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400" r:id="rId3"/>
    <p:sldId id="389" r:id="rId4"/>
    <p:sldId id="393" r:id="rId5"/>
    <p:sldId id="394" r:id="rId6"/>
    <p:sldId id="368" r:id="rId7"/>
    <p:sldId id="395" r:id="rId8"/>
    <p:sldId id="396" r:id="rId9"/>
    <p:sldId id="369" r:id="rId10"/>
    <p:sldId id="391" r:id="rId11"/>
    <p:sldId id="399" r:id="rId12"/>
    <p:sldId id="370" r:id="rId13"/>
    <p:sldId id="371" r:id="rId14"/>
    <p:sldId id="372" r:id="rId15"/>
    <p:sldId id="373" r:id="rId16"/>
    <p:sldId id="374" r:id="rId17"/>
    <p:sldId id="375" r:id="rId18"/>
    <p:sldId id="397" r:id="rId19"/>
    <p:sldId id="377" r:id="rId20"/>
    <p:sldId id="382" r:id="rId21"/>
    <p:sldId id="384" r:id="rId22"/>
    <p:sldId id="279" r:id="rId23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Помірний стиль 1 –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Світлий стиль 2 –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11" autoAdjust="0"/>
    <p:restoredTop sz="94640" autoAdjust="0"/>
  </p:normalViewPr>
  <p:slideViewPr>
    <p:cSldViewPr>
      <p:cViewPr>
        <p:scale>
          <a:sx n="77" d="100"/>
          <a:sy n="77" d="100"/>
        </p:scale>
        <p:origin x="-402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37909D7-590B-401C-863F-FFAF4EF6150B}" type="datetimeFigureOut">
              <a:rPr lang="uk-UA"/>
              <a:pPr>
                <a:defRPr/>
              </a:pPr>
              <a:t>31.08.2016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B0A2266E-42CC-4579-99BD-4B0C4BFEFB01}" type="slidenum">
              <a:rPr lang="uk-UA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4737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12192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12192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4"/>
            <a:ext cx="12192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2819401"/>
            <a:ext cx="115824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9" y="4800600"/>
            <a:ext cx="10668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1A51D1-252E-4C62-9F4C-47D479B4165E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198112" y="4261105"/>
            <a:ext cx="162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83199" y="4392169"/>
            <a:ext cx="16256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0B38E54B-7AF4-4DC2-894A-A5BFF0570CBB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425184" y="4261105"/>
            <a:ext cx="162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251852-FE65-4C5F-80B3-B814AE1FEAC2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BB1E1-D3C1-4C6F-9032-6CF66214FBF7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7264400" y="2070100"/>
            <a:ext cx="6858000" cy="271780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7367271" y="2284730"/>
            <a:ext cx="6858000" cy="2288540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274639"/>
            <a:ext cx="1930400" cy="58515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274639"/>
            <a:ext cx="84709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39C311-4F9C-44A5-B009-7AEAD883BFF7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356351"/>
            <a:ext cx="1016000" cy="365125"/>
          </a:xfrm>
        </p:spPr>
        <p:txBody>
          <a:bodyPr/>
          <a:lstStyle/>
          <a:p>
            <a:fld id="{33C72FEA-80FF-4BDB-A9C4-EC106679C47B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 rot="5400000">
            <a:off x="6051635" y="3329432"/>
            <a:ext cx="6858000" cy="199136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6E3A31-1BAC-40B6-BBB5-6220526976B9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4E6CA-C9C6-4576-A4B3-6AC291BC6DF1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12192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12192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4"/>
            <a:ext cx="12192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819400"/>
            <a:ext cx="115824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4800600"/>
            <a:ext cx="10668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73637-C712-4E12-97B3-B0292C5AEEC9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79136" y="4389121"/>
            <a:ext cx="1621536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74414440-FA9E-4FA9-A109-9A29E014D483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425184" y="4261105"/>
            <a:ext cx="162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98112" y="4261105"/>
            <a:ext cx="162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577AA4-F210-4259-9AD2-986FF54193B9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65561-B225-4F7A-BB6C-D20A4D3E9209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74093C-2BE9-4AAE-B40D-7E0E953C248D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E62DC-5D8D-4E70-B170-43F841C3BE7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ABA7B9-96E3-4CD2-8B75-77EBD9026946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F66FC-B702-4798-9833-D0AA5017389C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658B16-C1EE-4F47-96A6-DB02E61F0653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983E-B921-47A7-9351-7D52DA878CA3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75184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1719072"/>
            <a:ext cx="10997184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D7D4AF-138B-4176-B290-C01226443476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A965-F98E-49BC-A2E2-1840D2CE0D96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8229600" y="161544"/>
            <a:ext cx="39624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74320"/>
            <a:ext cx="36576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Rectangle 8"/>
          <p:cNvSpPr/>
          <p:nvPr/>
        </p:nvSpPr>
        <p:spPr>
          <a:xfrm>
            <a:off x="8193024" y="134112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193024" y="134112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2507" y="1717040"/>
            <a:ext cx="10999893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F6ACAD-BE13-489D-A046-BD3603F16188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8E28-B5DF-4357-BDA1-88F48117B237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8229600" y="161544"/>
            <a:ext cx="39624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193024" y="134112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75184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28600"/>
            <a:ext cx="37592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193024" y="134112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tint val="66000"/>
                <a:satMod val="160000"/>
                <a:lumMod val="56000"/>
                <a:lumOff val="44000"/>
              </a:schemeClr>
            </a:gs>
            <a:gs pos="49000">
              <a:schemeClr val="accent1">
                <a:tint val="44500"/>
                <a:satMod val="160000"/>
                <a:lumMod val="0"/>
                <a:lumOff val="1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12192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12192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82880"/>
            <a:ext cx="109728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79CAA21-BE21-4121-B7D8-50D6EBA3ACB8}" type="datetimeFigureOut">
              <a:rPr lang="ru-RU" smtClean="0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F830028-4BEF-44AD-8100-46BB2B1F6A7D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12192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344" y="2420888"/>
            <a:ext cx="1159328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1800"/>
              </a:spcAft>
            </a:pPr>
            <a:r>
              <a:rPr lang="uk-UA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Про </a:t>
            </a:r>
            <a:r>
              <a:rPr lang="uk-UA" sz="4000" b="1" dirty="0">
                <a:latin typeface="Cambria" panose="02040503050406030204" pitchFamily="18" charset="0"/>
                <a:cs typeface="Consolas" panose="020B0609020204030204" pitchFamily="49" charset="0"/>
              </a:rPr>
              <a:t>підсумки роботи ДВНЗ </a:t>
            </a:r>
            <a:r>
              <a:rPr lang="uk-UA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«УжНУ» </a:t>
            </a:r>
          </a:p>
          <a:p>
            <a:pPr algn="ctr">
              <a:spcBef>
                <a:spcPts val="600"/>
              </a:spcBef>
              <a:spcAft>
                <a:spcPts val="1800"/>
              </a:spcAft>
            </a:pPr>
            <a:r>
              <a:rPr lang="uk-UA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у 201</a:t>
            </a:r>
            <a:r>
              <a:rPr lang="pl-PL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5</a:t>
            </a:r>
            <a:r>
              <a:rPr lang="uk-UA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-201</a:t>
            </a:r>
            <a:r>
              <a:rPr lang="pl-PL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6</a:t>
            </a:r>
            <a:r>
              <a:rPr lang="uk-UA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 </a:t>
            </a:r>
            <a:r>
              <a:rPr lang="uk-UA" sz="4000" b="1" dirty="0" err="1">
                <a:latin typeface="Cambria" panose="02040503050406030204" pitchFamily="18" charset="0"/>
                <a:cs typeface="Consolas" panose="020B0609020204030204" pitchFamily="49" charset="0"/>
              </a:rPr>
              <a:t>н.р</a:t>
            </a:r>
            <a:r>
              <a:rPr lang="uk-UA" sz="4000" b="1" dirty="0">
                <a:latin typeface="Cambria" panose="02040503050406030204" pitchFamily="18" charset="0"/>
                <a:cs typeface="Consolas" panose="020B0609020204030204" pitchFamily="49" charset="0"/>
              </a:rPr>
              <a:t>. </a:t>
            </a:r>
            <a:endParaRPr lang="uk-UA" sz="4000" b="1" dirty="0" smtClean="0">
              <a:latin typeface="Cambria" panose="02040503050406030204" pitchFamily="18" charset="0"/>
              <a:cs typeface="Consolas" panose="020B0609020204030204" pitchFamily="49" charset="0"/>
            </a:endParaRPr>
          </a:p>
          <a:p>
            <a:pPr algn="ctr">
              <a:spcBef>
                <a:spcPts val="600"/>
              </a:spcBef>
              <a:spcAft>
                <a:spcPts val="1800"/>
              </a:spcAft>
            </a:pPr>
            <a:r>
              <a:rPr lang="uk-UA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та </a:t>
            </a:r>
            <a:r>
              <a:rPr lang="uk-UA" sz="4000" b="1" dirty="0">
                <a:latin typeface="Cambria" panose="02040503050406030204" pitchFamily="18" charset="0"/>
                <a:cs typeface="Consolas" panose="020B0609020204030204" pitchFamily="49" charset="0"/>
              </a:rPr>
              <a:t>основні завдання на </a:t>
            </a:r>
            <a:r>
              <a:rPr lang="uk-UA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201</a:t>
            </a:r>
            <a:r>
              <a:rPr lang="pl-PL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6</a:t>
            </a:r>
            <a:r>
              <a:rPr lang="uk-UA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-201</a:t>
            </a:r>
            <a:r>
              <a:rPr lang="pl-PL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7</a:t>
            </a:r>
            <a:r>
              <a:rPr lang="uk-UA" sz="40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 </a:t>
            </a:r>
            <a:r>
              <a:rPr lang="uk-UA" sz="4000" b="1" dirty="0" err="1">
                <a:latin typeface="Cambria" panose="02040503050406030204" pitchFamily="18" charset="0"/>
                <a:cs typeface="Consolas" panose="020B0609020204030204" pitchFamily="49" charset="0"/>
              </a:rPr>
              <a:t>н.р</a:t>
            </a:r>
            <a:r>
              <a:rPr lang="uk-UA" sz="4000" b="1" dirty="0">
                <a:latin typeface="Cambria" panose="02040503050406030204" pitchFamily="18" charset="0"/>
                <a:cs typeface="Consolas" panose="020B0609020204030204" pitchFamily="49" charset="0"/>
              </a:rPr>
              <a:t>.</a:t>
            </a:r>
            <a:r>
              <a:rPr lang="uk-UA" sz="3600" b="1" dirty="0">
                <a:latin typeface="Cambria" panose="02040503050406030204" pitchFamily="18" charset="0"/>
                <a:cs typeface="Consolas" panose="020B0609020204030204" pitchFamily="49" charset="0"/>
              </a:rPr>
              <a:t> </a:t>
            </a:r>
            <a:endParaRPr lang="uk-UA" sz="3600" b="1" dirty="0" smtClean="0">
              <a:latin typeface="Cambria" panose="02040503050406030204" pitchFamily="18" charset="0"/>
              <a:cs typeface="Consolas" panose="020B0609020204030204" pitchFamily="49" charset="0"/>
            </a:endParaRPr>
          </a:p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l-PL" sz="36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31</a:t>
            </a:r>
            <a:r>
              <a:rPr lang="uk-UA" sz="36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 серпня 201</a:t>
            </a:r>
            <a:r>
              <a:rPr lang="pl-PL" sz="36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6</a:t>
            </a:r>
            <a:r>
              <a:rPr lang="uk-UA" sz="3600" b="1" dirty="0" smtClean="0">
                <a:latin typeface="Cambria" panose="02040503050406030204" pitchFamily="18" charset="0"/>
                <a:cs typeface="Consolas" panose="020B0609020204030204" pitchFamily="49" charset="0"/>
              </a:rPr>
              <a:t> </a:t>
            </a:r>
            <a:r>
              <a:rPr lang="uk-UA" sz="3600" b="1" dirty="0">
                <a:latin typeface="Cambria" panose="02040503050406030204" pitchFamily="18" charset="0"/>
                <a:cs typeface="Consolas" panose="020B0609020204030204" pitchFamily="49" charset="0"/>
              </a:rPr>
              <a:t>р. </a:t>
            </a:r>
            <a:endParaRPr lang="en-US" sz="1600" b="1" dirty="0" smtClean="0">
              <a:latin typeface="Cambria" panose="02040503050406030204" pitchFamily="18" charset="0"/>
              <a:cs typeface="Consolas" panose="020B0609020204030204" pitchFamily="49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736" y="-35578"/>
            <a:ext cx="4200465" cy="236276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3" y="404666"/>
            <a:ext cx="10463809" cy="720078"/>
          </a:xfrm>
        </p:spPr>
        <p:txBody>
          <a:bodyPr>
            <a:noAutofit/>
          </a:bodyPr>
          <a:lstStyle/>
          <a:p>
            <a:pPr fontAlgn="ctr"/>
            <a:r>
              <a:rPr lang="uk-UA" sz="2800" dirty="0" smtClean="0">
                <a:effectLst/>
              </a:rPr>
              <a:t>Інформація про </a:t>
            </a:r>
            <a:r>
              <a:rPr lang="uk-UA" sz="2800" dirty="0">
                <a:effectLst/>
              </a:rPr>
              <a:t>надходження та використання коштів </a:t>
            </a:r>
            <a:r>
              <a:rPr lang="uk-UA" sz="2800" dirty="0" smtClean="0">
                <a:effectLst/>
              </a:rPr>
              <a:t/>
            </a:r>
            <a:br>
              <a:rPr lang="uk-UA" sz="2800" dirty="0" smtClean="0">
                <a:effectLst/>
              </a:rPr>
            </a:br>
            <a:r>
              <a:rPr lang="uk-UA" sz="2800" dirty="0" smtClean="0">
                <a:effectLst/>
              </a:rPr>
              <a:t>загального </a:t>
            </a:r>
            <a:r>
              <a:rPr lang="uk-UA" sz="2800" dirty="0">
                <a:effectLst/>
              </a:rPr>
              <a:t>та спеціального </a:t>
            </a:r>
            <a:r>
              <a:rPr lang="uk-UA" sz="2800" dirty="0" smtClean="0">
                <a:effectLst/>
              </a:rPr>
              <a:t>фондів за I </a:t>
            </a:r>
            <a:r>
              <a:rPr lang="uk-UA" sz="2800" dirty="0">
                <a:effectLst/>
              </a:rPr>
              <a:t>півріччя  </a:t>
            </a:r>
            <a:r>
              <a:rPr lang="uk-UA" sz="2800" dirty="0" smtClean="0">
                <a:effectLst/>
              </a:rPr>
              <a:t>2016 </a:t>
            </a:r>
            <a:r>
              <a:rPr lang="uk-UA" sz="2800" dirty="0">
                <a:effectLst/>
              </a:rPr>
              <a:t>р</a:t>
            </a:r>
            <a:r>
              <a:rPr lang="uk-UA" sz="2800" dirty="0" smtClean="0">
                <a:effectLst/>
              </a:rPr>
              <a:t>.</a:t>
            </a:r>
            <a:endParaRPr lang="uk-UA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711113"/>
              </p:ext>
            </p:extLst>
          </p:nvPr>
        </p:nvGraphicFramePr>
        <p:xfrm>
          <a:off x="119336" y="2204864"/>
          <a:ext cx="7128791" cy="338619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4832594"/>
                <a:gridCol w="2296197"/>
              </a:tblGrid>
              <a:tr h="259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r>
                        <a:rPr lang="uk-UA" sz="1600" dirty="0" smtClean="0">
                          <a:effectLst/>
                        </a:rPr>
                        <a:t>Місце проведення робіт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Вартість робіт</a:t>
                      </a:r>
                      <a:r>
                        <a:rPr lang="uk-UA" sz="1600" dirty="0">
                          <a:effectLst/>
                        </a:rPr>
                        <a:t> 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кафедра військової підготовки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 687 425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медичний факультет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605 427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даху факультету здоров’я людини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159 423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261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м’яка покрівля корпусу по вул. Заньковецької, 89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61 922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85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дворик та аудиторії юридичного факультету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98 842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модульна котельня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4 331 325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57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шостий та п’ятий поверхи гуртожитку № 4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865 022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фойє гуртожитку № 4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544 751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сучасний спортивний комплекс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r>
                        <a:rPr lang="en-US" sz="1600" dirty="0" smtClean="0">
                          <a:effectLst/>
                        </a:rPr>
                        <a:t>997</a:t>
                      </a:r>
                      <a:r>
                        <a:rPr lang="en-US" sz="1600" baseline="0" dirty="0" smtClean="0">
                          <a:effectLst/>
                        </a:rPr>
                        <a:t> 225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Центр гунгарології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99 919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заміна вікон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746 763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Місце для вмісту 2"/>
          <p:cNvSpPr>
            <a:spLocks noGrp="1"/>
          </p:cNvSpPr>
          <p:nvPr>
            <p:ph idx="1"/>
          </p:nvPr>
        </p:nvSpPr>
        <p:spPr>
          <a:xfrm>
            <a:off x="263352" y="1556792"/>
            <a:ext cx="4752528" cy="576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/>
              <a:t>Завершено ремонтні роботи: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365161"/>
              </p:ext>
            </p:extLst>
          </p:nvPr>
        </p:nvGraphicFramePr>
        <p:xfrm>
          <a:off x="7536160" y="2204864"/>
          <a:ext cx="4536503" cy="114203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075286"/>
                <a:gridCol w="1461217"/>
              </a:tblGrid>
              <a:tr h="259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 Ресурс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Скорочення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Природний газ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 smtClean="0">
                          <a:effectLst/>
                        </a:rPr>
                        <a:t>-15 %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Електроенергія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 smtClean="0">
                          <a:effectLst/>
                        </a:rPr>
                        <a:t>-7%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mtClean="0">
                          <a:effectLst/>
                        </a:rPr>
                        <a:t>Холодна вода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-20 %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Місце для вмісту 2"/>
          <p:cNvSpPr txBox="1">
            <a:spLocks/>
          </p:cNvSpPr>
          <p:nvPr/>
        </p:nvSpPr>
        <p:spPr>
          <a:xfrm>
            <a:off x="7968208" y="1556792"/>
            <a:ext cx="3528392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Wingdings" pitchFamily="2" charset="2"/>
              <a:buNone/>
            </a:pPr>
            <a:r>
              <a:rPr lang="uk-UA" b="1" dirty="0" smtClean="0"/>
              <a:t>Зменшення споживання: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52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5480" y="404666"/>
            <a:ext cx="10776520" cy="720078"/>
          </a:xfrm>
        </p:spPr>
        <p:txBody>
          <a:bodyPr>
            <a:noAutofit/>
          </a:bodyPr>
          <a:lstStyle/>
          <a:p>
            <a:pPr fontAlgn="ctr"/>
            <a:r>
              <a:rPr lang="uk-UA" sz="2800" dirty="0" smtClean="0">
                <a:effectLst/>
              </a:rPr>
              <a:t>Інформація про відсотки на депозитному </a:t>
            </a:r>
            <a:r>
              <a:rPr lang="uk-UA" sz="2800" dirty="0" smtClean="0">
                <a:effectLst/>
              </a:rPr>
              <a:t>рахунку</a:t>
            </a:r>
            <a:endParaRPr lang="uk-UA" sz="28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0784" y="0"/>
            <a:ext cx="3345085" cy="1881611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/>
              <a:t>17.02.2016 р. на депозитному рахунку </a:t>
            </a:r>
            <a:r>
              <a:rPr lang="uk-UA" dirty="0" smtClean="0"/>
              <a:t>було </a:t>
            </a:r>
            <a:r>
              <a:rPr lang="uk-UA" dirty="0"/>
              <a:t>розміщено 10 млн. грн.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/>
              <a:t>11.04.2016 р. депозитний рахунок було поповнено ще на 10 млн. грн</a:t>
            </a:r>
            <a:r>
              <a:rPr lang="uk-UA" dirty="0" smtClean="0"/>
              <a:t>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ru-RU" dirty="0"/>
              <a:t>Станом на 29.08.2016 </a:t>
            </a:r>
            <a:r>
              <a:rPr lang="ru-RU" dirty="0" err="1"/>
              <a:t>залишок</a:t>
            </a:r>
            <a:r>
              <a:rPr lang="ru-RU" dirty="0"/>
              <a:t> по </a:t>
            </a:r>
            <a:r>
              <a:rPr lang="ru-RU" dirty="0" err="1"/>
              <a:t>спецфонду</a:t>
            </a:r>
            <a:r>
              <a:rPr lang="ru-RU" dirty="0"/>
              <a:t> становить </a:t>
            </a:r>
            <a:r>
              <a:rPr lang="ru-RU" dirty="0" smtClean="0"/>
              <a:t>9  196  370,31грн</a:t>
            </a:r>
            <a:r>
              <a:rPr lang="ru-RU" dirty="0"/>
              <a:t>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endParaRPr lang="uk-UA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08217"/>
              </p:ext>
            </p:extLst>
          </p:nvPr>
        </p:nvGraphicFramePr>
        <p:xfrm>
          <a:off x="1127448" y="3068960"/>
          <a:ext cx="9649072" cy="345638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500833"/>
                <a:gridCol w="3148239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Період</a:t>
                      </a:r>
                      <a:r>
                        <a:rPr lang="ru-RU" sz="2400" dirty="0">
                          <a:effectLst/>
                        </a:rPr>
                        <a:t>, за </a:t>
                      </a:r>
                      <a:r>
                        <a:rPr lang="ru-RU" sz="2400" dirty="0" err="1">
                          <a:effectLst/>
                        </a:rPr>
                        <a:t>який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нараховані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відсотки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Сума, грн.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Лютий</a:t>
                      </a:r>
                      <a:r>
                        <a:rPr lang="ru-RU" sz="2400" dirty="0">
                          <a:effectLst/>
                        </a:rPr>
                        <a:t> 2016 року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68 852,46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Березень</a:t>
                      </a:r>
                      <a:r>
                        <a:rPr lang="ru-RU" sz="2400" dirty="0">
                          <a:effectLst/>
                        </a:rPr>
                        <a:t> 2016 року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177 868,85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Квітень</a:t>
                      </a:r>
                      <a:r>
                        <a:rPr lang="ru-RU" sz="2400" dirty="0">
                          <a:effectLst/>
                        </a:rPr>
                        <a:t> 2016 року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281 147,54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Травень 2016 року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355 737,70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Червень 2016 року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344 262,30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Липень 2016 року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355 737,70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Всього: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1 583 606,55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30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3511" y="188640"/>
            <a:ext cx="10498887" cy="1111664"/>
          </a:xfrm>
        </p:spPr>
        <p:txBody>
          <a:bodyPr>
            <a:noAutofit/>
          </a:bodyPr>
          <a:lstStyle/>
          <a:p>
            <a:r>
              <a:rPr lang="uk-UA" sz="2800" b="1" i="1" dirty="0">
                <a:effectLst/>
              </a:rPr>
              <a:t>Пріоритет 2.</a:t>
            </a:r>
            <a:r>
              <a:rPr lang="uk-UA" sz="2800" i="1" dirty="0">
                <a:effectLst/>
              </a:rPr>
              <a:t> </a:t>
            </a:r>
            <a:r>
              <a:rPr lang="uk-UA" sz="2800" b="1" i="1" dirty="0">
                <a:effectLst/>
              </a:rPr>
              <a:t>Модернізація і конкурентоспроможність </a:t>
            </a:r>
            <a:r>
              <a:rPr lang="uk-UA" sz="2800" b="1" i="1" dirty="0" smtClean="0">
                <a:effectLst/>
              </a:rPr>
              <a:t>освіти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99" y="1600201"/>
            <a:ext cx="5725561" cy="5257799"/>
          </a:xfrm>
        </p:spPr>
        <p:txBody>
          <a:bodyPr>
            <a:normAutofit/>
          </a:bodyPr>
          <a:lstStyle/>
          <a:p>
            <a:pPr marL="0" indent="0">
              <a:buClrTx/>
              <a:buNone/>
            </a:pPr>
            <a:r>
              <a:rPr lang="uk-UA" sz="1800" b="1" dirty="0" smtClean="0"/>
              <a:t>Ліцензія дозволяє </a:t>
            </a:r>
            <a:r>
              <a:rPr lang="uk-UA" sz="1800" b="1" dirty="0"/>
              <a:t>проводити підготовку за такими напрямами (спеціальностями):</a:t>
            </a:r>
            <a:endParaRPr lang="uk-UA" sz="1800" dirty="0"/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ОКР «молодший спеціаліст» – 8 </a:t>
            </a:r>
            <a:r>
              <a:rPr lang="uk-UA" sz="1800" dirty="0" smtClean="0"/>
              <a:t>спеціальностей</a:t>
            </a:r>
            <a:endParaRPr lang="uk-UA" sz="1800" dirty="0"/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ОКР «бакалавр» – 51 </a:t>
            </a:r>
            <a:r>
              <a:rPr lang="uk-UA" sz="1800" dirty="0" smtClean="0"/>
              <a:t>напрям</a:t>
            </a:r>
            <a:endParaRPr lang="uk-UA" sz="1800" dirty="0"/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ОКР «спеціаліст» – 48 </a:t>
            </a:r>
            <a:r>
              <a:rPr lang="uk-UA" sz="1800" dirty="0" smtClean="0"/>
              <a:t>спеціальностей</a:t>
            </a:r>
            <a:endParaRPr lang="uk-UA" sz="1800" dirty="0"/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ОКР «магістр» – 51 </a:t>
            </a:r>
            <a:r>
              <a:rPr lang="uk-UA" sz="1800" dirty="0" smtClean="0"/>
              <a:t>спеціальність</a:t>
            </a:r>
          </a:p>
          <a:p>
            <a:pPr marL="0" indent="0">
              <a:buNone/>
            </a:pPr>
            <a:r>
              <a:rPr lang="uk-UA" sz="1800" b="1" dirty="0"/>
              <a:t>ліцензовано такі спеціальності</a:t>
            </a:r>
            <a:r>
              <a:rPr lang="uk-UA" sz="1800" dirty="0"/>
              <a:t>:</a:t>
            </a:r>
          </a:p>
          <a:p>
            <a:pPr marL="0" indent="0">
              <a:buNone/>
            </a:pPr>
            <a:r>
              <a:rPr lang="uk-UA" sz="1800" i="1" dirty="0" smtClean="0"/>
              <a:t>	</a:t>
            </a:r>
            <a:r>
              <a:rPr lang="uk-UA" sz="1800" b="1" i="1" dirty="0" smtClean="0"/>
              <a:t>Перший </a:t>
            </a:r>
            <a:r>
              <a:rPr lang="uk-UA" sz="1800" b="1" i="1" dirty="0"/>
              <a:t>(бакалаврський) рівень:</a:t>
            </a:r>
            <a:endParaRPr lang="uk-UA" sz="1800" b="1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017 Фізична культура і спорт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112 Статистика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124 Системний </a:t>
            </a:r>
            <a:r>
              <a:rPr lang="uk-UA" sz="1800" dirty="0" smtClean="0"/>
              <a:t>аналіз</a:t>
            </a:r>
            <a:endParaRPr lang="uk-UA" sz="1800" dirty="0"/>
          </a:p>
          <a:p>
            <a:pPr marL="0" indent="0">
              <a:buNone/>
            </a:pPr>
            <a:r>
              <a:rPr lang="uk-UA" sz="1800" i="1" dirty="0" smtClean="0"/>
              <a:t>	</a:t>
            </a:r>
            <a:r>
              <a:rPr lang="uk-UA" sz="1800" b="1" i="1" dirty="0" smtClean="0"/>
              <a:t>Другий </a:t>
            </a:r>
            <a:r>
              <a:rPr lang="uk-UA" sz="1800" b="1" i="1" dirty="0"/>
              <a:t>(магістерський) рівень:</a:t>
            </a:r>
            <a:endParaRPr lang="uk-UA" sz="1800" b="1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054 Соціологія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221 Стоматологія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222 Медицина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sz="1800" dirty="0"/>
              <a:t>226 </a:t>
            </a:r>
            <a:r>
              <a:rPr lang="uk-UA" sz="1800" dirty="0" smtClean="0"/>
              <a:t>Фармація</a:t>
            </a:r>
            <a:endParaRPr lang="uk-UA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5519936" y="1600201"/>
            <a:ext cx="6664497" cy="5257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000" b="1" dirty="0" smtClean="0"/>
              <a:t>Пройшли акредитацію</a:t>
            </a:r>
            <a:r>
              <a:rPr lang="uk-UA" sz="2000" b="1" dirty="0"/>
              <a:t>:</a:t>
            </a:r>
            <a:endParaRPr lang="uk-UA" sz="2000" dirty="0"/>
          </a:p>
          <a:p>
            <a:pPr marL="0" indent="0">
              <a:buNone/>
            </a:pPr>
            <a:r>
              <a:rPr lang="uk-UA" sz="2000" i="1" dirty="0" smtClean="0"/>
              <a:t>	Напрям </a:t>
            </a:r>
            <a:r>
              <a:rPr lang="uk-UA" sz="2000" i="1" dirty="0"/>
              <a:t>підготовки:</a:t>
            </a:r>
            <a:endParaRPr lang="uk-UA" sz="2000" dirty="0"/>
          </a:p>
          <a:p>
            <a:pPr fontAlgn="auto">
              <a:spcAft>
                <a:spcPts val="0"/>
              </a:spcAft>
              <a:buClrTx/>
              <a:buFont typeface="Wingdings" pitchFamily="2" charset="2"/>
              <a:buChar char="q"/>
            </a:pPr>
            <a:r>
              <a:rPr lang="uk-UA" sz="2000" dirty="0"/>
              <a:t>6.130102 Соціальна робота (первинна акредитація)</a:t>
            </a:r>
          </a:p>
          <a:p>
            <a:pPr marL="0" indent="0">
              <a:buNone/>
            </a:pPr>
            <a:r>
              <a:rPr lang="uk-UA" sz="2000" i="1" dirty="0"/>
              <a:t>	</a:t>
            </a:r>
            <a:r>
              <a:rPr lang="uk-UA" sz="2000" i="1" dirty="0" smtClean="0"/>
              <a:t>Спеціальність</a:t>
            </a:r>
            <a:r>
              <a:rPr lang="uk-UA" sz="2000" i="1" dirty="0"/>
              <a:t>:</a:t>
            </a:r>
            <a:endParaRPr lang="uk-UA" sz="2000" dirty="0"/>
          </a:p>
          <a:p>
            <a:pPr fontAlgn="auto">
              <a:spcAft>
                <a:spcPts val="0"/>
              </a:spcAft>
              <a:buClrTx/>
              <a:buFont typeface="Wingdings" pitchFamily="2" charset="2"/>
              <a:buChar char="q"/>
            </a:pPr>
            <a:r>
              <a:rPr lang="uk-UA" sz="2000" dirty="0"/>
              <a:t>5.05010301 Розробка програмного забезпечення (повторна акредитація)</a:t>
            </a:r>
          </a:p>
          <a:p>
            <a:pPr marL="0" indent="0" fontAlgn="auto">
              <a:spcAft>
                <a:spcPts val="0"/>
              </a:spcAft>
              <a:buClrTx/>
              <a:buNone/>
            </a:pPr>
            <a:endParaRPr lang="uk-UA" sz="1600" dirty="0" smtClean="0"/>
          </a:p>
          <a:p>
            <a:pPr fontAlgn="auto">
              <a:spcAft>
                <a:spcPts val="0"/>
              </a:spcAft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288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12192000" cy="1111664"/>
          </a:xfrm>
        </p:spPr>
        <p:txBody>
          <a:bodyPr>
            <a:noAutofit/>
          </a:bodyPr>
          <a:lstStyle/>
          <a:p>
            <a:r>
              <a:rPr lang="uk-UA" sz="3200" b="1" i="1" dirty="0">
                <a:effectLst/>
              </a:rPr>
              <a:t>Пріоритет 2.</a:t>
            </a:r>
            <a:r>
              <a:rPr lang="uk-UA" sz="3200" i="1" dirty="0">
                <a:effectLst/>
              </a:rPr>
              <a:t> </a:t>
            </a:r>
            <a:r>
              <a:rPr lang="uk-UA" sz="3200" b="1" i="1" dirty="0">
                <a:effectLst/>
              </a:rPr>
              <a:t>Модернізація і конкурентоспроможність освіти</a:t>
            </a:r>
            <a:r>
              <a:rPr lang="uk-UA" sz="3200" b="1" dirty="0">
                <a:effectLst/>
              </a:rPr>
              <a:t/>
            </a:r>
            <a:br>
              <a:rPr lang="uk-UA" sz="3200" b="1" dirty="0">
                <a:effectLst/>
              </a:rPr>
            </a:br>
            <a:endParaRPr lang="uk-UA" sz="32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986156"/>
              </p:ext>
            </p:extLst>
          </p:nvPr>
        </p:nvGraphicFramePr>
        <p:xfrm>
          <a:off x="119336" y="1948190"/>
          <a:ext cx="10945215" cy="1752600"/>
        </p:xfrm>
        <a:graphic>
          <a:graphicData uri="http://schemas.openxmlformats.org/drawingml/2006/table">
            <a:tbl>
              <a:tblPr firstRow="1" firstCol="1" bandRow="1" bandCol="1">
                <a:tableStyleId>{21E4AEA4-8DFA-4A89-87EB-49C32662AFE0}</a:tableStyleId>
              </a:tblPr>
              <a:tblGrid>
                <a:gridCol w="1232820"/>
                <a:gridCol w="4805696"/>
                <a:gridCol w="1156949"/>
                <a:gridCol w="1216135"/>
                <a:gridCol w="1317480"/>
                <a:gridCol w="1216135"/>
              </a:tblGrid>
              <a:tr h="256674"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Назва галузі знань, напряму підготовки (спеціальності)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Наявний </a:t>
                      </a:r>
                      <a:r>
                        <a:rPr lang="uk-UA" sz="1600" dirty="0" err="1" smtClean="0">
                          <a:effectLst/>
                        </a:rPr>
                        <a:t>ліценз</a:t>
                      </a:r>
                      <a:r>
                        <a:rPr lang="uk-UA" sz="1600" dirty="0">
                          <a:effectLst/>
                        </a:rPr>
                        <a:t>. обсяг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Встановлено </a:t>
                      </a:r>
                      <a:r>
                        <a:rPr lang="uk-UA" sz="1600" dirty="0" err="1">
                          <a:effectLst/>
                        </a:rPr>
                        <a:t>ліценз</a:t>
                      </a:r>
                      <a:r>
                        <a:rPr lang="uk-UA" sz="1600" dirty="0">
                          <a:effectLst/>
                        </a:rPr>
                        <a:t>. обсяг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2524"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денна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заочна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денна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заочна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0304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Право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6.030401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Правознавство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160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160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200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160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0801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Геодезія та землеустрій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7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6.080101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Геодезія, картографія та землеустрій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30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30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50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30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735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Всього по ВНЗ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190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190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250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190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кутник 5"/>
          <p:cNvSpPr/>
          <p:nvPr/>
        </p:nvSpPr>
        <p:spPr>
          <a:xfrm>
            <a:off x="263351" y="1578858"/>
            <a:ext cx="3543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Збільшено ліцензований обсяг 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301710" y="3717032"/>
            <a:ext cx="4509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Започаткована заочна форма навчання </a:t>
            </a:r>
          </a:p>
        </p:txBody>
      </p:sp>
      <p:graphicFrame>
        <p:nvGraphicFramePr>
          <p:cNvPr id="8" name="Таблиця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474029"/>
              </p:ext>
            </p:extLst>
          </p:nvPr>
        </p:nvGraphicFramePr>
        <p:xfrm>
          <a:off x="263351" y="4221088"/>
          <a:ext cx="10873208" cy="1671428"/>
        </p:xfrm>
        <a:graphic>
          <a:graphicData uri="http://schemas.openxmlformats.org/drawingml/2006/table">
            <a:tbl>
              <a:tblPr firstRow="1" firstCol="1" bandRow="1" bandCol="1">
                <a:tableStyleId>{21E4AEA4-8DFA-4A89-87EB-49C32662AFE0}</a:tableStyleId>
              </a:tblPr>
              <a:tblGrid>
                <a:gridCol w="504057"/>
                <a:gridCol w="2664296"/>
                <a:gridCol w="1308268"/>
                <a:gridCol w="2767427"/>
                <a:gridCol w="814530"/>
                <a:gridCol w="790380"/>
                <a:gridCol w="1012125"/>
                <a:gridCol w="1012125"/>
              </a:tblGrid>
              <a:tr h="161925"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Шифр та найменування галузі знань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Код та найменування спеціальності підготовки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Наявний</a:t>
                      </a:r>
                      <a:r>
                        <a:rPr lang="uk-UA" sz="1400" baseline="0" dirty="0" smtClean="0">
                          <a:effectLst/>
                        </a:rPr>
                        <a:t> </a:t>
                      </a:r>
                      <a:r>
                        <a:rPr lang="uk-UA" sz="1400" dirty="0" err="1" smtClean="0">
                          <a:effectLst/>
                        </a:rPr>
                        <a:t>ліценз</a:t>
                      </a:r>
                      <a:r>
                        <a:rPr lang="uk-UA" sz="1400" dirty="0">
                          <a:effectLst/>
                        </a:rPr>
                        <a:t>. обсяг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Встановлений </a:t>
                      </a:r>
                      <a:r>
                        <a:rPr lang="uk-UA" sz="1400" dirty="0" err="1">
                          <a:effectLst/>
                        </a:rPr>
                        <a:t>ліц</a:t>
                      </a:r>
                      <a:r>
                        <a:rPr lang="uk-UA" sz="1400" dirty="0">
                          <a:effectLst/>
                        </a:rPr>
                        <a:t>. обсяг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95250"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денна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заочна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денна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заочна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597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0301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Соціально-політичні науки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6.030102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Психологія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50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-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50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30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14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0403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Системні науки та кібернетика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8.04030101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Прикладна математика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4170"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Всього по ВНЗ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70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-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70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50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29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344" y="1427047"/>
            <a:ext cx="6408712" cy="48978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b="1" dirty="0"/>
              <a:t>Здійснено перерозподіл ліцензованого обсягу:</a:t>
            </a:r>
            <a:endParaRPr lang="uk-UA" dirty="0"/>
          </a:p>
          <a:p>
            <a:pPr marL="0" lvl="0" indent="0" algn="just">
              <a:buNone/>
            </a:pPr>
            <a:endParaRPr lang="uk-UA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399" y="404664"/>
            <a:ext cx="12192000" cy="1111664"/>
          </a:xfrm>
        </p:spPr>
        <p:txBody>
          <a:bodyPr>
            <a:noAutofit/>
          </a:bodyPr>
          <a:lstStyle/>
          <a:p>
            <a:r>
              <a:rPr lang="uk-UA" sz="3200" b="1" i="1" dirty="0">
                <a:effectLst/>
              </a:rPr>
              <a:t>Пріоритет 2.</a:t>
            </a:r>
            <a:r>
              <a:rPr lang="uk-UA" sz="3200" i="1" dirty="0">
                <a:effectLst/>
              </a:rPr>
              <a:t> </a:t>
            </a:r>
            <a:r>
              <a:rPr lang="uk-UA" sz="3200" b="1" i="1" dirty="0">
                <a:effectLst/>
              </a:rPr>
              <a:t>Модернізація і конкурентоспроможність освіти</a:t>
            </a:r>
            <a:r>
              <a:rPr lang="uk-UA" sz="3200" b="1" dirty="0">
                <a:effectLst/>
              </a:rPr>
              <a:t/>
            </a:r>
            <a:br>
              <a:rPr lang="uk-UA" sz="3200" b="1" dirty="0">
                <a:effectLst/>
              </a:rPr>
            </a:br>
            <a:endParaRPr lang="uk-UA" sz="3200" dirty="0"/>
          </a:p>
        </p:txBody>
      </p:sp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757835"/>
              </p:ext>
            </p:extLst>
          </p:nvPr>
        </p:nvGraphicFramePr>
        <p:xfrm>
          <a:off x="263352" y="1844824"/>
          <a:ext cx="11233250" cy="4942679"/>
        </p:xfrm>
        <a:graphic>
          <a:graphicData uri="http://schemas.openxmlformats.org/drawingml/2006/table">
            <a:tbl>
              <a:tblPr firstRow="1" firstCol="1" bandRow="1" bandCol="1">
                <a:tableStyleId>{21E4AEA4-8DFA-4A89-87EB-49C32662AFE0}</a:tableStyleId>
              </a:tblPr>
              <a:tblGrid>
                <a:gridCol w="1613013"/>
                <a:gridCol w="3859595"/>
                <a:gridCol w="1872208"/>
                <a:gridCol w="1584176"/>
                <a:gridCol w="1152128"/>
                <a:gridCol w="1152130"/>
              </a:tblGrid>
              <a:tr h="360040"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Назва напряму підготовки (спеціальності)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 anchor="ctr"/>
                </a:tc>
                <a:tc rowSpan="2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Наявний</a:t>
                      </a:r>
                      <a:r>
                        <a:rPr lang="uk-UA" sz="1000" baseline="0" dirty="0" smtClean="0">
                          <a:effectLst/>
                        </a:rPr>
                        <a:t> </a:t>
                      </a:r>
                      <a:r>
                        <a:rPr lang="uk-UA" sz="1200" dirty="0" err="1" smtClean="0">
                          <a:effectLst/>
                        </a:rPr>
                        <a:t>ліценз</a:t>
                      </a:r>
                      <a:r>
                        <a:rPr lang="uk-UA" sz="1200" dirty="0">
                          <a:effectLst/>
                        </a:rPr>
                        <a:t>. обсяг</a:t>
                      </a:r>
                      <a:endParaRPr lang="uk-UA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Встановлений </a:t>
                      </a:r>
                      <a:r>
                        <a:rPr lang="uk-UA" sz="1200" dirty="0" err="1">
                          <a:effectLst/>
                        </a:rPr>
                        <a:t>ліценз</a:t>
                      </a:r>
                      <a:r>
                        <a:rPr lang="uk-UA" sz="1200" dirty="0">
                          <a:effectLst/>
                        </a:rPr>
                        <a:t>. </a:t>
                      </a:r>
                      <a:r>
                        <a:rPr lang="uk-UA" sz="1200" dirty="0" smtClean="0">
                          <a:effectLst/>
                        </a:rPr>
                        <a:t>обсяг</a:t>
                      </a:r>
                      <a:endParaRPr lang="uk-UA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11451">
                <a:tc gridSpan="2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денна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заочна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денна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заочна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0302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Міжнародні відносини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7.03020301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Міжнародні економічні відносини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8.03020301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Міжнародні економічні відносини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0305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Економіка та підприємництво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411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7.03050401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Економіка підприємства </a:t>
                      </a:r>
                      <a:endParaRPr lang="uk-UA" sz="105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(за видами економічної діяльності)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50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50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30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30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411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8.03050401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Економіка підприємства </a:t>
                      </a:r>
                      <a:endParaRPr lang="uk-UA" sz="105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(за видами економічної діяльності)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7.03050901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Облік і аудит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50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45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30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30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8.03050901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Облік і аудит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35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0402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Фізико-математичні науки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7.04020101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Математика (за напрямами)*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50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50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30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30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8.04020101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Математика (за напрямами)*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20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40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0901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Сільське господарство і лісництво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7.09010104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Плодоовочівництво і виноградарство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20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15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8.09010104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Плодоовочівництво і виноградарство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-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15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5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  <a:tr h="20572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Всього по ВНЗ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295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</a:rPr>
                        <a:t>280</a:t>
                      </a:r>
                      <a:endParaRPr lang="uk-UA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295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</a:rPr>
                        <a:t>280</a:t>
                      </a:r>
                      <a:endParaRPr lang="uk-UA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7084" marR="670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30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4784"/>
            <a:ext cx="11463064" cy="5257799"/>
          </a:xfrm>
        </p:spPr>
        <p:txBody>
          <a:bodyPr>
            <a:normAutofit fontScale="85000" lnSpcReduction="10000"/>
          </a:bodyPr>
          <a:lstStyle/>
          <a:p>
            <a:pPr marL="0" lvl="0" indent="0" algn="ctr">
              <a:buNone/>
            </a:pPr>
            <a:r>
              <a:rPr lang="uk-UA" b="1" dirty="0" smtClean="0"/>
              <a:t>Навчання та </a:t>
            </a:r>
            <a:r>
              <a:rPr lang="uk-UA" b="1" dirty="0"/>
              <a:t>викладання за </a:t>
            </a:r>
            <a:r>
              <a:rPr lang="uk-UA" b="1" dirty="0" smtClean="0"/>
              <a:t>кордоном:</a:t>
            </a:r>
            <a:endParaRPr lang="uk-UA" dirty="0">
              <a:solidFill>
                <a:schemeClr val="tx1"/>
              </a:solidFill>
            </a:endParaRP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7 </a:t>
            </a:r>
            <a:r>
              <a:rPr lang="uk-UA" dirty="0"/>
              <a:t>студентів,  1 аспірант та 7 викладачів отримали стипендії </a:t>
            </a:r>
            <a:r>
              <a:rPr lang="uk-UA" dirty="0" err="1"/>
              <a:t>Erasmus</a:t>
            </a:r>
            <a:r>
              <a:rPr lang="uk-UA" dirty="0"/>
              <a:t> + на навчання/стажування за </a:t>
            </a:r>
            <a:r>
              <a:rPr lang="uk-UA" dirty="0" smtClean="0"/>
              <a:t>кордоном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готуються </a:t>
            </a:r>
            <a:r>
              <a:rPr lang="uk-UA" dirty="0"/>
              <a:t>до викладання в Університеті імені Павла Йозефа Шафарика </a:t>
            </a:r>
            <a:r>
              <a:rPr lang="uk-UA" dirty="0" smtClean="0"/>
              <a:t>(</a:t>
            </a:r>
            <a:r>
              <a:rPr lang="uk-UA" dirty="0" err="1"/>
              <a:t>м.Кошице</a:t>
            </a:r>
            <a:r>
              <a:rPr lang="uk-UA" dirty="0"/>
              <a:t>, Словаччина) 9 викладачів </a:t>
            </a:r>
            <a:r>
              <a:rPr lang="uk-UA" dirty="0" smtClean="0"/>
              <a:t>та </a:t>
            </a:r>
            <a:r>
              <a:rPr lang="uk-UA" dirty="0"/>
              <a:t>студенти декількох </a:t>
            </a:r>
            <a:r>
              <a:rPr lang="uk-UA" dirty="0" smtClean="0"/>
              <a:t>факультетів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41 </a:t>
            </a:r>
            <a:r>
              <a:rPr lang="uk-UA" dirty="0"/>
              <a:t>студент скористався можливістю семестрового безкоштовного навчання у Поморській Академії у м. </a:t>
            </a:r>
            <a:r>
              <a:rPr lang="uk-UA" dirty="0" err="1"/>
              <a:t>Слупськ</a:t>
            </a:r>
            <a:r>
              <a:rPr lang="uk-UA" dirty="0"/>
              <a:t>, </a:t>
            </a:r>
            <a:r>
              <a:rPr lang="uk-UA" dirty="0" smtClean="0"/>
              <a:t>27 </a:t>
            </a:r>
            <a:r>
              <a:rPr lang="uk-UA" dirty="0"/>
              <a:t>студентів вже готуються до від’їзду у </a:t>
            </a:r>
            <a:r>
              <a:rPr lang="uk-UA" dirty="0" smtClean="0"/>
              <a:t>вересні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2 викладачі пройшли </a:t>
            </a:r>
            <a:r>
              <a:rPr lang="uk-UA" dirty="0"/>
              <a:t>наукове стажування на різних факультетах </a:t>
            </a:r>
            <a:r>
              <a:rPr lang="uk-UA" dirty="0" err="1"/>
              <a:t>Пряшівського</a:t>
            </a:r>
            <a:r>
              <a:rPr lang="uk-UA" dirty="0"/>
              <a:t> університету. За цією ж програмою студенти </a:t>
            </a:r>
            <a:r>
              <a:rPr lang="uk-UA" dirty="0" smtClean="0"/>
              <a:t>пройшли </a:t>
            </a:r>
            <a:r>
              <a:rPr lang="uk-UA" dirty="0"/>
              <a:t>3-місячне семестрового навчання у </a:t>
            </a:r>
            <a:r>
              <a:rPr lang="uk-UA" dirty="0" err="1"/>
              <a:t>Пряшівському</a:t>
            </a:r>
            <a:r>
              <a:rPr lang="uk-UA" dirty="0"/>
              <a:t> університеті (22 </a:t>
            </a:r>
            <a:r>
              <a:rPr lang="uk-UA" dirty="0" smtClean="0"/>
              <a:t>студент</a:t>
            </a:r>
            <a:r>
              <a:rPr lang="uk-UA" dirty="0"/>
              <a:t>и</a:t>
            </a:r>
            <a:r>
              <a:rPr lang="uk-UA" dirty="0" smtClean="0"/>
              <a:t>)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Семестрове навчання </a:t>
            </a:r>
            <a:r>
              <a:rPr lang="uk-UA" dirty="0"/>
              <a:t>пройшли </a:t>
            </a:r>
            <a:r>
              <a:rPr lang="uk-UA" dirty="0" smtClean="0"/>
              <a:t>студенти в </a:t>
            </a:r>
            <a:r>
              <a:rPr lang="uk-UA" dirty="0"/>
              <a:t>Будапештському університеті ім. Етвеша </a:t>
            </a:r>
            <a:r>
              <a:rPr lang="uk-UA" dirty="0" err="1"/>
              <a:t>Лоранда</a:t>
            </a:r>
            <a:r>
              <a:rPr lang="uk-UA" dirty="0"/>
              <a:t> (Угорщина) (42 </a:t>
            </a:r>
            <a:r>
              <a:rPr lang="uk-UA" dirty="0" smtClean="0"/>
              <a:t>студент</a:t>
            </a:r>
            <a:r>
              <a:rPr lang="uk-UA" dirty="0"/>
              <a:t>и</a:t>
            </a:r>
            <a:r>
              <a:rPr lang="uk-UA" dirty="0" smtClean="0"/>
              <a:t>)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підписано </a:t>
            </a:r>
            <a:r>
              <a:rPr lang="uk-UA" dirty="0"/>
              <a:t>угоди </a:t>
            </a:r>
            <a:r>
              <a:rPr lang="uk-UA" dirty="0" smtClean="0"/>
              <a:t>щодо подвійних </a:t>
            </a:r>
            <a:r>
              <a:rPr lang="uk-UA" dirty="0"/>
              <a:t>дипломів </a:t>
            </a:r>
            <a:r>
              <a:rPr lang="uk-UA" dirty="0" smtClean="0"/>
              <a:t>з </a:t>
            </a:r>
            <a:r>
              <a:rPr lang="uk-UA" dirty="0"/>
              <a:t>Поморською академією (</a:t>
            </a:r>
            <a:r>
              <a:rPr lang="uk-UA" dirty="0" err="1"/>
              <a:t>Слупськ</a:t>
            </a:r>
            <a:r>
              <a:rPr lang="uk-UA" dirty="0"/>
              <a:t>, Польща) щодо навчання студентів-</a:t>
            </a:r>
            <a:r>
              <a:rPr lang="uk-UA" dirty="0" err="1"/>
              <a:t>туризмознавців</a:t>
            </a:r>
            <a:r>
              <a:rPr lang="uk-UA" dirty="0"/>
              <a:t>, математиків, Університет економіки (</a:t>
            </a:r>
            <a:r>
              <a:rPr lang="uk-UA" dirty="0" err="1"/>
              <a:t>Бидгощ</a:t>
            </a:r>
            <a:r>
              <a:rPr lang="uk-UA" dirty="0"/>
              <a:t>, Польща</a:t>
            </a:r>
            <a:r>
              <a:rPr lang="uk-UA" dirty="0" smtClean="0"/>
              <a:t>)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починають </a:t>
            </a:r>
            <a:r>
              <a:rPr lang="uk-UA" dirty="0"/>
              <a:t>співпрацю </a:t>
            </a:r>
            <a:r>
              <a:rPr lang="uk-UA" dirty="0" err="1"/>
              <a:t>суспільники</a:t>
            </a:r>
            <a:r>
              <a:rPr lang="uk-UA" dirty="0"/>
              <a:t> УжНУ та представники Інституту публічного </a:t>
            </a:r>
            <a:r>
              <a:rPr lang="uk-UA" dirty="0" smtClean="0"/>
              <a:t>адміністрування </a:t>
            </a:r>
            <a:r>
              <a:rPr lang="uk-UA" dirty="0"/>
              <a:t>та менеджменту Університету </a:t>
            </a:r>
            <a:r>
              <a:rPr lang="uk-UA" dirty="0" err="1"/>
              <a:t>Миколаса</a:t>
            </a:r>
            <a:r>
              <a:rPr lang="uk-UA" dirty="0"/>
              <a:t> </a:t>
            </a:r>
            <a:r>
              <a:rPr lang="uk-UA" dirty="0" err="1"/>
              <a:t>Ромеріса</a:t>
            </a:r>
            <a:r>
              <a:rPr lang="uk-UA" dirty="0"/>
              <a:t>  (Вільнюс, Литва</a:t>
            </a:r>
            <a:r>
              <a:rPr lang="uk-UA" dirty="0" smtClean="0"/>
              <a:t>)</a:t>
            </a:r>
            <a:r>
              <a:rPr lang="uk-UA" dirty="0"/>
              <a:t> за програмою кредитної мобільності у сфері «Електронного врядування» 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399" y="404664"/>
            <a:ext cx="12192000" cy="1111664"/>
          </a:xfrm>
        </p:spPr>
        <p:txBody>
          <a:bodyPr>
            <a:noAutofit/>
          </a:bodyPr>
          <a:lstStyle/>
          <a:p>
            <a:r>
              <a:rPr lang="uk-UA" sz="3200" b="1" i="1" dirty="0">
                <a:effectLst/>
              </a:rPr>
              <a:t>Пріоритет 2.</a:t>
            </a:r>
            <a:r>
              <a:rPr lang="uk-UA" sz="3200" i="1" dirty="0">
                <a:effectLst/>
              </a:rPr>
              <a:t> </a:t>
            </a:r>
            <a:r>
              <a:rPr lang="uk-UA" sz="3200" b="1" i="1" dirty="0">
                <a:effectLst/>
              </a:rPr>
              <a:t>Модернізація і конкурентоспроможність освіти</a:t>
            </a:r>
            <a:r>
              <a:rPr lang="uk-UA" sz="3200" b="1" dirty="0">
                <a:effectLst/>
              </a:rPr>
              <a:t/>
            </a:r>
            <a:br>
              <a:rPr lang="uk-UA" sz="3200" b="1" dirty="0">
                <a:effectLst/>
              </a:rPr>
            </a:b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408209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8061" y="1700808"/>
            <a:ext cx="12181601" cy="5341672"/>
          </a:xfrm>
        </p:spPr>
        <p:txBody>
          <a:bodyPr>
            <a:normAutofit fontScale="92500" lnSpcReduction="20000"/>
          </a:bodyPr>
          <a:lstStyle/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37 </a:t>
            </a:r>
            <a:r>
              <a:rPr lang="uk-UA" dirty="0"/>
              <a:t>іноземних громадян отримали дипломи про </a:t>
            </a:r>
            <a:r>
              <a:rPr lang="uk-UA" dirty="0" smtClean="0"/>
              <a:t>освіту</a:t>
            </a:r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переведено </a:t>
            </a:r>
            <a:r>
              <a:rPr lang="uk-UA" dirty="0"/>
              <a:t>на старші курси 410 </a:t>
            </a:r>
            <a:r>
              <a:rPr lang="uk-UA" dirty="0" smtClean="0"/>
              <a:t>іноземців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відбулося зарахування іноземних громадян </a:t>
            </a:r>
            <a:r>
              <a:rPr lang="uk-UA" dirty="0"/>
              <a:t>в </a:t>
            </a:r>
            <a:r>
              <a:rPr lang="uk-UA" dirty="0" err="1" smtClean="0"/>
              <a:t>клінординатуру</a:t>
            </a:r>
            <a:endParaRPr lang="uk-UA" dirty="0" smtClean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очікується </a:t>
            </a:r>
            <a:r>
              <a:rPr lang="uk-UA" dirty="0"/>
              <a:t>подання заяв іноземних громадян </a:t>
            </a:r>
            <a:r>
              <a:rPr lang="uk-UA" dirty="0" smtClean="0"/>
              <a:t>в аспірантуру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розпочався процес </a:t>
            </a:r>
            <a:r>
              <a:rPr lang="uk-UA" dirty="0"/>
              <a:t>прийому на навчання іноземних громадян на </a:t>
            </a:r>
            <a:r>
              <a:rPr lang="uk-UA" dirty="0" smtClean="0"/>
              <a:t>перший курс ряду </a:t>
            </a:r>
            <a:r>
              <a:rPr lang="uk-UA" dirty="0"/>
              <a:t>спеціальностей. Окрім спец. «лікувальна справа» 	очікуємо </a:t>
            </a:r>
            <a:r>
              <a:rPr lang="uk-UA" dirty="0" smtClean="0"/>
              <a:t>формування </a:t>
            </a:r>
            <a:r>
              <a:rPr lang="uk-UA" dirty="0"/>
              <a:t>англомовних груп на напрямі </a:t>
            </a:r>
            <a:r>
              <a:rPr lang="uk-UA" dirty="0" smtClean="0"/>
              <a:t>«</a:t>
            </a:r>
            <a:r>
              <a:rPr lang="uk-UA" dirty="0"/>
              <a:t>комп’ютерна </a:t>
            </a:r>
            <a:r>
              <a:rPr lang="uk-UA" dirty="0" smtClean="0"/>
              <a:t>інженерія</a:t>
            </a:r>
            <a:r>
              <a:rPr lang="uk-UA" dirty="0"/>
              <a:t>», «</a:t>
            </a:r>
            <a:r>
              <a:rPr lang="uk-UA" dirty="0" smtClean="0"/>
              <a:t>міжнародні економічні </a:t>
            </a:r>
            <a:r>
              <a:rPr lang="uk-UA" dirty="0"/>
              <a:t>відносини», </a:t>
            </a:r>
            <a:r>
              <a:rPr lang="uk-UA" dirty="0" smtClean="0"/>
              <a:t>«</a:t>
            </a:r>
            <a:r>
              <a:rPr lang="uk-UA" dirty="0"/>
              <a:t>економіка </a:t>
            </a:r>
            <a:r>
              <a:rPr lang="uk-UA" dirty="0" smtClean="0"/>
              <a:t>підприємства», </a:t>
            </a:r>
            <a:r>
              <a:rPr lang="uk-UA" dirty="0"/>
              <a:t>«стоматологія</a:t>
            </a:r>
            <a:r>
              <a:rPr lang="uk-UA" dirty="0" smtClean="0"/>
              <a:t>»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прогнозуємо, </a:t>
            </a:r>
            <a:r>
              <a:rPr lang="uk-UA" dirty="0"/>
              <a:t>що в цьому році студентами, інтернами, </a:t>
            </a:r>
            <a:r>
              <a:rPr lang="uk-UA" dirty="0" err="1" smtClean="0"/>
              <a:t>клінординаторами</a:t>
            </a:r>
            <a:r>
              <a:rPr lang="uk-UA" dirty="0" smtClean="0"/>
              <a:t> </a:t>
            </a:r>
            <a:r>
              <a:rPr lang="uk-UA" dirty="0"/>
              <a:t>УжНУ стане приблизно 200 </a:t>
            </a:r>
            <a:r>
              <a:rPr lang="uk-UA" dirty="0" smtClean="0"/>
              <a:t>іноземців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функціонують підготовчі курси</a:t>
            </a:r>
            <a:endParaRPr lang="uk-UA" dirty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започатковано курси </a:t>
            </a:r>
            <a:r>
              <a:rPr lang="uk-UA" dirty="0"/>
              <a:t>англійської </a:t>
            </a:r>
            <a:r>
              <a:rPr lang="uk-UA" dirty="0" smtClean="0"/>
              <a:t>мови </a:t>
            </a:r>
            <a:r>
              <a:rPr lang="uk-UA" dirty="0"/>
              <a:t>для викладачів, які викладають іноземним </a:t>
            </a:r>
            <a:r>
              <a:rPr lang="uk-UA" dirty="0" smtClean="0"/>
              <a:t>студентам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у вересні </a:t>
            </a:r>
            <a:r>
              <a:rPr lang="uk-UA" dirty="0"/>
              <a:t>відбудеться здача підсумкового тестування з метою </a:t>
            </a:r>
            <a:r>
              <a:rPr lang="uk-UA" dirty="0" smtClean="0"/>
              <a:t>отримання </a:t>
            </a:r>
            <a:r>
              <a:rPr lang="uk-UA" dirty="0"/>
              <a:t>сертифікату ДВНЗ «УжНУ» про </a:t>
            </a:r>
            <a:r>
              <a:rPr lang="uk-UA" dirty="0" smtClean="0"/>
              <a:t>рівень </a:t>
            </a:r>
            <a:r>
              <a:rPr lang="uk-UA" dirty="0"/>
              <a:t>володіння </a:t>
            </a:r>
            <a:r>
              <a:rPr lang="uk-UA" dirty="0" smtClean="0"/>
              <a:t>мовою</a:t>
            </a:r>
            <a:endParaRPr lang="pl-PL" dirty="0" smtClean="0"/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34 викладачі </a:t>
            </a:r>
            <a:r>
              <a:rPr lang="uk-UA" dirty="0"/>
              <a:t>успішно скласти тест APTIS, результати </a:t>
            </a:r>
            <a:r>
              <a:rPr lang="uk-UA" dirty="0" smtClean="0"/>
              <a:t>якого </a:t>
            </a:r>
            <a:r>
              <a:rPr lang="uk-UA" dirty="0"/>
              <a:t>є </a:t>
            </a:r>
            <a:r>
              <a:rPr lang="uk-UA" dirty="0" err="1"/>
              <a:t>валідними</a:t>
            </a:r>
            <a:r>
              <a:rPr lang="uk-UA" dirty="0"/>
              <a:t> для отримання вчених звань та наукових </a:t>
            </a:r>
            <a:r>
              <a:rPr lang="uk-UA" dirty="0" smtClean="0"/>
              <a:t>ступенів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399" y="404664"/>
            <a:ext cx="12192000" cy="1111664"/>
          </a:xfrm>
        </p:spPr>
        <p:txBody>
          <a:bodyPr>
            <a:noAutofit/>
          </a:bodyPr>
          <a:lstStyle/>
          <a:p>
            <a:r>
              <a:rPr lang="uk-UA" sz="3200" b="1" i="1" dirty="0">
                <a:effectLst/>
              </a:rPr>
              <a:t>Пріоритет 2.</a:t>
            </a:r>
            <a:r>
              <a:rPr lang="uk-UA" sz="3200" i="1" dirty="0">
                <a:effectLst/>
              </a:rPr>
              <a:t> </a:t>
            </a:r>
            <a:r>
              <a:rPr lang="uk-UA" sz="3200" b="1" i="1" dirty="0">
                <a:effectLst/>
              </a:rPr>
              <a:t>Модернізація і конкурентоспроможність освіти</a:t>
            </a:r>
            <a:r>
              <a:rPr lang="uk-UA" sz="3200" b="1" dirty="0">
                <a:effectLst/>
              </a:rPr>
              <a:t/>
            </a:r>
            <a:br>
              <a:rPr lang="uk-UA" sz="3200" b="1" dirty="0">
                <a:effectLst/>
              </a:rPr>
            </a:b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46973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88537"/>
            <a:ext cx="10972800" cy="1111664"/>
          </a:xfrm>
        </p:spPr>
        <p:txBody>
          <a:bodyPr>
            <a:normAutofit fontScale="90000"/>
          </a:bodyPr>
          <a:lstStyle/>
          <a:p>
            <a:r>
              <a:rPr lang="uk-UA" sz="4000" i="1" dirty="0">
                <a:effectLst/>
              </a:rPr>
              <a:t>Пріоритет 3. Наука та інновації</a:t>
            </a:r>
            <a:r>
              <a:rPr lang="uk-UA" b="1" dirty="0">
                <a:effectLst/>
              </a:rPr>
              <a:t/>
            </a:r>
            <a:br>
              <a:rPr lang="uk-UA" b="1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56184"/>
            <a:ext cx="12192000" cy="5373216"/>
          </a:xfrm>
        </p:spPr>
        <p:txBody>
          <a:bodyPr>
            <a:normAutofit fontScale="92500" lnSpcReduction="10000"/>
          </a:bodyPr>
          <a:lstStyle/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/>
              <a:t>У 2016 році науковці </a:t>
            </a:r>
            <a:r>
              <a:rPr lang="uk-UA" dirty="0" smtClean="0"/>
              <a:t>виконували </a:t>
            </a:r>
            <a:r>
              <a:rPr lang="uk-UA" dirty="0"/>
              <a:t>27 наукових проектів за рахунок коштів </a:t>
            </a:r>
            <a:r>
              <a:rPr lang="uk-UA" dirty="0" smtClean="0"/>
              <a:t>державного </a:t>
            </a:r>
            <a:r>
              <a:rPr lang="uk-UA" dirty="0"/>
              <a:t>бюджету з річним обсягом фінансування 4 млн. 407,8 тис. </a:t>
            </a:r>
            <a:r>
              <a:rPr lang="uk-UA" dirty="0" smtClean="0"/>
              <a:t>грн</a:t>
            </a:r>
          </a:p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/>
              <a:t>проекти Державного фонду фундаментальних досліджень, спільні українсько-словацький та українсько-литовський проекти, а також більше ста ініціативних кафедральних науково-дослідних тем</a:t>
            </a:r>
            <a:endParaRPr lang="uk-UA" dirty="0" smtClean="0"/>
          </a:p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2 проекти </a:t>
            </a:r>
            <a:r>
              <a:rPr lang="uk-UA" dirty="0"/>
              <a:t>молодих </a:t>
            </a:r>
            <a:r>
              <a:rPr lang="uk-UA" dirty="0" smtClean="0"/>
              <a:t>вчених</a:t>
            </a:r>
          </a:p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5 стипендій </a:t>
            </a:r>
            <a:r>
              <a:rPr lang="uk-UA" dirty="0"/>
              <a:t>Кабміну України для молодих </a:t>
            </a:r>
            <a:r>
              <a:rPr lang="uk-UA" dirty="0" smtClean="0"/>
              <a:t>вчених та грант </a:t>
            </a:r>
            <a:r>
              <a:rPr lang="uk-UA" dirty="0"/>
              <a:t>Президента України для підтримки наукових досліджень молодих </a:t>
            </a:r>
            <a:r>
              <a:rPr lang="uk-UA" dirty="0" smtClean="0"/>
              <a:t>учених</a:t>
            </a:r>
          </a:p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/>
              <a:t>25 патентів України на винахід та корисну </a:t>
            </a:r>
            <a:r>
              <a:rPr lang="uk-UA" dirty="0" smtClean="0"/>
              <a:t>модель, а також 24 </a:t>
            </a:r>
            <a:r>
              <a:rPr lang="uk-UA" dirty="0"/>
              <a:t>заявки на </a:t>
            </a:r>
            <a:r>
              <a:rPr lang="uk-UA" dirty="0" smtClean="0"/>
              <a:t>їх видачу</a:t>
            </a:r>
          </a:p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/>
              <a:t>вперше проведено конкурс “</a:t>
            </a:r>
            <a:r>
              <a:rPr lang="uk-UA" dirty="0" err="1"/>
              <a:t>Стартап</a:t>
            </a:r>
            <a:r>
              <a:rPr lang="uk-UA" dirty="0"/>
              <a:t>-УжНУ</a:t>
            </a:r>
            <a:r>
              <a:rPr lang="uk-UA" dirty="0" smtClean="0"/>
              <a:t>”. Було представлено </a:t>
            </a:r>
            <a:r>
              <a:rPr lang="uk-UA" dirty="0"/>
              <a:t>19 проектів, 13 з яких дійшли до </a:t>
            </a:r>
            <a:r>
              <a:rPr lang="uk-UA" dirty="0" smtClean="0"/>
              <a:t>фіналу</a:t>
            </a:r>
          </a:p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/>
              <a:t>отримано ліцензію із 16 спеціальностей </a:t>
            </a:r>
            <a:r>
              <a:rPr lang="uk-UA" dirty="0" smtClean="0"/>
              <a:t>аспірантури</a:t>
            </a:r>
          </a:p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затверджено </a:t>
            </a:r>
            <a:r>
              <a:rPr lang="uk-UA" dirty="0"/>
              <a:t>9 спеціальностей </a:t>
            </a:r>
            <a:r>
              <a:rPr lang="uk-UA" dirty="0" smtClean="0"/>
              <a:t>докторантури</a:t>
            </a:r>
          </a:p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72 </a:t>
            </a:r>
            <a:r>
              <a:rPr lang="uk-UA" dirty="0"/>
              <a:t>місця державного замовлення в </a:t>
            </a:r>
            <a:r>
              <a:rPr lang="uk-UA" dirty="0" smtClean="0"/>
              <a:t>аспірантурі</a:t>
            </a:r>
          </a:p>
          <a:p>
            <a:pPr algn="just">
              <a:buClrTx/>
              <a:buFont typeface="Wingdings" panose="05000000000000000000" pitchFamily="2" charset="2"/>
              <a:buChar char="q"/>
            </a:pPr>
            <a:r>
              <a:rPr lang="uk-UA" dirty="0" smtClean="0"/>
              <a:t>виділено </a:t>
            </a:r>
            <a:r>
              <a:rPr lang="uk-UA" dirty="0"/>
              <a:t>8 місць бюджетного </a:t>
            </a:r>
            <a:r>
              <a:rPr lang="uk-UA" dirty="0" smtClean="0"/>
              <a:t>фінансування в докторантурі</a:t>
            </a:r>
            <a:endParaRPr lang="uk-UA" b="1" dirty="0" smtClean="0"/>
          </a:p>
          <a:p>
            <a:pPr algn="just">
              <a:buClrTx/>
              <a:buFont typeface="Wingdings" panose="05000000000000000000" pitchFamily="2" charset="2"/>
              <a:buChar char="q"/>
            </a:pPr>
            <a:endParaRPr lang="uk-UA" sz="1600" dirty="0"/>
          </a:p>
          <a:p>
            <a:pPr algn="just">
              <a:buClrTx/>
              <a:buFont typeface="Wingdings" panose="05000000000000000000" pitchFamily="2" charset="2"/>
              <a:buChar char="q"/>
            </a:pPr>
            <a:endParaRPr lang="uk-UA" sz="1600" dirty="0" smtClean="0"/>
          </a:p>
          <a:p>
            <a:pPr algn="just"/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84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88537"/>
            <a:ext cx="10972800" cy="1111664"/>
          </a:xfrm>
        </p:spPr>
        <p:txBody>
          <a:bodyPr>
            <a:normAutofit fontScale="90000"/>
          </a:bodyPr>
          <a:lstStyle/>
          <a:p>
            <a:r>
              <a:rPr lang="uk-UA" sz="4000" i="1" dirty="0">
                <a:effectLst/>
              </a:rPr>
              <a:t>Пріоритет 3. Наука та інновації</a:t>
            </a:r>
            <a:r>
              <a:rPr lang="uk-UA" b="1" dirty="0">
                <a:effectLst/>
              </a:rPr>
              <a:t/>
            </a:r>
            <a:br>
              <a:rPr lang="uk-UA" b="1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352" y="1916832"/>
            <a:ext cx="11593288" cy="4680520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uk-UA" sz="2200" dirty="0"/>
              <a:t>видано: </a:t>
            </a:r>
          </a:p>
          <a:p>
            <a:pPr lvl="1"/>
            <a:r>
              <a:rPr lang="uk-UA" sz="2200" dirty="0"/>
              <a:t>15 монографій, </a:t>
            </a:r>
          </a:p>
          <a:p>
            <a:pPr lvl="1"/>
            <a:r>
              <a:rPr lang="uk-UA" sz="2200" dirty="0"/>
              <a:t>19 навчальних посібників, </a:t>
            </a:r>
          </a:p>
          <a:p>
            <a:pPr lvl="1"/>
            <a:r>
              <a:rPr lang="uk-UA" sz="2200" dirty="0"/>
              <a:t>201 статтю в наукових виданнях України, </a:t>
            </a:r>
          </a:p>
          <a:p>
            <a:pPr lvl="1"/>
            <a:r>
              <a:rPr lang="uk-UA" sz="2200" dirty="0"/>
              <a:t>57 статей в закордонних виданнях, </a:t>
            </a:r>
          </a:p>
          <a:p>
            <a:pPr lvl="1"/>
            <a:r>
              <a:rPr lang="uk-UA" sz="2200" dirty="0"/>
              <a:t>11 статей у вітчизняних інтернет-виданнях, </a:t>
            </a:r>
          </a:p>
          <a:p>
            <a:pPr lvl="1"/>
            <a:r>
              <a:rPr lang="uk-UA" sz="2200" dirty="0"/>
              <a:t>584 тез-доповідей на вітчизняних та міжнародних конференціях, в тому числі - інтернет-конференціях.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uk-UA" sz="2200" dirty="0"/>
              <a:t>На базі Ужгородського національного університету проведено 54 наукові заходи, серед яких 8 всеукраїнських конференцій, 15 міжнародних конференцій, 9 всеукраїнських конференцій молодих учених та студентів, 3 міжнародні конференції молодих учених та студентів, 12 семінарів, 4 круглі столи та 3 наукові </a:t>
            </a:r>
            <a:r>
              <a:rPr lang="uk-UA" sz="2200" dirty="0" smtClean="0"/>
              <a:t>школи</a:t>
            </a:r>
            <a:endParaRPr lang="uk-UA" sz="2200" dirty="0"/>
          </a:p>
          <a:p>
            <a:pPr algn="just">
              <a:buClrTx/>
              <a:buFont typeface="Wingdings" panose="05000000000000000000" pitchFamily="2" charset="2"/>
              <a:buChar char="q"/>
            </a:pPr>
            <a:endParaRPr lang="uk-UA" sz="2000" b="1" dirty="0" smtClean="0"/>
          </a:p>
          <a:p>
            <a:pPr algn="just">
              <a:buClrTx/>
              <a:buFont typeface="Wingdings" panose="05000000000000000000" pitchFamily="2" charset="2"/>
              <a:buChar char="q"/>
            </a:pPr>
            <a:endParaRPr lang="uk-UA" sz="1600" dirty="0"/>
          </a:p>
          <a:p>
            <a:pPr algn="just">
              <a:buClrTx/>
              <a:buFont typeface="Wingdings" panose="05000000000000000000" pitchFamily="2" charset="2"/>
              <a:buChar char="q"/>
            </a:pPr>
            <a:endParaRPr lang="uk-UA" sz="1600" dirty="0" smtClean="0"/>
          </a:p>
          <a:p>
            <a:pPr algn="just"/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58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88537"/>
            <a:ext cx="10972800" cy="1111664"/>
          </a:xfrm>
        </p:spPr>
        <p:txBody>
          <a:bodyPr>
            <a:normAutofit fontScale="90000"/>
          </a:bodyPr>
          <a:lstStyle/>
          <a:p>
            <a:r>
              <a:rPr lang="uk-UA" sz="4000" i="1" dirty="0">
                <a:effectLst/>
              </a:rPr>
              <a:t>Пріоритет 3. Наука та інновації</a:t>
            </a:r>
            <a:r>
              <a:rPr lang="uk-UA" b="1" dirty="0">
                <a:effectLst/>
              </a:rPr>
              <a:t/>
            </a:r>
            <a:br>
              <a:rPr lang="uk-UA" b="1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2208" y="1484784"/>
            <a:ext cx="7968208" cy="576064"/>
          </a:xfrm>
        </p:spPr>
        <p:txBody>
          <a:bodyPr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uk-UA" b="1" dirty="0" smtClean="0"/>
              <a:t>Міжнародне співробітництво</a:t>
            </a:r>
            <a:r>
              <a:rPr lang="uk-UA" dirty="0" smtClean="0"/>
              <a:t> </a:t>
            </a:r>
            <a:r>
              <a:rPr lang="uk-UA" dirty="0"/>
              <a:t>у сфері </a:t>
            </a:r>
            <a:r>
              <a:rPr lang="uk-UA" b="1" dirty="0"/>
              <a:t>науки та </a:t>
            </a:r>
            <a:r>
              <a:rPr lang="uk-UA" b="1" dirty="0" smtClean="0"/>
              <a:t>інновацій: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2400" y="1916832"/>
            <a:ext cx="11848256" cy="49411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2000" dirty="0"/>
              <a:t>УжНУ став повноправним членом </a:t>
            </a:r>
            <a:endParaRPr lang="uk-UA" sz="2000" dirty="0" smtClean="0"/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uk-UA" b="1" dirty="0"/>
              <a:t>Європейської асоціації університетів, </a:t>
            </a:r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uk-UA" b="1" dirty="0"/>
              <a:t>Дунайської конференції ректорів, </a:t>
            </a:r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uk-UA" b="1" dirty="0" smtClean="0"/>
              <a:t>Східноєвропейської </a:t>
            </a:r>
            <a:r>
              <a:rPr lang="uk-UA" b="1" dirty="0"/>
              <a:t>мережі університетів</a:t>
            </a:r>
            <a:r>
              <a:rPr lang="uk-UA" dirty="0"/>
              <a:t> </a:t>
            </a:r>
            <a:r>
              <a:rPr lang="uk-UA" dirty="0" smtClean="0"/>
              <a:t>;</a:t>
            </a:r>
            <a:endParaRPr lang="uk-UA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2000" dirty="0" smtClean="0"/>
              <a:t>започатковано </a:t>
            </a:r>
            <a:r>
              <a:rPr lang="uk-UA" sz="2000" dirty="0"/>
              <a:t>роботу над проектами в рамках програми Норвезького фінансового механізму «Міжнародне співробітництво»:</a:t>
            </a:r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uk-UA" dirty="0"/>
              <a:t>«Міжнародне молодіжне спортивне партнерство» – факультет здоров’я </a:t>
            </a:r>
            <a:r>
              <a:rPr lang="uk-UA" dirty="0" smtClean="0"/>
              <a:t>людини;</a:t>
            </a:r>
            <a:endParaRPr lang="uk-UA" dirty="0"/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uk-UA" dirty="0"/>
              <a:t>«Обмін ноу-хау для кращого управління шенгенським кордоном між Словаччиною та Україною, Норвегією та Росією» – факультет суспільних </a:t>
            </a:r>
            <a:r>
              <a:rPr lang="uk-UA" dirty="0" smtClean="0"/>
              <a:t>наук; </a:t>
            </a:r>
            <a:endParaRPr lang="uk-UA" dirty="0"/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uk-UA" dirty="0" smtClean="0"/>
              <a:t>«</a:t>
            </a:r>
            <a:r>
              <a:rPr lang="uk-UA" dirty="0"/>
              <a:t>Через комунікацію до процвітання </a:t>
            </a:r>
            <a:r>
              <a:rPr lang="uk-UA" dirty="0" err="1"/>
              <a:t>словацько</a:t>
            </a:r>
            <a:r>
              <a:rPr lang="uk-UA" dirty="0"/>
              <a:t>-українського  прикордонного  регіону (COPESU)» ­– філологічний </a:t>
            </a:r>
            <a:r>
              <a:rPr lang="uk-UA" dirty="0" smtClean="0"/>
              <a:t>факультет;</a:t>
            </a:r>
            <a:endParaRPr lang="uk-UA" dirty="0"/>
          </a:p>
          <a:p>
            <a:pPr lvl="1"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uk-UA" dirty="0"/>
              <a:t> «Інноваційно-освітні методи для підтримки партнерства – </a:t>
            </a:r>
            <a:r>
              <a:rPr lang="uk-UA" dirty="0" err="1"/>
              <a:t>Innov</a:t>
            </a:r>
            <a:r>
              <a:rPr lang="uk-UA" dirty="0"/>
              <a:t> </a:t>
            </a:r>
            <a:r>
              <a:rPr lang="uk-UA" dirty="0" err="1"/>
              <a:t>Educ</a:t>
            </a:r>
            <a:r>
              <a:rPr lang="uk-UA" dirty="0"/>
              <a:t>» - факультет інформаційних технологій.</a:t>
            </a:r>
          </a:p>
          <a:p>
            <a:pPr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2000" dirty="0" smtClean="0"/>
              <a:t>підписано </a:t>
            </a:r>
            <a:r>
              <a:rPr lang="uk-UA" sz="2000" dirty="0"/>
              <a:t>Меморандум про порозуміння щодо створення офісу </a:t>
            </a:r>
            <a:r>
              <a:rPr lang="uk-UA" sz="2000" dirty="0" smtClean="0"/>
              <a:t>німецького  </a:t>
            </a:r>
            <a:r>
              <a:rPr lang="uk-UA" sz="2000" dirty="0"/>
              <a:t>фонду трансферу технологій </a:t>
            </a:r>
            <a:r>
              <a:rPr lang="uk-UA" sz="2000" dirty="0" err="1"/>
              <a:t>Steinbeis</a:t>
            </a:r>
            <a:r>
              <a:rPr lang="uk-UA" sz="2000" dirty="0"/>
              <a:t> в УжНУ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7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  <p:graphicFrame>
        <p:nvGraphicFramePr>
          <p:cNvPr id="9" name="Таблиця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908079"/>
              </p:ext>
            </p:extLst>
          </p:nvPr>
        </p:nvGraphicFramePr>
        <p:xfrm>
          <a:off x="3371585" y="2492896"/>
          <a:ext cx="4884655" cy="87148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144764"/>
                <a:gridCol w="1104397"/>
                <a:gridCol w="878498"/>
                <a:gridCol w="878498"/>
                <a:gridCol w="878498"/>
              </a:tblGrid>
              <a:tr h="3207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Роки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2013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2014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2015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2016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507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Місце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41-42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41-42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30-31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17-18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178000" y="4025460"/>
            <a:ext cx="14220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uk-UA" sz="2200" b="1" dirty="0"/>
              <a:t>Топ-200: </a:t>
            </a:r>
          </a:p>
        </p:txBody>
      </p:sp>
      <p:sp>
        <p:nvSpPr>
          <p:cNvPr id="12" name="Содержимое 1"/>
          <p:cNvSpPr txBox="1">
            <a:spLocks/>
          </p:cNvSpPr>
          <p:nvPr/>
        </p:nvSpPr>
        <p:spPr>
          <a:xfrm>
            <a:off x="3037357" y="1658615"/>
            <a:ext cx="5506915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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Courier New" pitchFamily="49" charset="0"/>
              <a:buChar char="o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Консолідований рейтинг</a:t>
            </a:r>
            <a:endParaRPr lang="uk-U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я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817129"/>
              </p:ext>
            </p:extLst>
          </p:nvPr>
        </p:nvGraphicFramePr>
        <p:xfrm>
          <a:off x="3359696" y="4725144"/>
          <a:ext cx="4884655" cy="87148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144764"/>
                <a:gridCol w="1104397"/>
                <a:gridCol w="878498"/>
                <a:gridCol w="878498"/>
                <a:gridCol w="878498"/>
              </a:tblGrid>
              <a:tr h="3207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Роки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2013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2014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2015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2016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507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Місце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43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41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39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609600" y="182880"/>
            <a:ext cx="10972800" cy="1111664"/>
          </a:xfrm>
        </p:spPr>
        <p:txBody>
          <a:bodyPr/>
          <a:lstStyle/>
          <a:p>
            <a:r>
              <a:rPr lang="uk-UA" noProof="1"/>
              <a:t>Динаміка розвитку</a:t>
            </a:r>
            <a:r>
              <a:rPr lang="uk-UA" dirty="0" smtClean="0"/>
              <a:t> </a:t>
            </a:r>
            <a:r>
              <a:rPr lang="uk-UA" dirty="0" err="1" smtClean="0"/>
              <a:t>УжНУ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981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3472" y="188640"/>
            <a:ext cx="11089232" cy="1111664"/>
          </a:xfrm>
        </p:spPr>
        <p:txBody>
          <a:bodyPr>
            <a:noAutofit/>
          </a:bodyPr>
          <a:lstStyle/>
          <a:p>
            <a:r>
              <a:rPr lang="uk-UA" sz="3200" i="1" dirty="0">
                <a:effectLst/>
              </a:rPr>
              <a:t>Пріоритет 4. Соціальний розвиток і громадське життя 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44824"/>
            <a:ext cx="12192000" cy="5013176"/>
          </a:xfrm>
        </p:spPr>
        <p:txBody>
          <a:bodyPr>
            <a:normAutofit/>
          </a:bodyPr>
          <a:lstStyle/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2200" dirty="0"/>
              <a:t>вперше проведено вибори голови Студентської ради УжНУ шляхом прямого таємного </a:t>
            </a:r>
            <a:r>
              <a:rPr lang="uk-UA" sz="2200" dirty="0" smtClean="0"/>
              <a:t>голосування</a:t>
            </a:r>
            <a:endParaRPr lang="uk-UA" sz="2200" dirty="0"/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2200" dirty="0" smtClean="0"/>
              <a:t>проведено </a:t>
            </a:r>
            <a:r>
              <a:rPr lang="uk-UA" sz="2200" dirty="0"/>
              <a:t>понад 500 виховних заходів з національного, громадянського,  </a:t>
            </a:r>
            <a:r>
              <a:rPr lang="uk-UA" sz="2200" dirty="0" smtClean="0"/>
              <a:t>військово-патріотичного</a:t>
            </a:r>
            <a:r>
              <a:rPr lang="uk-UA" sz="2200" dirty="0"/>
              <a:t>, трудового, професійного,  політичного, правового, морально-етичного, екологічного, художньо-естетичного та фізичного </a:t>
            </a:r>
            <a:r>
              <a:rPr lang="uk-UA" sz="2200" dirty="0" smtClean="0"/>
              <a:t>виховання</a:t>
            </a:r>
            <a:endParaRPr lang="uk-UA" sz="2200" dirty="0"/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2200" dirty="0"/>
              <a:t>проведено Тиждень студентської дружби студентів різних </a:t>
            </a:r>
            <a:r>
              <a:rPr lang="uk-UA" sz="2200" dirty="0" smtClean="0"/>
              <a:t>національностей</a:t>
            </a:r>
            <a:endParaRPr lang="uk-UA" sz="2200" dirty="0"/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2200" dirty="0"/>
              <a:t>проведено змагання з </a:t>
            </a:r>
            <a:r>
              <a:rPr lang="uk-UA" sz="2200" dirty="0" err="1"/>
              <a:t>пожежно</a:t>
            </a:r>
            <a:r>
              <a:rPr lang="uk-UA" sz="2200" dirty="0"/>
              <a:t>-рятувальних дисциплін серед студентської молоді «Знати щоб врятувати»</a:t>
            </a:r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2200" dirty="0"/>
              <a:t>виконано значну роботу по покращенню роботи басейну та інших спортивних споруд, якості наданих </a:t>
            </a:r>
            <a:r>
              <a:rPr lang="uk-UA" sz="2200" dirty="0" smtClean="0"/>
              <a:t>послуг</a:t>
            </a:r>
            <a:endParaRPr lang="uk-UA" sz="2200" dirty="0"/>
          </a:p>
          <a:p>
            <a:pPr lvl="0">
              <a:buClrTx/>
              <a:buFont typeface="Wingdings" panose="05000000000000000000" pitchFamily="2" charset="2"/>
              <a:buChar char="q"/>
            </a:pPr>
            <a:r>
              <a:rPr lang="uk-UA" sz="2200" dirty="0"/>
              <a:t>проводиться системна робота з дотримання правил проживання в гуртожитку, покращення якості послуг з </a:t>
            </a:r>
            <a:r>
              <a:rPr lang="uk-UA" sz="2200" dirty="0" smtClean="0"/>
              <a:t>проживання</a:t>
            </a:r>
            <a:endParaRPr lang="uk-UA" sz="2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80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188640"/>
            <a:ext cx="10657184" cy="1111664"/>
          </a:xfrm>
        </p:spPr>
        <p:txBody>
          <a:bodyPr>
            <a:noAutofit/>
          </a:bodyPr>
          <a:lstStyle/>
          <a:p>
            <a:r>
              <a:rPr lang="uk-UA" sz="3600" i="1" dirty="0">
                <a:effectLst/>
              </a:rPr>
              <a:t>Виклики та плани на </a:t>
            </a:r>
            <a:r>
              <a:rPr lang="uk-UA" sz="3600" i="1" dirty="0" smtClean="0">
                <a:effectLst/>
              </a:rPr>
              <a:t>2016-2017 </a:t>
            </a:r>
            <a:r>
              <a:rPr lang="uk-UA" sz="3600" i="1" dirty="0">
                <a:effectLst/>
              </a:rPr>
              <a:t>навчальний рік: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4784"/>
            <a:ext cx="11763113" cy="4525963"/>
          </a:xfrm>
        </p:spPr>
        <p:txBody>
          <a:bodyPr>
            <a:noAutofit/>
          </a:bodyPr>
          <a:lstStyle/>
          <a:p>
            <a:pPr>
              <a:buClrTx/>
              <a:buFont typeface="Wingdings" pitchFamily="2" charset="2"/>
              <a:buChar char="q"/>
            </a:pPr>
            <a:r>
              <a:rPr lang="uk-UA" sz="1800" dirty="0" smtClean="0"/>
              <a:t>капітальні ремонти гуртожитків, оновлення матеріально-технічної бази 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 smtClean="0">
                <a:solidFill>
                  <a:schemeClr val="tx1"/>
                </a:solidFill>
              </a:rPr>
              <a:t>практична </a:t>
            </a:r>
            <a:r>
              <a:rPr lang="uk-UA" sz="1800" dirty="0">
                <a:solidFill>
                  <a:schemeClr val="tx1"/>
                </a:solidFill>
              </a:rPr>
              <a:t>реалізація вимоги Закону </a:t>
            </a:r>
            <a:r>
              <a:rPr lang="uk-UA" sz="1800" dirty="0" smtClean="0">
                <a:solidFill>
                  <a:schemeClr val="tx1"/>
                </a:solidFill>
              </a:rPr>
              <a:t>«Про вищу освіту» </a:t>
            </a:r>
            <a:r>
              <a:rPr lang="uk-UA" sz="1800" dirty="0">
                <a:solidFill>
                  <a:schemeClr val="tx1"/>
                </a:solidFill>
              </a:rPr>
              <a:t>про участь студентів у формуванні навчальних </a:t>
            </a:r>
            <a:r>
              <a:rPr lang="uk-UA" sz="1800" dirty="0" smtClean="0">
                <a:solidFill>
                  <a:schemeClr val="tx1"/>
                </a:solidFill>
              </a:rPr>
              <a:t>планів; </a:t>
            </a:r>
            <a:endParaRPr lang="uk-UA" sz="1800" dirty="0">
              <a:solidFill>
                <a:schemeClr val="tx1"/>
              </a:solidFill>
            </a:endParaRPr>
          </a:p>
          <a:p>
            <a:pPr lvl="0">
              <a:buClrTx/>
              <a:buFont typeface="Wingdings" pitchFamily="2" charset="2"/>
              <a:buChar char="q"/>
            </a:pPr>
            <a:r>
              <a:rPr lang="uk-UA" sz="1800" dirty="0" smtClean="0"/>
              <a:t>представлення результатів наукових досліджень в </a:t>
            </a:r>
            <a:r>
              <a:rPr lang="en-US" sz="1800" b="1" dirty="0" smtClean="0"/>
              <a:t>Web</a:t>
            </a:r>
            <a:r>
              <a:rPr lang="en-US" sz="1800" b="1" dirty="0"/>
              <a:t> of Science</a:t>
            </a:r>
            <a:r>
              <a:rPr lang="uk-UA" sz="1800" b="1" dirty="0"/>
              <a:t>, </a:t>
            </a:r>
            <a:r>
              <a:rPr lang="en-US" sz="1800" b="1" dirty="0"/>
              <a:t>Scopus</a:t>
            </a:r>
            <a:r>
              <a:rPr lang="uk-UA" sz="1800" b="1" dirty="0"/>
              <a:t>, </a:t>
            </a:r>
            <a:r>
              <a:rPr lang="en-US" sz="1800" b="1" dirty="0"/>
              <a:t>Index </a:t>
            </a:r>
            <a:r>
              <a:rPr lang="en-US" sz="1800" b="1" dirty="0" smtClean="0"/>
              <a:t>Copernicus</a:t>
            </a:r>
            <a:r>
              <a:rPr lang="uk-UA" sz="1800" b="1" dirty="0" smtClean="0"/>
              <a:t>,</a:t>
            </a:r>
            <a:r>
              <a:rPr lang="pl-PL" sz="1800" dirty="0"/>
              <a:t> </a:t>
            </a:r>
            <a:r>
              <a:rPr lang="pl-PL" sz="1800" b="1" dirty="0" smtClean="0"/>
              <a:t>Google Scholar</a:t>
            </a:r>
            <a:endParaRPr lang="en-US" sz="1800" dirty="0" smtClean="0"/>
          </a:p>
          <a:p>
            <a:pPr lvl="0">
              <a:buClrTx/>
              <a:buFont typeface="Wingdings" pitchFamily="2" charset="2"/>
              <a:buChar char="q"/>
            </a:pPr>
            <a:r>
              <a:rPr lang="uk-UA" sz="1800" dirty="0" smtClean="0">
                <a:solidFill>
                  <a:schemeClr val="tx1"/>
                </a:solidFill>
              </a:rPr>
              <a:t>подальший </a:t>
            </a:r>
            <a:r>
              <a:rPr lang="uk-UA" sz="1800" dirty="0">
                <a:solidFill>
                  <a:schemeClr val="tx1"/>
                </a:solidFill>
              </a:rPr>
              <a:t>розвиток сайту електронного навчання </a:t>
            </a:r>
            <a:r>
              <a:rPr lang="en-US" sz="1800" b="1" dirty="0">
                <a:solidFill>
                  <a:schemeClr val="tx1"/>
                </a:solidFill>
              </a:rPr>
              <a:t>Moodle</a:t>
            </a:r>
            <a:r>
              <a:rPr lang="uk-UA" sz="1800" dirty="0">
                <a:solidFill>
                  <a:schemeClr val="tx1"/>
                </a:solidFill>
              </a:rPr>
              <a:t> </a:t>
            </a:r>
          </a:p>
          <a:p>
            <a:pPr lvl="0">
              <a:buClrTx/>
              <a:buFont typeface="Wingdings" pitchFamily="2" charset="2"/>
              <a:buChar char="q"/>
            </a:pPr>
            <a:r>
              <a:rPr lang="uk-UA" sz="1800" dirty="0">
                <a:solidFill>
                  <a:schemeClr val="tx1"/>
                </a:solidFill>
              </a:rPr>
              <a:t>наповнення електронного </a:t>
            </a:r>
            <a:r>
              <a:rPr lang="uk-UA" sz="1800" dirty="0" err="1">
                <a:solidFill>
                  <a:schemeClr val="tx1"/>
                </a:solidFill>
              </a:rPr>
              <a:t>репозитарію</a:t>
            </a:r>
            <a:r>
              <a:rPr lang="uk-UA" sz="1800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Dspace</a:t>
            </a:r>
            <a:endParaRPr lang="uk-UA" sz="1800" dirty="0">
              <a:solidFill>
                <a:schemeClr val="tx1"/>
              </a:solidFill>
            </a:endParaRPr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 smtClean="0">
                <a:solidFill>
                  <a:schemeClr val="tx1"/>
                </a:solidFill>
              </a:rPr>
              <a:t>впровадження </a:t>
            </a:r>
            <a:r>
              <a:rPr lang="uk-UA" sz="1800" dirty="0">
                <a:solidFill>
                  <a:schemeClr val="tx1"/>
                </a:solidFill>
              </a:rPr>
              <a:t>електронного документообороту </a:t>
            </a:r>
            <a:endParaRPr lang="uk-UA" sz="1800" dirty="0" smtClean="0">
              <a:solidFill>
                <a:schemeClr val="tx1"/>
              </a:solidFill>
            </a:endParaRPr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>
                <a:solidFill>
                  <a:schemeClr val="tx1"/>
                </a:solidFill>
              </a:rPr>
              <a:t>впровадження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>
                <a:solidFill>
                  <a:schemeClr val="tx1"/>
                </a:solidFill>
              </a:rPr>
              <a:t>спеціалізованих програм для планування навчального процесу </a:t>
            </a:r>
            <a:r>
              <a:rPr lang="uk-UA" sz="1800" dirty="0" smtClean="0">
                <a:solidFill>
                  <a:schemeClr val="tx1"/>
                </a:solidFill>
              </a:rPr>
              <a:t>(ІВС </a:t>
            </a:r>
            <a:r>
              <a:rPr lang="uk-UA" sz="1800" dirty="0">
                <a:solidFill>
                  <a:schemeClr val="tx1"/>
                </a:solidFill>
              </a:rPr>
              <a:t>“Освіта”)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/>
              <a:t>с</a:t>
            </a:r>
            <a:r>
              <a:rPr lang="uk-UA" sz="1800" dirty="0" smtClean="0"/>
              <a:t>творення </a:t>
            </a:r>
            <a:r>
              <a:rPr lang="en-US" sz="1800" dirty="0" smtClean="0"/>
              <a:t>Startup</a:t>
            </a:r>
            <a:r>
              <a:rPr lang="uk-UA" sz="1800" dirty="0" smtClean="0"/>
              <a:t>-центру </a:t>
            </a:r>
            <a:r>
              <a:rPr lang="uk-UA" sz="1800" dirty="0" smtClean="0"/>
              <a:t>УжНУ</a:t>
            </a:r>
            <a:endParaRPr lang="pl-PL" sz="1800" dirty="0"/>
          </a:p>
          <a:p>
            <a:pPr>
              <a:buClrTx/>
              <a:buFont typeface="Wingdings" pitchFamily="2" charset="2"/>
              <a:buChar char="q"/>
            </a:pPr>
            <a:r>
              <a:rPr lang="ru-RU" sz="1800" dirty="0" err="1" smtClean="0"/>
              <a:t>реалізація</a:t>
            </a:r>
            <a:r>
              <a:rPr lang="ru-RU" sz="1800" dirty="0" smtClean="0"/>
              <a:t> </a:t>
            </a:r>
            <a:r>
              <a:rPr lang="ru-RU" sz="1800" dirty="0" err="1"/>
              <a:t>наукових</a:t>
            </a:r>
            <a:r>
              <a:rPr lang="ru-RU" sz="1800" dirty="0"/>
              <a:t> </a:t>
            </a:r>
            <a:r>
              <a:rPr lang="ru-RU" sz="1800" dirty="0" err="1"/>
              <a:t>розробок</a:t>
            </a:r>
            <a:r>
              <a:rPr lang="ru-RU" sz="1800" dirty="0"/>
              <a:t> </a:t>
            </a:r>
            <a:r>
              <a:rPr lang="ru-RU" sz="1800" dirty="0" err="1"/>
              <a:t>вчених</a:t>
            </a:r>
            <a:r>
              <a:rPr lang="ru-RU" sz="1800" dirty="0"/>
              <a:t> </a:t>
            </a:r>
            <a:r>
              <a:rPr lang="ru-RU" sz="1800" dirty="0" err="1"/>
              <a:t>УжНУ</a:t>
            </a:r>
            <a:r>
              <a:rPr lang="ru-RU" sz="1800" dirty="0"/>
              <a:t> через </a:t>
            </a:r>
            <a:r>
              <a:rPr lang="ru-RU" sz="1800" dirty="0" err="1"/>
              <a:t>науковий</a:t>
            </a:r>
            <a:r>
              <a:rPr lang="ru-RU" sz="1800" dirty="0"/>
              <a:t> парк </a:t>
            </a:r>
            <a:r>
              <a:rPr lang="ru-RU" sz="1800" dirty="0" err="1" smtClean="0"/>
              <a:t>УжНУ</a:t>
            </a:r>
            <a:r>
              <a:rPr lang="pl-PL" sz="1800" dirty="0"/>
              <a:t> </a:t>
            </a:r>
            <a:endParaRPr lang="pl-PL" sz="1800" dirty="0" smtClean="0"/>
          </a:p>
          <a:p>
            <a:pPr>
              <a:buClrTx/>
              <a:buFont typeface="Wingdings" pitchFamily="2" charset="2"/>
              <a:buChar char="q"/>
            </a:pPr>
            <a:r>
              <a:rPr lang="ru-RU" sz="1800" dirty="0" err="1" smtClean="0"/>
              <a:t>розміщення</a:t>
            </a:r>
            <a:r>
              <a:rPr lang="ru-RU" sz="1800" dirty="0" smtClean="0"/>
              <a:t> </a:t>
            </a:r>
            <a:r>
              <a:rPr lang="ru-RU" sz="1800" dirty="0" err="1"/>
              <a:t>замовлень</a:t>
            </a:r>
            <a:r>
              <a:rPr lang="ru-RU" sz="1800" dirty="0"/>
              <a:t> </a:t>
            </a:r>
            <a:r>
              <a:rPr lang="ru-RU" sz="1800" dirty="0" err="1"/>
              <a:t>іноземних</a:t>
            </a:r>
            <a:r>
              <a:rPr lang="ru-RU" sz="1800" dirty="0"/>
              <a:t> </a:t>
            </a:r>
            <a:r>
              <a:rPr lang="ru-RU" sz="1800" dirty="0" err="1"/>
              <a:t>бізнес-компаній</a:t>
            </a:r>
            <a:r>
              <a:rPr lang="ru-RU" sz="1800" dirty="0"/>
              <a:t> в </a:t>
            </a:r>
            <a:r>
              <a:rPr lang="ru-RU" sz="1800" dirty="0" err="1"/>
              <a:t>УжНУ</a:t>
            </a:r>
            <a:endParaRPr lang="ru-RU" sz="1800" dirty="0"/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 smtClean="0">
                <a:solidFill>
                  <a:schemeClr val="tx1"/>
                </a:solidFill>
              </a:rPr>
              <a:t>відкриття </a:t>
            </a:r>
            <a:r>
              <a:rPr lang="uk-UA" sz="1800" dirty="0">
                <a:solidFill>
                  <a:schemeClr val="tx1"/>
                </a:solidFill>
              </a:rPr>
              <a:t>нових спеціалізацій, надання нових кваліфікацій на напрямах і </a:t>
            </a:r>
            <a:r>
              <a:rPr lang="uk-UA" sz="1800" dirty="0" smtClean="0">
                <a:solidFill>
                  <a:schemeClr val="tx1"/>
                </a:solidFill>
              </a:rPr>
              <a:t>спеціальностях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 smtClean="0">
                <a:solidFill>
                  <a:schemeClr val="tx1"/>
                </a:solidFill>
              </a:rPr>
              <a:t>використання </a:t>
            </a:r>
            <a:r>
              <a:rPr lang="uk-UA" sz="1800" dirty="0">
                <a:solidFill>
                  <a:schemeClr val="tx1"/>
                </a:solidFill>
              </a:rPr>
              <a:t>можливостей академічної </a:t>
            </a:r>
            <a:r>
              <a:rPr lang="uk-UA" sz="1800" dirty="0" smtClean="0">
                <a:solidFill>
                  <a:schemeClr val="tx1"/>
                </a:solidFill>
              </a:rPr>
              <a:t>мобільності між </a:t>
            </a:r>
            <a:r>
              <a:rPr lang="uk-UA" sz="1800" dirty="0">
                <a:solidFill>
                  <a:schemeClr val="tx1"/>
                </a:solidFill>
              </a:rPr>
              <a:t>вишами України та інших </a:t>
            </a:r>
            <a:r>
              <a:rPr lang="uk-UA" sz="1800" dirty="0" smtClean="0">
                <a:solidFill>
                  <a:schemeClr val="tx1"/>
                </a:solidFill>
              </a:rPr>
              <a:t>країн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 smtClean="0">
                <a:solidFill>
                  <a:schemeClr val="tx1"/>
                </a:solidFill>
              </a:rPr>
              <a:t>заохочення мобільності викладачів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 smtClean="0">
                <a:solidFill>
                  <a:schemeClr val="tx1"/>
                </a:solidFill>
              </a:rPr>
              <a:t>проходження планових акредитацій спеціальностей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 smtClean="0">
                <a:solidFill>
                  <a:schemeClr val="tx1"/>
                </a:solidFill>
              </a:rPr>
              <a:t>розширення діяльності </a:t>
            </a:r>
            <a:r>
              <a:rPr lang="uk-UA" sz="1800" dirty="0" smtClean="0"/>
              <a:t>консультаційних центрів УжНУ, профорієнтаційної роботи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uk-UA" sz="1800" dirty="0" smtClean="0"/>
              <a:t>розробка бази </a:t>
            </a:r>
            <a:r>
              <a:rPr lang="uk-UA" sz="1800" dirty="0"/>
              <a:t>студентів та випускників </a:t>
            </a:r>
            <a:r>
              <a:rPr lang="uk-UA" sz="1800" dirty="0" smtClean="0"/>
              <a:t>УжНУ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8776" y="-99392"/>
            <a:ext cx="3345085" cy="188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83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2"/>
          <p:cNvSpPr>
            <a:spLocks noGrp="1"/>
          </p:cNvSpPr>
          <p:nvPr>
            <p:ph type="title"/>
          </p:nvPr>
        </p:nvSpPr>
        <p:spPr>
          <a:xfrm>
            <a:off x="1991544" y="188640"/>
            <a:ext cx="8229600" cy="1143000"/>
          </a:xfrm>
        </p:spPr>
        <p:txBody>
          <a:bodyPr/>
          <a:lstStyle/>
          <a:p>
            <a:pPr eaLnBrk="1" hangingPunct="1"/>
            <a:r>
              <a:rPr lang="uk-UA" dirty="0" smtClean="0">
                <a:latin typeface="Candara" pitchFamily="34" charset="0"/>
              </a:rPr>
              <a:t>Дякую за увагу!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92" y="2119369"/>
            <a:ext cx="7168794" cy="40324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188640"/>
            <a:ext cx="10297144" cy="1111664"/>
          </a:xfrm>
        </p:spPr>
        <p:txBody>
          <a:bodyPr>
            <a:noAutofit/>
          </a:bodyPr>
          <a:lstStyle/>
          <a:p>
            <a:r>
              <a:rPr lang="uk-UA" sz="4000" dirty="0" smtClean="0">
                <a:effectLst/>
              </a:rPr>
              <a:t>Результати </a:t>
            </a:r>
            <a:r>
              <a:rPr lang="uk-UA" sz="4000" dirty="0">
                <a:effectLst/>
              </a:rPr>
              <a:t>зарахування (станом на 31 серпня) </a:t>
            </a:r>
            <a:endParaRPr lang="uk-UA" sz="4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322247"/>
              </p:ext>
            </p:extLst>
          </p:nvPr>
        </p:nvGraphicFramePr>
        <p:xfrm>
          <a:off x="263350" y="2564904"/>
          <a:ext cx="11593290" cy="281556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318658"/>
                <a:gridCol w="2318658"/>
                <a:gridCol w="2318658"/>
                <a:gridCol w="2318658"/>
                <a:gridCol w="2318658"/>
              </a:tblGrid>
              <a:tr h="210024">
                <a:tc gridSpan="2"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 dirty="0">
                          <a:effectLst/>
                        </a:rPr>
                        <a:t> 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u="none" strike="noStrike">
                          <a:effectLst/>
                        </a:rPr>
                        <a:t> </a:t>
                      </a:r>
                      <a:endParaRPr lang="uk-UA" sz="18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u="none" strike="noStrike">
                          <a:effectLst/>
                        </a:rPr>
                        <a:t>2015</a:t>
                      </a:r>
                      <a:endParaRPr lang="uk-UA" sz="18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u="none" strike="noStrike">
                          <a:effectLst/>
                        </a:rPr>
                        <a:t>2016</a:t>
                      </a:r>
                      <a:endParaRPr lang="uk-UA" sz="18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10024"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uk-UA" sz="1800" u="none" strike="noStrike" dirty="0">
                          <a:effectLst/>
                        </a:rPr>
                        <a:t>Державний бюджет :</a:t>
                      </a:r>
                      <a:endParaRPr lang="uk-UA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050118"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>
                          <a:effectLst/>
                        </a:rPr>
                        <a:t> </a:t>
                      </a:r>
                      <a:endParaRPr lang="uk-UA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uk-UA" sz="1800" u="none" strike="noStrike" dirty="0">
                          <a:effectLst/>
                        </a:rPr>
                        <a:t>УжНУ (бакалаври, спеціалісти, магістри)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u="none" strike="noStrike">
                          <a:effectLst/>
                        </a:rPr>
                        <a:t>1637</a:t>
                      </a:r>
                      <a:endParaRPr lang="uk-U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u="none" strike="noStrike">
                          <a:effectLst/>
                        </a:rPr>
                        <a:t>1668</a:t>
                      </a:r>
                      <a:endParaRPr lang="uk-U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10024"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1800" u="none" strike="noStrike">
                          <a:effectLst/>
                        </a:rPr>
                        <a:t> </a:t>
                      </a:r>
                      <a:endParaRPr lang="uk-UA" sz="18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uk-UA" sz="1800" u="none" strike="noStrike" dirty="0">
                          <a:effectLst/>
                        </a:rPr>
                        <a:t>коледж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u="none" strike="noStrike" dirty="0">
                          <a:effectLst/>
                        </a:rPr>
                        <a:t>142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u="none" strike="noStrike">
                          <a:effectLst/>
                        </a:rPr>
                        <a:t>163</a:t>
                      </a:r>
                      <a:endParaRPr lang="uk-UA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10024">
                <a:tc gridSpan="3">
                  <a:txBody>
                    <a:bodyPr/>
                    <a:lstStyle/>
                    <a:p>
                      <a:pPr algn="l" fontAlgn="b"/>
                      <a:r>
                        <a:rPr lang="uk-UA" sz="1800" u="none" strike="noStrike" dirty="0">
                          <a:effectLst/>
                        </a:rPr>
                        <a:t> 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 dirty="0">
                          <a:effectLst/>
                        </a:rPr>
                        <a:t> 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u="none" strike="noStrike">
                          <a:effectLst/>
                        </a:rPr>
                        <a:t> </a:t>
                      </a:r>
                      <a:endParaRPr lang="uk-UA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630071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ru-RU" sz="1800" u="none" strike="noStrike">
                          <a:effectLst/>
                        </a:rPr>
                        <a:t>Всього зараховано в УжНУ та коледж</a:t>
                      </a:r>
                      <a:endParaRPr lang="ru-RU" sz="18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u="none" strike="noStrike" dirty="0">
                          <a:effectLst/>
                        </a:rPr>
                        <a:t>4109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u="none" strike="noStrike" dirty="0">
                          <a:effectLst/>
                        </a:rPr>
                        <a:t>4100</a:t>
                      </a:r>
                      <a:endParaRPr lang="uk-U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76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7528" y="188640"/>
            <a:ext cx="9820672" cy="1111664"/>
          </a:xfrm>
        </p:spPr>
        <p:txBody>
          <a:bodyPr>
            <a:normAutofit/>
          </a:bodyPr>
          <a:lstStyle/>
          <a:p>
            <a:r>
              <a:rPr lang="uk-UA" sz="3200" dirty="0">
                <a:effectLst/>
              </a:rPr>
              <a:t>Розподіл студентів </a:t>
            </a:r>
            <a:r>
              <a:rPr lang="uk-UA" sz="3200" dirty="0" smtClean="0">
                <a:effectLst/>
              </a:rPr>
              <a:t>1 </a:t>
            </a:r>
            <a:r>
              <a:rPr lang="uk-UA" sz="3200" dirty="0">
                <a:effectLst/>
              </a:rPr>
              <a:t>курсу </a:t>
            </a:r>
            <a:r>
              <a:rPr lang="uk-UA" sz="3200" dirty="0" smtClean="0">
                <a:effectLst/>
              </a:rPr>
              <a:t>за регіонами</a:t>
            </a:r>
            <a:endParaRPr lang="uk-UA" sz="3200" dirty="0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107964"/>
              </p:ext>
            </p:extLst>
          </p:nvPr>
        </p:nvGraphicFramePr>
        <p:xfrm>
          <a:off x="4311034" y="1556792"/>
          <a:ext cx="4233237" cy="5257791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975061"/>
                <a:gridCol w="629088"/>
                <a:gridCol w="629088"/>
              </a:tblGrid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Закарпатська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1435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82,28%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Львівська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142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8,14%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Волинська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15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0,86%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Івано-Франківська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14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0,80%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Рівненська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13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0,75%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Житомирська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11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0,63%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Донецька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8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0,46%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Вінницька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7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0,40%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Дніпропетровська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7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0,40%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Миколаївська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6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0,34%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Харківська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6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0,34%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Хмельницька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6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0,34%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Київська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4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0,23%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Полтавська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4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0,23%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 err="1">
                          <a:effectLst/>
                        </a:rPr>
                        <a:t>м.Київ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3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0,17%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Тернопільська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3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0,17%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Запорізька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2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0,11%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Луганська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2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0,11%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Кіровоградська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1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0,06%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Херсонська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>
                          <a:effectLst/>
                        </a:rPr>
                        <a:t>1</a:t>
                      </a:r>
                      <a:endParaRPr lang="uk-UA" sz="14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0,06%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371">
                <a:tc>
                  <a:txBody>
                    <a:bodyPr/>
                    <a:lstStyle/>
                    <a:p>
                      <a:pPr algn="just" fontAlgn="ctr"/>
                      <a:r>
                        <a:rPr lang="uk-UA" sz="1400" u="none" strike="noStrike" dirty="0">
                          <a:effectLst/>
                        </a:rPr>
                        <a:t>Черкаська область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1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400" u="none" strike="noStrike" dirty="0">
                          <a:effectLst/>
                        </a:rPr>
                        <a:t>0,06%</a:t>
                      </a:r>
                      <a:endParaRPr lang="uk-UA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289" marR="8289" marT="8289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29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332656"/>
            <a:ext cx="10560496" cy="1111664"/>
          </a:xfrm>
        </p:spPr>
        <p:txBody>
          <a:bodyPr>
            <a:noAutofit/>
          </a:bodyPr>
          <a:lstStyle/>
          <a:p>
            <a:pPr algn="l"/>
            <a:r>
              <a:rPr lang="ru-RU" sz="3200" b="1" i="1" dirty="0" err="1">
                <a:effectLst/>
                <a:latin typeface="+mn-lt"/>
              </a:rPr>
              <a:t>Пріоритет</a:t>
            </a:r>
            <a:r>
              <a:rPr lang="ru-RU" sz="3200" b="1" i="1" dirty="0">
                <a:effectLst/>
                <a:latin typeface="+mn-lt"/>
              </a:rPr>
              <a:t> 1. Д</a:t>
            </a:r>
            <a:r>
              <a:rPr lang="uk-UA" sz="3200" b="1" i="1" dirty="0" err="1">
                <a:effectLst/>
                <a:latin typeface="+mn-lt"/>
              </a:rPr>
              <a:t>емократичне</a:t>
            </a:r>
            <a:r>
              <a:rPr lang="uk-UA" sz="3200" b="1" i="1" dirty="0">
                <a:effectLst/>
                <a:latin typeface="+mn-lt"/>
              </a:rPr>
              <a:t> та ефективне управління</a:t>
            </a:r>
            <a:r>
              <a:rPr lang="uk-UA" sz="3200" dirty="0">
                <a:effectLst/>
                <a:latin typeface="+mn-lt"/>
              </a:rPr>
              <a:t>: </a:t>
            </a:r>
            <a:endParaRPr lang="uk-UA" sz="3200" dirty="0">
              <a:latin typeface="+mn-lt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0" y="1700808"/>
            <a:ext cx="12192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uk-UA" sz="2000" dirty="0"/>
              <a:t>усі рішення Вченої ради, Положення, інші накази ректора, що стосуються 	організації роботи університету </a:t>
            </a:r>
            <a:r>
              <a:rPr lang="uk-UA" sz="2000" dirty="0" smtClean="0"/>
              <a:t>, публікуються </a:t>
            </a:r>
            <a:r>
              <a:rPr lang="uk-UA" sz="2000" dirty="0"/>
              <a:t>на </a:t>
            </a:r>
            <a:r>
              <a:rPr lang="uk-UA" sz="2000" dirty="0" smtClean="0"/>
              <a:t>сайті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публічною </a:t>
            </a:r>
            <a:r>
              <a:rPr lang="uk-UA" sz="2000" dirty="0"/>
              <a:t>є інформацію про кошторис університету та його фінансову </a:t>
            </a:r>
            <a:r>
              <a:rPr lang="uk-UA" sz="2000" dirty="0" smtClean="0"/>
              <a:t>діяльність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кожен факультет</a:t>
            </a:r>
            <a:r>
              <a:rPr lang="uk-UA" sz="2000" dirty="0"/>
              <a:t>, кафедра має можливість самостійно </a:t>
            </a:r>
            <a:r>
              <a:rPr lang="uk-UA" sz="2000" dirty="0" smtClean="0"/>
              <a:t>оприлюднювати </a:t>
            </a:r>
            <a:r>
              <a:rPr lang="uk-UA" sz="2000" dirty="0"/>
              <a:t>необхідну інформацію на своїх </a:t>
            </a:r>
            <a:r>
              <a:rPr lang="uk-UA" sz="2000" dirty="0" smtClean="0"/>
              <a:t>сторінках</a:t>
            </a:r>
            <a:endParaRPr lang="uk-UA" sz="20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проекти положень</a:t>
            </a:r>
            <a:r>
              <a:rPr lang="uk-UA" sz="2000" dirty="0"/>
              <a:t>, які визначають освітню і наукову діяльність в межах вишу були предметом обговорення методичних комісій і рад факультетів, Науково-методичної ради </a:t>
            </a:r>
            <a:r>
              <a:rPr lang="uk-UA" sz="2000" dirty="0" smtClean="0"/>
              <a:t>УжНУ</a:t>
            </a:r>
            <a:endParaRPr lang="uk-U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упродовж навчального </a:t>
            </a:r>
            <a:r>
              <a:rPr lang="uk-UA" sz="2000" dirty="0"/>
              <a:t>року було завершено процедуру затвердження та реєстрації Статуту ДВНЗ «УжНУ» в новій редакції </a:t>
            </a:r>
            <a:endParaRPr lang="uk-UA" sz="20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dirty="0" err="1" smtClean="0"/>
              <a:t>впроваджено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прозору</a:t>
            </a:r>
            <a:r>
              <a:rPr lang="ru-RU" sz="2000" dirty="0" smtClean="0"/>
              <a:t> і </a:t>
            </a:r>
            <a:r>
              <a:rPr lang="ru-RU" sz="2000" dirty="0" err="1" smtClean="0"/>
              <a:t>об’єктивну</a:t>
            </a:r>
            <a:r>
              <a:rPr lang="ru-RU" sz="2000" dirty="0" smtClean="0"/>
              <a:t> систему </a:t>
            </a:r>
            <a:r>
              <a:rPr lang="ru-RU" sz="2000" dirty="0" err="1" smtClean="0"/>
              <a:t>автоматизованого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обрахунку</a:t>
            </a:r>
            <a:r>
              <a:rPr lang="ru-RU" sz="2000" dirty="0" smtClean="0"/>
              <a:t> </a:t>
            </a:r>
            <a:r>
              <a:rPr lang="ru-RU" sz="2000" dirty="0" err="1" smtClean="0"/>
              <a:t>педагогічного</a:t>
            </a:r>
            <a:r>
              <a:rPr lang="ru-RU" sz="2000" dirty="0"/>
              <a:t> </a:t>
            </a:r>
            <a:r>
              <a:rPr lang="uk-UA" sz="2000" dirty="0" smtClean="0"/>
              <a:t>навантаження</a:t>
            </a:r>
            <a:r>
              <a:rPr lang="ru-RU" sz="2000" dirty="0" smtClean="0"/>
              <a:t> (</a:t>
            </a:r>
            <a:r>
              <a:rPr lang="uk-UA" sz="2000" dirty="0"/>
              <a:t>АІС </a:t>
            </a:r>
            <a:r>
              <a:rPr lang="pl-PL" sz="2000" dirty="0" smtClean="0"/>
              <a:t>„</a:t>
            </a:r>
            <a:r>
              <a:rPr lang="uk-UA" sz="2000" dirty="0" smtClean="0"/>
              <a:t>Навчальний план</a:t>
            </a:r>
            <a:r>
              <a:rPr lang="pl-PL" sz="2000" dirty="0" smtClean="0"/>
              <a:t>”</a:t>
            </a:r>
            <a:r>
              <a:rPr lang="uk-UA" sz="2000" dirty="0" smtClean="0"/>
              <a:t>)</a:t>
            </a:r>
            <a:endParaRPr lang="ru-RU" sz="20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dirty="0" err="1" smtClean="0"/>
              <a:t>перехід</a:t>
            </a:r>
            <a:r>
              <a:rPr lang="ru-RU" sz="2000" dirty="0"/>
              <a:t> на </a:t>
            </a:r>
            <a:r>
              <a:rPr lang="ru-RU" sz="2000" dirty="0" err="1"/>
              <a:t>електронну</a:t>
            </a:r>
            <a:r>
              <a:rPr lang="ru-RU" sz="2000" dirty="0"/>
              <a:t> систему </a:t>
            </a:r>
            <a:r>
              <a:rPr lang="ru-RU" sz="2000" dirty="0" err="1"/>
              <a:t>публічних</a:t>
            </a:r>
            <a:r>
              <a:rPr lang="ru-RU" sz="2000" dirty="0"/>
              <a:t> </a:t>
            </a:r>
            <a:r>
              <a:rPr lang="ru-RU" sz="2000" dirty="0" err="1"/>
              <a:t>закупівель</a:t>
            </a:r>
            <a:r>
              <a:rPr lang="ru-RU" sz="2000" dirty="0"/>
              <a:t> </a:t>
            </a:r>
            <a:r>
              <a:rPr lang="pl-PL" sz="2000" dirty="0" smtClean="0"/>
              <a:t>Prozorro</a:t>
            </a:r>
            <a:r>
              <a:rPr lang="ru-RU" sz="2000" dirty="0"/>
              <a:t> 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dirty="0" smtClean="0"/>
              <a:t>проведено </a:t>
            </a:r>
            <a:r>
              <a:rPr lang="ru-RU" sz="2000" dirty="0" err="1" smtClean="0"/>
              <a:t>державну</a:t>
            </a:r>
            <a:r>
              <a:rPr lang="ru-RU" sz="2000" dirty="0" smtClean="0"/>
              <a:t> </a:t>
            </a:r>
            <a:r>
              <a:rPr lang="ru-RU" sz="2000" dirty="0" err="1" smtClean="0"/>
              <a:t>реєстрацію</a:t>
            </a:r>
            <a:r>
              <a:rPr lang="ru-RU" sz="2000" dirty="0" smtClean="0"/>
              <a:t> </a:t>
            </a:r>
            <a:r>
              <a:rPr lang="ru-RU" sz="2000" dirty="0"/>
              <a:t>права </a:t>
            </a:r>
            <a:r>
              <a:rPr lang="ru-RU" sz="2000" dirty="0" err="1"/>
              <a:t>власності</a:t>
            </a:r>
            <a:r>
              <a:rPr lang="ru-RU" sz="2000" dirty="0"/>
              <a:t> </a:t>
            </a:r>
            <a:r>
              <a:rPr lang="ru-RU" sz="2000" dirty="0" err="1"/>
              <a:t>значної</a:t>
            </a:r>
            <a:r>
              <a:rPr lang="ru-RU" sz="2000" dirty="0"/>
              <a:t> </a:t>
            </a:r>
            <a:r>
              <a:rPr lang="ru-RU" sz="2000" dirty="0" err="1"/>
              <a:t>частини</a:t>
            </a:r>
            <a:r>
              <a:rPr lang="ru-RU" sz="2000" dirty="0"/>
              <a:t> </a:t>
            </a:r>
            <a:r>
              <a:rPr lang="ru-RU" sz="2000" dirty="0" err="1"/>
              <a:t>нерухомого</a:t>
            </a:r>
            <a:r>
              <a:rPr lang="ru-RU" sz="2000" dirty="0"/>
              <a:t> майна </a:t>
            </a:r>
            <a:r>
              <a:rPr lang="ru-RU" sz="2000" dirty="0" err="1"/>
              <a:t>Університету</a:t>
            </a:r>
            <a:endParaRPr lang="uk-UA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78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6"/>
            <a:ext cx="12192000" cy="5373216"/>
          </a:xfrm>
        </p:spPr>
        <p:txBody>
          <a:bodyPr>
            <a:noAutofit/>
          </a:bodyPr>
          <a:lstStyle/>
          <a:p>
            <a:pPr marL="0" indent="0" algn="ctr">
              <a:buClrTx/>
              <a:buNone/>
            </a:pPr>
            <a:r>
              <a:rPr lang="uk-UA" sz="1800" b="1" dirty="0" smtClean="0"/>
              <a:t>Розроблено та </a:t>
            </a:r>
            <a:r>
              <a:rPr lang="uk-UA" sz="1800" b="1" dirty="0"/>
              <a:t>затверджено </a:t>
            </a:r>
            <a:r>
              <a:rPr lang="uk-UA" sz="1800" b="1" dirty="0" smtClean="0"/>
              <a:t>положення:</a:t>
            </a:r>
            <a:endParaRPr lang="uk-UA" sz="18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академічну мобільність студентів у ДВНЗ «Ужгородський національний університет»</a:t>
            </a:r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Комісію Державного вищого навчального закладу «Ужгородський національний університет» з визнання документів про здобуті в іноземних установах освітні та наукові </a:t>
            </a:r>
            <a:r>
              <a:rPr lang="uk-UA" sz="1700" dirty="0" smtClean="0"/>
              <a:t>ступені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порядок визнання </a:t>
            </a:r>
            <a:r>
              <a:rPr lang="uk-UA" sz="1700" dirty="0"/>
              <a:t>здобутих у навчальних та наукових установах іноземних держав документів про освіту, наукові ступені та вчені звання Вченою радою Державного вищого навчального закладу «Ужгородський національний університет</a:t>
            </a:r>
            <a:r>
              <a:rPr lang="uk-UA" sz="1700" dirty="0" smtClean="0"/>
              <a:t>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порядок проведення </a:t>
            </a:r>
            <a:r>
              <a:rPr lang="uk-UA" sz="1700" dirty="0"/>
              <a:t>конкурсного відбору при заміщенні вакантних посад науково-педагогічних працівників та укладання з ними трудових договорів (контрактів</a:t>
            </a:r>
            <a:r>
              <a:rPr lang="uk-UA" sz="1700" dirty="0" smtClean="0"/>
              <a:t>)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порядок розгляду кандидатур щодо присвоєння вчених звань у Державному вищому навчальному закладі «Ужгородський національний університет</a:t>
            </a:r>
            <a:r>
              <a:rPr lang="uk-UA" sz="1700" dirty="0" smtClean="0"/>
              <a:t>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Вчену раду Державного вищого навчального закладу «Ужгородський національний університет</a:t>
            </a:r>
            <a:r>
              <a:rPr lang="uk-UA" sz="1700" dirty="0" smtClean="0"/>
              <a:t>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регламент Вченої </a:t>
            </a:r>
            <a:r>
              <a:rPr lang="uk-UA" sz="1700" dirty="0"/>
              <a:t>ради Державного вищого навчального закладу «Ужгородський національний університет</a:t>
            </a:r>
            <a:r>
              <a:rPr lang="uk-UA" sz="1700" dirty="0" smtClean="0"/>
              <a:t>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наукове товариство студентів, аспірантів, докторантів та молодих вчених Державного вищого навчального закладу «Ужгородський національний університет</a:t>
            </a:r>
            <a:r>
              <a:rPr lang="uk-UA" sz="1700" dirty="0" smtClean="0"/>
              <a:t>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курси підвищення кваліфікації для державних службовців структурних підрозділів головного управління територіальних органів </a:t>
            </a:r>
            <a:r>
              <a:rPr lang="uk-UA" sz="1700" dirty="0" err="1"/>
              <a:t>Держгеокадастру</a:t>
            </a:r>
            <a:r>
              <a:rPr lang="uk-UA" sz="1700" dirty="0"/>
              <a:t> у Закарпатській області, землевпорядників сільських і селищних рад, сертифікованих інженерів – землевпорядників і сертифікованих інженерів – </a:t>
            </a:r>
            <a:r>
              <a:rPr lang="uk-UA" sz="1700" dirty="0" smtClean="0"/>
              <a:t>геодезистів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порядок виготовлення </a:t>
            </a:r>
            <a:r>
              <a:rPr lang="uk-UA" sz="1700" dirty="0"/>
              <a:t>та видачі Державним  вищим навчальним закладом «Ужгородський національний університет» документів про освіту державного зразка та додатків до дипломів європейського </a:t>
            </a:r>
            <a:r>
              <a:rPr lang="uk-UA" sz="1700" dirty="0" smtClean="0"/>
              <a:t>зразка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Положення </a:t>
            </a:r>
            <a:r>
              <a:rPr lang="uk-UA" sz="1700" dirty="0"/>
              <a:t>про поселення та проживання в гуртожитках студмістечка ДВНЗ «УжНУ</a:t>
            </a:r>
            <a:r>
              <a:rPr lang="uk-UA" sz="1700" dirty="0" smtClean="0"/>
              <a:t>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правила внутрішнього </a:t>
            </a:r>
            <a:r>
              <a:rPr lang="uk-UA" sz="1700" dirty="0"/>
              <a:t>розпорядку в студентських гуртожитках Ужгородського національного </a:t>
            </a:r>
            <a:r>
              <a:rPr lang="uk-UA" sz="1700" dirty="0" smtClean="0"/>
              <a:t>університету</a:t>
            </a:r>
            <a:endParaRPr lang="uk-UA" sz="17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31504" y="332656"/>
            <a:ext cx="10560496" cy="1111664"/>
          </a:xfrm>
        </p:spPr>
        <p:txBody>
          <a:bodyPr>
            <a:noAutofit/>
          </a:bodyPr>
          <a:lstStyle/>
          <a:p>
            <a:pPr algn="l"/>
            <a:r>
              <a:rPr lang="ru-RU" sz="3200" b="1" i="1" dirty="0" err="1">
                <a:effectLst/>
                <a:latin typeface="+mn-lt"/>
              </a:rPr>
              <a:t>Пріоритет</a:t>
            </a:r>
            <a:r>
              <a:rPr lang="ru-RU" sz="3200" b="1" i="1" dirty="0">
                <a:effectLst/>
                <a:latin typeface="+mn-lt"/>
              </a:rPr>
              <a:t> 1. Д</a:t>
            </a:r>
            <a:r>
              <a:rPr lang="uk-UA" sz="3200" b="1" i="1" dirty="0" err="1">
                <a:effectLst/>
                <a:latin typeface="+mn-lt"/>
              </a:rPr>
              <a:t>емократичне</a:t>
            </a:r>
            <a:r>
              <a:rPr lang="uk-UA" sz="3200" b="1" i="1" dirty="0">
                <a:effectLst/>
                <a:latin typeface="+mn-lt"/>
              </a:rPr>
              <a:t> та ефективне управління</a:t>
            </a:r>
            <a:r>
              <a:rPr lang="uk-UA" sz="3200" dirty="0">
                <a:effectLst/>
                <a:latin typeface="+mn-lt"/>
              </a:rPr>
              <a:t>: </a:t>
            </a:r>
            <a:endParaRPr lang="uk-UA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0480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96688" y="1484784"/>
            <a:ext cx="12576720" cy="537321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ClrTx/>
              <a:buNone/>
            </a:pPr>
            <a:r>
              <a:rPr lang="uk-UA" sz="1800" b="1" dirty="0" smtClean="0"/>
              <a:t>Розроблено та </a:t>
            </a:r>
            <a:r>
              <a:rPr lang="uk-UA" sz="1800" b="1" dirty="0"/>
              <a:t>затверджено </a:t>
            </a:r>
            <a:r>
              <a:rPr lang="uk-UA" sz="1800" b="1" dirty="0" smtClean="0"/>
              <a:t>положення</a:t>
            </a:r>
            <a:r>
              <a:rPr lang="pl-PL" sz="1800" b="1" dirty="0" smtClean="0"/>
              <a:t> </a:t>
            </a:r>
            <a:r>
              <a:rPr lang="uk-UA" sz="1800" b="1" dirty="0" smtClean="0"/>
              <a:t>про </a:t>
            </a:r>
            <a:r>
              <a:rPr lang="uk-UA" sz="1800" b="1" dirty="0"/>
              <a:t>структурні підрозділи:</a:t>
            </a:r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відділ роботи з іноземними студентами Державного вищого навчального закладу «Ужгородський національний університет</a:t>
            </a:r>
            <a:r>
              <a:rPr lang="uk-UA" sz="1700" dirty="0" smtClean="0"/>
              <a:t>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відділ </a:t>
            </a:r>
            <a:r>
              <a:rPr lang="uk-UA" sz="1700" dirty="0" err="1"/>
              <a:t>методично</a:t>
            </a:r>
            <a:r>
              <a:rPr lang="uk-UA" sz="1700" dirty="0"/>
              <a:t>-організаційної роботи та </a:t>
            </a:r>
            <a:r>
              <a:rPr lang="uk-UA" sz="1700" dirty="0" smtClean="0"/>
              <a:t>контролю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відділ </a:t>
            </a:r>
            <a:r>
              <a:rPr lang="uk-UA" sz="1700" dirty="0" smtClean="0"/>
              <a:t>кадрів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відділ </a:t>
            </a:r>
            <a:r>
              <a:rPr lang="uk-UA" sz="1700" dirty="0" err="1"/>
              <a:t>гуманітарно</a:t>
            </a:r>
            <a:r>
              <a:rPr lang="uk-UA" sz="1700" dirty="0"/>
              <a:t>-виховної </a:t>
            </a:r>
            <a:r>
              <a:rPr lang="uk-UA" sz="1700" dirty="0" smtClean="0"/>
              <a:t>роботи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бухгалтерію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планово-фінансовий </a:t>
            </a:r>
            <a:r>
              <a:rPr lang="uk-UA" sz="1700" dirty="0" smtClean="0"/>
              <a:t>відділ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студентський </a:t>
            </a:r>
            <a:r>
              <a:rPr lang="uk-UA" sz="1700" dirty="0" smtClean="0"/>
              <a:t>відділ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навчально-методичний </a:t>
            </a:r>
            <a:r>
              <a:rPr lang="uk-UA" sz="1700" dirty="0" smtClean="0"/>
              <a:t>відділ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інформаційно-обчислювальний </a:t>
            </a:r>
            <a:r>
              <a:rPr lang="uk-UA" sz="1700" dirty="0" smtClean="0"/>
              <a:t>центр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центр інформаційних </a:t>
            </a:r>
            <a:r>
              <a:rPr lang="uk-UA" sz="1700" dirty="0" smtClean="0"/>
              <a:t>технологій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відділ організації </a:t>
            </a:r>
            <a:r>
              <a:rPr lang="uk-UA" sz="1700" dirty="0" smtClean="0"/>
              <a:t>документообігу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відділ міжнародних </a:t>
            </a:r>
            <a:r>
              <a:rPr lang="uk-UA" sz="1700" dirty="0" err="1" smtClean="0"/>
              <a:t>зв’язків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 </a:t>
            </a:r>
            <a:r>
              <a:rPr lang="uk-UA" sz="1700" dirty="0"/>
              <a:t>відділ  </a:t>
            </a:r>
            <a:r>
              <a:rPr lang="uk-UA" sz="1700" dirty="0" smtClean="0"/>
              <a:t>постачання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відділ капітального будівництва та технічної </a:t>
            </a:r>
            <a:r>
              <a:rPr lang="uk-UA" sz="1700" dirty="0" smtClean="0"/>
              <a:t>експлуатації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юридичний </a:t>
            </a:r>
            <a:r>
              <a:rPr lang="uk-UA" sz="1700" dirty="0" smtClean="0"/>
              <a:t>відділ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 </a:t>
            </a:r>
            <a:r>
              <a:rPr lang="uk-UA" sz="1700" dirty="0"/>
              <a:t>науково-дослідну </a:t>
            </a:r>
            <a:r>
              <a:rPr lang="uk-UA" sz="1700" dirty="0" smtClean="0"/>
              <a:t>частину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відділ сприяння працевлаштуванню та </a:t>
            </a:r>
            <a:r>
              <a:rPr lang="uk-UA" sz="1700" dirty="0" smtClean="0"/>
              <a:t>профорієнтації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відділ моніторингу якості </a:t>
            </a:r>
            <a:r>
              <a:rPr lang="uk-UA" sz="1700" dirty="0" smtClean="0"/>
              <a:t>освіти</a:t>
            </a:r>
            <a:endParaRPr lang="uk-UA" sz="1700" dirty="0"/>
          </a:p>
          <a:p>
            <a:pPr lvl="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uk-UA" sz="1700" dirty="0" smtClean="0"/>
              <a:t>про </a:t>
            </a:r>
            <a:r>
              <a:rPr lang="uk-UA" sz="1700" dirty="0"/>
              <a:t>центр дослідження європейської інтеграції та національних </a:t>
            </a:r>
            <a:r>
              <a:rPr lang="uk-UA" sz="1700" dirty="0" smtClean="0"/>
              <a:t>меншин</a:t>
            </a:r>
            <a:endParaRPr lang="uk-UA" sz="17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31504" y="332656"/>
            <a:ext cx="10560496" cy="1111664"/>
          </a:xfrm>
        </p:spPr>
        <p:txBody>
          <a:bodyPr>
            <a:noAutofit/>
          </a:bodyPr>
          <a:lstStyle/>
          <a:p>
            <a:pPr algn="l"/>
            <a:r>
              <a:rPr lang="ru-RU" sz="3200" b="1" i="1" dirty="0" err="1">
                <a:effectLst/>
                <a:latin typeface="+mn-lt"/>
              </a:rPr>
              <a:t>Пріоритет</a:t>
            </a:r>
            <a:r>
              <a:rPr lang="ru-RU" sz="3200" b="1" i="1" dirty="0">
                <a:effectLst/>
                <a:latin typeface="+mn-lt"/>
              </a:rPr>
              <a:t> 1. Д</a:t>
            </a:r>
            <a:r>
              <a:rPr lang="uk-UA" sz="3200" b="1" i="1" dirty="0" err="1">
                <a:effectLst/>
                <a:latin typeface="+mn-lt"/>
              </a:rPr>
              <a:t>емократичне</a:t>
            </a:r>
            <a:r>
              <a:rPr lang="uk-UA" sz="3200" b="1" i="1" dirty="0">
                <a:effectLst/>
                <a:latin typeface="+mn-lt"/>
              </a:rPr>
              <a:t> та ефективне управління</a:t>
            </a:r>
            <a:r>
              <a:rPr lang="uk-UA" sz="3200" dirty="0">
                <a:effectLst/>
                <a:latin typeface="+mn-lt"/>
              </a:rPr>
              <a:t>: </a:t>
            </a:r>
            <a:endParaRPr lang="uk-UA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953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280704" y="1556792"/>
            <a:ext cx="1143191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/>
              <a:t>Створено</a:t>
            </a:r>
            <a:endParaRPr lang="uk-U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медичний факультет</a:t>
            </a:r>
            <a:r>
              <a:rPr lang="pl-PL" sz="2000" dirty="0" smtClean="0"/>
              <a:t> </a:t>
            </a:r>
            <a:r>
              <a:rPr lang="uk-UA" sz="2000" dirty="0" smtClean="0"/>
              <a:t>№2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центр </a:t>
            </a:r>
            <a:r>
              <a:rPr lang="uk-UA" sz="2000" dirty="0" smtClean="0"/>
              <a:t>надання </a:t>
            </a:r>
            <a:r>
              <a:rPr lang="uk-UA" sz="2000" dirty="0"/>
              <a:t>правової допомоги учасникам антитерористичної </a:t>
            </a:r>
            <a:r>
              <a:rPr lang="uk-UA" sz="2000" dirty="0" smtClean="0"/>
              <a:t>операції</a:t>
            </a:r>
            <a:endParaRPr lang="uk-U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відділ капітального </a:t>
            </a:r>
            <a:r>
              <a:rPr lang="uk-UA" sz="2000" dirty="0"/>
              <a:t>будівництва та технічної експлуатації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центр інформаційних </a:t>
            </a:r>
            <a:r>
              <a:rPr lang="uk-UA" sz="2000" dirty="0"/>
              <a:t>технологій</a:t>
            </a:r>
            <a:r>
              <a:rPr lang="uk-UA" sz="2000" i="1" dirty="0"/>
              <a:t> </a:t>
            </a:r>
            <a:r>
              <a:rPr lang="uk-UA" sz="2000" dirty="0"/>
              <a:t>у структуру якого входять: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uk-UA" sz="2000" dirty="0"/>
              <a:t>відділ інноваційних та </a:t>
            </a:r>
            <a:r>
              <a:rPr lang="uk-UA" sz="2000" dirty="0" smtClean="0"/>
              <a:t>веб-технологій</a:t>
            </a:r>
            <a:endParaRPr lang="uk-UA" sz="2000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uk-UA" sz="2000" dirty="0"/>
              <a:t>відділ електронного </a:t>
            </a:r>
            <a:r>
              <a:rPr lang="uk-UA" sz="2000" dirty="0" smtClean="0"/>
              <a:t>навчання</a:t>
            </a:r>
            <a:endParaRPr lang="uk-UA" sz="2000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uk-UA" sz="2000" dirty="0"/>
              <a:t>відділ технічних засобів </a:t>
            </a:r>
            <a:r>
              <a:rPr lang="uk-UA" sz="2000" dirty="0" smtClean="0"/>
              <a:t>навчання</a:t>
            </a:r>
            <a:endParaRPr lang="uk-UA" sz="2000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відділ </a:t>
            </a:r>
            <a:r>
              <a:rPr lang="uk-UA" sz="2000" dirty="0"/>
              <a:t>комунікаційних </a:t>
            </a:r>
            <a:r>
              <a:rPr lang="uk-UA" sz="2000" dirty="0" smtClean="0"/>
              <a:t>технологій</a:t>
            </a:r>
            <a:endParaRPr lang="uk-UA" sz="2000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uk-UA" sz="2000" dirty="0"/>
              <a:t>лабораторія мультимедійних технологій </a:t>
            </a:r>
            <a:r>
              <a:rPr lang="uk-UA" sz="2000" dirty="0" smtClean="0"/>
              <a:t>навчання</a:t>
            </a:r>
            <a:endParaRPr lang="uk-UA" sz="2000" dirty="0"/>
          </a:p>
          <a:p>
            <a:r>
              <a:rPr lang="uk-UA" sz="2000" dirty="0"/>
              <a:t> </a:t>
            </a:r>
          </a:p>
          <a:p>
            <a:pPr algn="ctr"/>
            <a:r>
              <a:rPr lang="uk-UA" sz="2000" b="1" dirty="0"/>
              <a:t>Реорганізовано /перейменовано:</a:t>
            </a:r>
            <a:endParaRPr lang="uk-UA" sz="20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uk-UA" sz="2000" dirty="0"/>
              <a:t>кафедру російської мови на кафедру слов’янського та </a:t>
            </a:r>
            <a:r>
              <a:rPr lang="uk-UA" sz="2000" dirty="0" err="1"/>
              <a:t>контрастивного</a:t>
            </a:r>
            <a:r>
              <a:rPr lang="uk-UA" sz="2000" dirty="0"/>
              <a:t> </a:t>
            </a:r>
            <a:r>
              <a:rPr lang="uk-UA" sz="2000" dirty="0" smtClean="0"/>
              <a:t>мовознавства</a:t>
            </a:r>
            <a:endParaRPr lang="pl-PL" sz="2000" dirty="0" smtClean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uk-UA" sz="2000" dirty="0" smtClean="0"/>
              <a:t>кафедру </a:t>
            </a:r>
            <a:r>
              <a:rPr lang="uk-UA" sz="2000" dirty="0"/>
              <a:t>російської  літератури на кафедру літератур народів світу та </a:t>
            </a:r>
            <a:r>
              <a:rPr lang="uk-UA" sz="2000" dirty="0" smtClean="0"/>
              <a:t>компаративістики</a:t>
            </a:r>
            <a:endParaRPr lang="uk-UA" sz="20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uk-UA" sz="2000" dirty="0"/>
              <a:t>кафедру країнознавства на кафедру міжнародних студій та суспільних </a:t>
            </a:r>
            <a:r>
              <a:rPr lang="uk-UA" sz="2000" dirty="0" smtClean="0"/>
              <a:t>комунікацій</a:t>
            </a:r>
            <a:endParaRPr lang="uk-UA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631504" y="332656"/>
            <a:ext cx="10560496" cy="1111664"/>
          </a:xfrm>
        </p:spPr>
        <p:txBody>
          <a:bodyPr>
            <a:noAutofit/>
          </a:bodyPr>
          <a:lstStyle/>
          <a:p>
            <a:pPr algn="l"/>
            <a:r>
              <a:rPr lang="ru-RU" sz="3200" b="1" i="1" dirty="0" err="1">
                <a:effectLst/>
                <a:latin typeface="+mn-lt"/>
              </a:rPr>
              <a:t>Пріоритет</a:t>
            </a:r>
            <a:r>
              <a:rPr lang="ru-RU" sz="3200" b="1" i="1" dirty="0">
                <a:effectLst/>
                <a:latin typeface="+mn-lt"/>
              </a:rPr>
              <a:t> 1. Д</a:t>
            </a:r>
            <a:r>
              <a:rPr lang="uk-UA" sz="3200" b="1" i="1" dirty="0" err="1">
                <a:effectLst/>
                <a:latin typeface="+mn-lt"/>
              </a:rPr>
              <a:t>емократичне</a:t>
            </a:r>
            <a:r>
              <a:rPr lang="uk-UA" sz="3200" b="1" i="1" dirty="0">
                <a:effectLst/>
                <a:latin typeface="+mn-lt"/>
              </a:rPr>
              <a:t> та ефективне управління</a:t>
            </a:r>
            <a:r>
              <a:rPr lang="uk-UA" sz="3200" dirty="0">
                <a:effectLst/>
                <a:latin typeface="+mn-lt"/>
              </a:rPr>
              <a:t>: </a:t>
            </a:r>
            <a:endParaRPr lang="uk-UA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2987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7527" y="188640"/>
            <a:ext cx="10247785" cy="936104"/>
          </a:xfrm>
        </p:spPr>
        <p:txBody>
          <a:bodyPr>
            <a:noAutofit/>
          </a:bodyPr>
          <a:lstStyle/>
          <a:p>
            <a:pPr fontAlgn="ctr"/>
            <a:r>
              <a:rPr lang="uk-UA" sz="2800" dirty="0" smtClean="0">
                <a:effectLst/>
              </a:rPr>
              <a:t>Інформація про </a:t>
            </a:r>
            <a:r>
              <a:rPr lang="uk-UA" sz="2800" dirty="0">
                <a:effectLst/>
              </a:rPr>
              <a:t>надходження та використання коштів </a:t>
            </a:r>
            <a:r>
              <a:rPr lang="uk-UA" sz="2800" dirty="0" smtClean="0">
                <a:effectLst/>
              </a:rPr>
              <a:t/>
            </a:r>
            <a:br>
              <a:rPr lang="uk-UA" sz="2800" dirty="0" smtClean="0">
                <a:effectLst/>
              </a:rPr>
            </a:br>
            <a:r>
              <a:rPr lang="uk-UA" sz="2800" dirty="0" smtClean="0">
                <a:effectLst/>
              </a:rPr>
              <a:t>загального </a:t>
            </a:r>
            <a:r>
              <a:rPr lang="uk-UA" sz="2800" dirty="0">
                <a:effectLst/>
              </a:rPr>
              <a:t>та спеціального </a:t>
            </a:r>
            <a:r>
              <a:rPr lang="uk-UA" sz="2800" dirty="0" smtClean="0">
                <a:effectLst/>
              </a:rPr>
              <a:t>фондів за I </a:t>
            </a:r>
            <a:r>
              <a:rPr lang="uk-UA" sz="2800" dirty="0">
                <a:effectLst/>
              </a:rPr>
              <a:t>півріччя  </a:t>
            </a:r>
            <a:r>
              <a:rPr lang="uk-UA" sz="2800" dirty="0" smtClean="0">
                <a:effectLst/>
              </a:rPr>
              <a:t>201</a:t>
            </a:r>
            <a:r>
              <a:rPr lang="pl-PL" sz="2800" dirty="0" smtClean="0">
                <a:effectLst/>
              </a:rPr>
              <a:t>6</a:t>
            </a:r>
            <a:r>
              <a:rPr lang="uk-UA" sz="2800" dirty="0" smtClean="0">
                <a:effectLst/>
              </a:rPr>
              <a:t> </a:t>
            </a:r>
            <a:r>
              <a:rPr lang="uk-UA" sz="2800" dirty="0">
                <a:effectLst/>
              </a:rPr>
              <a:t>р</a:t>
            </a:r>
            <a:r>
              <a:rPr lang="uk-UA" sz="2800" dirty="0" smtClean="0">
                <a:effectLst/>
              </a:rPr>
              <a:t>.</a:t>
            </a:r>
            <a:endParaRPr lang="uk-UA" sz="2800" dirty="0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514361"/>
              </p:ext>
            </p:extLst>
          </p:nvPr>
        </p:nvGraphicFramePr>
        <p:xfrm>
          <a:off x="0" y="1484791"/>
          <a:ext cx="12192001" cy="537321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689601"/>
                <a:gridCol w="1869440"/>
                <a:gridCol w="2275839"/>
                <a:gridCol w="2357121"/>
              </a:tblGrid>
              <a:tr h="222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Загальний </a:t>
                      </a:r>
                      <a:r>
                        <a:rPr lang="uk-UA" sz="1200" dirty="0" smtClean="0">
                          <a:effectLst/>
                        </a:rPr>
                        <a:t>фонд</a:t>
                      </a:r>
                      <a:r>
                        <a:rPr lang="pl-PL" sz="1200" dirty="0" smtClean="0">
                          <a:effectLst/>
                        </a:rPr>
                        <a:t> </a:t>
                      </a:r>
                      <a:r>
                        <a:rPr lang="uk-UA" sz="1200" dirty="0" smtClean="0">
                          <a:effectLst/>
                        </a:rPr>
                        <a:t>(грн.</a:t>
                      </a:r>
                      <a:r>
                        <a:rPr lang="pl-PL" sz="1200" dirty="0" smtClean="0">
                          <a:effectLst/>
                        </a:rPr>
                        <a:t>)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Спеціальний </a:t>
                      </a:r>
                      <a:r>
                        <a:rPr lang="uk-UA" sz="1200" dirty="0" smtClean="0">
                          <a:effectLst/>
                        </a:rPr>
                        <a:t>фонд (грн.</a:t>
                      </a:r>
                      <a:r>
                        <a:rPr lang="pl-PL" sz="1200" dirty="0" smtClean="0">
                          <a:effectLst/>
                        </a:rPr>
                        <a:t>)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Залишок коштів на 01.01.16р.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0,00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27 089 484,04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Повернення коштів за навчання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0,00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144 936,81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Надходження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68 313 800,00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50 266 901,93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Видатки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68 313 799,00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52 112 686,75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Залишок коштів на 01.07.16р.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0,01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25 098 762,41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 </a:t>
                      </a:r>
                      <a:r>
                        <a:rPr lang="uk-UA" sz="1200" dirty="0" err="1">
                          <a:effectLst/>
                        </a:rPr>
                        <a:t>т.ч</a:t>
                      </a:r>
                      <a:r>
                        <a:rPr lang="uk-UA" sz="1200" dirty="0">
                          <a:effectLst/>
                        </a:rPr>
                        <a:t>. на депозитному рахунку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20 000 000,00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129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Показники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КЕКВ та/або ККК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Видатки загального фонду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Видатки спеціального фонду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Видатки - усього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Х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68 313 799,99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52 112 686,75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у тому числі: Поточні видатки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2000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68 313 799,99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50 580 796,92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 indent="152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Заробітна плата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2111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37 531 890,00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31 124 445,82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Нарахування на оплату праці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2120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8 132 606,00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7 028 709,20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Предмети, матерiали, обладнання та iнвентар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2210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1 617 528,44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Продукти харчування-компенсація студ.-сиротам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2230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836 440,00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28 550,87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Оплата послуг (крім комунальних)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2240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2 266 255,67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Видатки на відрядження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2250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309 751,38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45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Оплата комунальних послуг та енергоносіїв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2270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858 819,00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7 732 885,05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427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Виплата пенсій і допомоги- відшкодування пільгових пенсій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2710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10 698,08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Стипендії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2720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20 954 044,99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Інші поточні видатки- податки та збори до бюджету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2800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461 972,41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Капітальні видатки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3000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1 531 889,83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Придбання обладнання і предметів довгострокового користування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3110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438 827,80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 indent="152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Капітальний ремонт  житлового фонду (приміщень) - гуртожитків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3131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694 864,96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  <a:tr h="222480">
                <a:tc>
                  <a:txBody>
                    <a:bodyPr/>
                    <a:lstStyle/>
                    <a:p>
                      <a:pPr indent="1524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Капітальний ремонт  інших об'єктів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3132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398 197,07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24" marR="45024" marT="0" marB="0" anchor="ctr"/>
                </a:tc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6768" y="0"/>
            <a:ext cx="3345085" cy="188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89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Другая 4">
      <a:dk1>
        <a:srgbClr val="000000"/>
      </a:dk1>
      <a:lt1>
        <a:sysClr val="window" lastClr="FFFFFF"/>
      </a:lt1>
      <a:dk2>
        <a:srgbClr val="000000"/>
      </a:dk2>
      <a:lt2>
        <a:srgbClr val="C9C2D1"/>
      </a:lt2>
      <a:accent1>
        <a:srgbClr val="FFC000"/>
      </a:accent1>
      <a:accent2>
        <a:srgbClr val="759A66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3311</TotalTime>
  <Words>2017</Words>
  <Application>Microsoft Office PowerPoint</Application>
  <PresentationFormat>Довільний</PresentationFormat>
  <Paragraphs>595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3" baseType="lpstr">
      <vt:lpstr>Decatur</vt:lpstr>
      <vt:lpstr>Презентація PowerPoint</vt:lpstr>
      <vt:lpstr>Динаміка розвитку УжНУ</vt:lpstr>
      <vt:lpstr>Результати зарахування (станом на 31 серпня) </vt:lpstr>
      <vt:lpstr>Розподіл студентів 1 курсу за регіонами</vt:lpstr>
      <vt:lpstr>Пріоритет 1. Демократичне та ефективне управління: </vt:lpstr>
      <vt:lpstr>Пріоритет 1. Демократичне та ефективне управління: </vt:lpstr>
      <vt:lpstr>Пріоритет 1. Демократичне та ефективне управління: </vt:lpstr>
      <vt:lpstr>Пріоритет 1. Демократичне та ефективне управління: </vt:lpstr>
      <vt:lpstr>Інформація про надходження та використання коштів  загального та спеціального фондів за I півріччя  2016 р.</vt:lpstr>
      <vt:lpstr>Інформація про надходження та використання коштів  загального та спеціального фондів за I півріччя  2016 р.</vt:lpstr>
      <vt:lpstr>Інформація про відсотки на депозитному рахунку</vt:lpstr>
      <vt:lpstr>Пріоритет 2. Модернізація і конкурентоспроможність освіти</vt:lpstr>
      <vt:lpstr>Пріоритет 2. Модернізація і конкурентоспроможність освіти </vt:lpstr>
      <vt:lpstr>Пріоритет 2. Модернізація і конкурентоспроможність освіти </vt:lpstr>
      <vt:lpstr>Пріоритет 2. Модернізація і конкурентоспроможність освіти </vt:lpstr>
      <vt:lpstr>Пріоритет 2. Модернізація і конкурентоспроможність освіти </vt:lpstr>
      <vt:lpstr>Пріоритет 3. Наука та інновації </vt:lpstr>
      <vt:lpstr>Пріоритет 3. Наука та інновації </vt:lpstr>
      <vt:lpstr>Пріоритет 3. Наука та інновації </vt:lpstr>
      <vt:lpstr>Пріоритет 4. Соціальний розвиток і громадське життя </vt:lpstr>
      <vt:lpstr>Виклики та плани на 2016-2017 навчальний рік: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Ксюша</dc:creator>
  <cp:lastModifiedBy>admin</cp:lastModifiedBy>
  <cp:revision>280</cp:revision>
  <dcterms:created xsi:type="dcterms:W3CDTF">2013-04-25T18:48:54Z</dcterms:created>
  <dcterms:modified xsi:type="dcterms:W3CDTF">2016-08-31T06:41:06Z</dcterms:modified>
</cp:coreProperties>
</file>