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1"/>
  </p:notesMasterIdLst>
  <p:sldIdLst>
    <p:sldId id="256" r:id="rId2"/>
    <p:sldId id="276" r:id="rId3"/>
    <p:sldId id="297" r:id="rId4"/>
    <p:sldId id="277" r:id="rId5"/>
    <p:sldId id="278" r:id="rId6"/>
    <p:sldId id="279" r:id="rId7"/>
    <p:sldId id="281" r:id="rId8"/>
    <p:sldId id="282" r:id="rId9"/>
    <p:sldId id="291" r:id="rId10"/>
    <p:sldId id="292" r:id="rId11"/>
    <p:sldId id="293" r:id="rId12"/>
    <p:sldId id="294" r:id="rId13"/>
    <p:sldId id="295" r:id="rId14"/>
    <p:sldId id="298" r:id="rId15"/>
    <p:sldId id="287" r:id="rId16"/>
    <p:sldId id="296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E4A982-46E6-4AB6-8B06-98611D4BA833}">
          <p14:sldIdLst>
            <p14:sldId id="256"/>
            <p14:sldId id="276"/>
            <p14:sldId id="297"/>
            <p14:sldId id="277"/>
            <p14:sldId id="278"/>
            <p14:sldId id="279"/>
            <p14:sldId id="281"/>
            <p14:sldId id="282"/>
            <p14:sldId id="291"/>
            <p14:sldId id="292"/>
            <p14:sldId id="293"/>
            <p14:sldId id="294"/>
            <p14:sldId id="295"/>
            <p14:sldId id="298"/>
            <p14:sldId id="287"/>
            <p14:sldId id="296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232"/>
    <a:srgbClr val="E5F3EB"/>
    <a:srgbClr val="C81E1E"/>
    <a:srgbClr val="C01414"/>
    <a:srgbClr val="AD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88875" autoAdjust="0"/>
  </p:normalViewPr>
  <p:slideViewPr>
    <p:cSldViewPr snapToGrid="0">
      <p:cViewPr>
        <p:scale>
          <a:sx n="66" d="100"/>
          <a:sy n="66" d="100"/>
        </p:scale>
        <p:origin x="-1190" y="-3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5AB93-36DC-485A-8154-F7BB802749A7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CB987-CD6F-4D83-91F7-B935FC99CA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71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</a:t>
            </a:r>
            <a:r>
              <a:rPr lang="uk-UA" baseline="0" dirty="0" smtClean="0"/>
              <a:t> слайді наведено перелік </a:t>
            </a:r>
            <a:r>
              <a:rPr lang="uk-UA" baseline="0" dirty="0" err="1" smtClean="0"/>
              <a:t>компетентностей</a:t>
            </a:r>
            <a:r>
              <a:rPr lang="uk-UA" baseline="0" dirty="0" smtClean="0"/>
              <a:t> випускника, затверджений стандартом вищої освіти. Жирним шрифтом виділено ті компетентності, які не мають чітко закріпленої за ними окремої дисципліни, тож варто продумати і мати чітку відповідь як саме ця компетентність буде забезпечена.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B987-CD6F-4D83-91F7-B935FC99CA8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840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Прохання делегатам від студентів провести анкетування на своєму курсі і доповісти результати на підсумковому засіданні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B987-CD6F-4D83-91F7-B935FC99CA88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96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Є</a:t>
            </a:r>
            <a:r>
              <a:rPr lang="uk-UA" baseline="0" dirty="0" smtClean="0"/>
              <a:t> </a:t>
            </a:r>
            <a:r>
              <a:rPr lang="uk-UA" dirty="0" smtClean="0"/>
              <a:t>пропозиція доповнити</a:t>
            </a:r>
            <a:r>
              <a:rPr lang="uk-UA" baseline="0" dirty="0" smtClean="0"/>
              <a:t> мінімальну вимогу стандарту в компетентності №11 додатковим змістом, що включає фразу «та принципів доказової медицини».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B987-CD6F-4D83-91F7-B935FC99CA8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64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Жовтим виділено кредити, відведені на дисципліни за вибором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B987-CD6F-4D83-91F7-B935FC99CA8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377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Жовтим виділено кредити, відведені на дисципліни за вибором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B987-CD6F-4D83-91F7-B935FC99CA8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21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Жовтим виділено кредити, відведені на дисципліни за вибором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B987-CD6F-4D83-91F7-B935FC99CA88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830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Жовтим виділено кредити, відведені на дисципліни за вибором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B987-CD6F-4D83-91F7-B935FC99CA88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97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Жовтим виділено кредити, відведені на дисципліни за вибором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B987-CD6F-4D83-91F7-B935FC99CA88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89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Жовтим виділено кредити, відведені на дисципліни за вибором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B987-CD6F-4D83-91F7-B935FC99CA88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96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Прохання делегатам від студентів провести анкетування на своєму курсі і доповісти результати на підсумковому засіданні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B987-CD6F-4D83-91F7-B935FC99CA88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05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3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9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6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0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9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8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4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8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ОНОВЛЕННЯ ОП «ЛІКУВАЛЬНА СПРАВА» 2023</a:t>
            </a:r>
            <a:endParaRPr lang="uk-UA" b="1" dirty="0">
              <a:solidFill>
                <a:srgbClr val="64323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>
                <a:solidFill>
                  <a:srgbClr val="643232"/>
                </a:solidFill>
              </a:rPr>
              <a:t>Засідання робочої групи №1 від 14.03.2023</a:t>
            </a:r>
            <a:endParaRPr lang="uk-UA">
              <a:solidFill>
                <a:srgbClr val="64323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</a:t>
            </a:r>
            <a:r>
              <a:rPr lang="uk-UA" b="1">
                <a:solidFill>
                  <a:srgbClr val="AD1717"/>
                </a:solidFill>
              </a:rPr>
              <a:t>3</a:t>
            </a:r>
            <a:r>
              <a:rPr lang="uk-UA" b="1" smtClean="0">
                <a:solidFill>
                  <a:srgbClr val="AD1717"/>
                </a:solidFill>
              </a:rPr>
              <a:t>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614" y="1103085"/>
            <a:ext cx="10802798" cy="57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4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534" y="1103085"/>
            <a:ext cx="8619717" cy="56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</a:t>
            </a:r>
            <a:r>
              <a:rPr lang="uk-UA" b="1">
                <a:solidFill>
                  <a:srgbClr val="AD1717"/>
                </a:solidFill>
              </a:rPr>
              <a:t>5</a:t>
            </a:r>
            <a:r>
              <a:rPr lang="uk-UA" b="1" smtClean="0">
                <a:solidFill>
                  <a:srgbClr val="AD1717"/>
                </a:solidFill>
              </a:rPr>
              <a:t>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602" y="1103085"/>
            <a:ext cx="9070795" cy="56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6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667" y="1103085"/>
            <a:ext cx="9000310" cy="568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0480" y="320040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4 кредити, 2 тижні циклу – додаються до профільного курсу</a:t>
            </a:r>
            <a:endParaRPr lang="uk-UA" b="1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ТЕМАТИКА ДИСЦИПЛІН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47" y="1639661"/>
            <a:ext cx="6467475" cy="4362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01393" y="1639661"/>
            <a:ext cx="509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/>
              <a:t>https://drive.google.com/drive/u/4/folders/1ExHpB0xlTz_IczSLC4TABaMruxT86-Ba</a:t>
            </a:r>
          </a:p>
        </p:txBody>
      </p:sp>
      <p:pic>
        <p:nvPicPr>
          <p:cNvPr id="1026" name="Picture 2" descr="https://chart.googleapis.com/chart?chs=250x250&amp;cht=qr&amp;chl=https%3A%2F%2Fdrive.google.com%2Fdrive%2Fu%2F4%2Ffolders%2F1ExHpB0xlTz_IczSLC4TABaMruxT86-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04" y="2285992"/>
            <a:ext cx="3805692" cy="380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>
                <a:solidFill>
                  <a:srgbClr val="AD1717"/>
                </a:solidFill>
              </a:rPr>
              <a:t>ДИСЦИПЛІНИ ЗА ВИБОРОМ</a:t>
            </a:r>
            <a:endParaRPr lang="uk-UA" b="1" dirty="0">
              <a:solidFill>
                <a:srgbClr val="AD1717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88227"/>
              </p:ext>
            </p:extLst>
          </p:nvPr>
        </p:nvGraphicFramePr>
        <p:xfrm>
          <a:off x="124821" y="1066177"/>
          <a:ext cx="119888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025">
                  <a:extLst>
                    <a:ext uri="{9D8B030D-6E8A-4147-A177-3AD203B41FA5}">
                      <a16:colId xmlns:a16="http://schemas.microsoft.com/office/drawing/2014/main" xmlns="" val="3411330285"/>
                    </a:ext>
                  </a:extLst>
                </a:gridCol>
                <a:gridCol w="10898775">
                  <a:extLst>
                    <a:ext uri="{9D8B030D-6E8A-4147-A177-3AD203B41FA5}">
                      <a16:colId xmlns:a16="http://schemas.microsoft.com/office/drawing/2014/main" xmlns="" val="340887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mtClean="0">
                          <a:solidFill>
                            <a:srgbClr val="643232"/>
                          </a:solidFill>
                        </a:rPr>
                        <a:t>1 курс</a:t>
                      </a:r>
                      <a:endParaRPr lang="uk-UA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smtClean="0">
                          <a:solidFill>
                            <a:srgbClr val="643232"/>
                          </a:solidFill>
                        </a:rPr>
                        <a:t>Медична етика і деонтологія; Історія медицини; Медична соціологія та соціологія здоров’я; Основи медичного спілкування; Основи медичного права; Культурологія; Основи екології; Персональні фінанси; Політологія; Університетська освіта; </a:t>
                      </a:r>
                      <a:r>
                        <a:rPr lang="uk-UA" sz="1400" b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Державотворчі процеси на території сучасної України; Історія світових цивілізацій; Історія та культура України; </a:t>
                      </a:r>
                      <a:r>
                        <a:rPr lang="uk-UA" sz="14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Англійська мова медичного спрямування І; Німецька мова медичного спрямування І; Словацька мова медичного спрямування І; Чеська мова медичного спрямування І; Угорська мова медичного спрямування І; Французька мова  медичного спрямування </a:t>
                      </a:r>
                      <a:r>
                        <a:rPr lang="en-US" sz="14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I; </a:t>
                      </a:r>
                      <a:endParaRPr lang="uk-UA" sz="1400" b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31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2 курс</a:t>
                      </a:r>
                      <a:endParaRPr lang="uk-UA" b="1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smtClean="0">
                          <a:solidFill>
                            <a:srgbClr val="643232"/>
                          </a:solidFill>
                        </a:rPr>
                        <a:t>Дисципліни</a:t>
                      </a:r>
                      <a:r>
                        <a:rPr lang="uk-UA" sz="1400" b="1" baseline="0" smtClean="0">
                          <a:solidFill>
                            <a:srgbClr val="643232"/>
                          </a:solidFill>
                        </a:rPr>
                        <a:t> університетського каталогу </a:t>
                      </a:r>
                      <a:r>
                        <a:rPr lang="uk-UA" sz="1400" b="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; </a:t>
                      </a:r>
                      <a:r>
                        <a:rPr lang="ru-RU" sz="14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Англійська мова медичного спрямування ІІ; Німецька мова медичного спрямування ІІ; Французька мова медичного спрямування ІІ; Угорська мова медичного спрямування ІІ; </a:t>
                      </a:r>
                      <a:endParaRPr lang="uk-UA" sz="1400" b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312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3 курс</a:t>
                      </a:r>
                      <a:endParaRPr lang="uk-UA" b="1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Антропогенетика з основами геронтології; Емпатія і людяність в охороні здоров'я; Біозахист і біобезпека; Взаємодія фізичних полів з біологічними об'єктами; Використання сучасних обчислювальних засобів та підходів у діагностиці та виборі оптимальних методів лікування; Збалансований розвиток суспільства; Клінічна мікробіологія; Основи нутріціології, дієтичне харчування при різних захворюваннях та розвантажувально-дієтична терапія; Хімія біологічно-активних добавок; Косметологія; Лабораторно-інструментальні методи дослідження при захворюваннях внутрішніх органів; Лікарські рослини; Медичне правознавство; Мікробна екологія людини (мікробіом-новий геном); Основи біоаналітичної хімії; Основи електрокардіографії; Основи кібербезпеки для медичних працівників; Плазмова і ультрафіолетова дезінфекція об’єктів біомедичної інженерії; Побічна дія ліків; Психологічні аспекти спілкування в лікарській практиці; Фізичні основи сучасної медичної діагностики; </a:t>
                      </a:r>
                      <a:r>
                        <a:rPr lang="ru-RU" sz="140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Англійська мова медичного спрямування ІІІ; Німецька мова медичного спрямування ІІІ; Угорська мова медичного спрямування ІІІ; </a:t>
                      </a:r>
                      <a:endParaRPr lang="uk-UA" sz="1400" b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15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4 курс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Функціональні захворювання органів травлення; Вступ до доказової медицини; Автоматизовані комп’ютерні системи складання індивідуалізованих дієт; Англійська мова медичного спрямування (4 курс); Використання лікарських засобів у клінічній практиці; Дерматоонкологія; Епілепсія; Застосування лазерів і ламп в медицині; Інтелектуальний аналіз медичних даних; Клінічна біохімія; Клінічна патофізіологія ендокринної системи; Медицина залежностей; Основи ендоскопії в отоларингології та базисний курс функціональної ендоскопічної хірургії приносових пазух; Основи захисту інтелектуальної власності; Основи метрології; Подологія; Правові засади впровадження інноваційних технологій в медицині; Практичний курс німецької мови для медиків; Профілактика стоматологічних захворювань; Прояви захворювань органів і систем на слизовій оболонці порожнини рота; Словацька мова для медиків; Страх та тривога; Сучасні діагностичні та лікувальні технології в офтальмології; Фізіологія та патофізіологія жіночої репродуктивної системи; Фітотерапія; Чеська мова для медиків; Штучні органи та системи людини; Основи загальної фізіотерапії і курортології; Практикум з медичної комунікації;  </a:t>
                      </a:r>
                      <a:endParaRPr lang="uk-UA" sz="1400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733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>
                <a:solidFill>
                  <a:srgbClr val="AD1717"/>
                </a:solidFill>
              </a:rPr>
              <a:t>ДИСЦИПЛІНИ ЗА ВИБОРОМ</a:t>
            </a:r>
            <a:endParaRPr lang="uk-UA" b="1" dirty="0">
              <a:solidFill>
                <a:srgbClr val="AD1717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10620"/>
              </p:ext>
            </p:extLst>
          </p:nvPr>
        </p:nvGraphicFramePr>
        <p:xfrm>
          <a:off x="124821" y="1066177"/>
          <a:ext cx="11988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968">
                  <a:extLst>
                    <a:ext uri="{9D8B030D-6E8A-4147-A177-3AD203B41FA5}">
                      <a16:colId xmlns:a16="http://schemas.microsoft.com/office/drawing/2014/main" xmlns="" val="3411330285"/>
                    </a:ext>
                  </a:extLst>
                </a:gridCol>
                <a:gridCol w="10813832">
                  <a:extLst>
                    <a:ext uri="{9D8B030D-6E8A-4147-A177-3AD203B41FA5}">
                      <a16:colId xmlns:a16="http://schemas.microsoft.com/office/drawing/2014/main" xmlns="" val="340887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5</a:t>
                      </a:r>
                      <a:r>
                        <a:rPr lang="uk-UA" smtClean="0">
                          <a:solidFill>
                            <a:srgbClr val="643232"/>
                          </a:solidFill>
                        </a:rPr>
                        <a:t> </a:t>
                      </a:r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курс</a:t>
                      </a:r>
                      <a:endParaRPr lang="uk-UA" b="1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smtClean="0">
                          <a:solidFill>
                            <a:srgbClr val="643232"/>
                          </a:solidFill>
                        </a:rPr>
                        <a:t>Актуальні питання алергології; Актуальні проблеми кардіології; Актуальні питання нейрохірургії; Актуальні питання порушення імунітету; Актуальні паразитарні захворювання людини; Біоінформатика; Елективний курс з акушерства та гінекології; Використання лікарських засобів  природного походження у внутрішній медицині; Інструментальні методи діагностики в хірургії; Клінічна фізіотерапія; Нейробіологія емоцій; Основи сучасної гепатології; Англійська мова медичного спрямування; Німецька мова медичного спрямування; Сексуальне здоров’я людини; Основи клінічної дієтології; Словацька мова для медиків; Телемедицина; Чеська мова для медиків; Французька мова медичного спрямування; Особливості медичного спілкування з особливими категоріями населення; Основи паліативної допомоги; </a:t>
                      </a:r>
                      <a:endParaRPr lang="uk-UA" sz="1400" b="0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56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6 курс</a:t>
                      </a:r>
                      <a:r>
                        <a:rPr lang="uk-UA" b="1" baseline="0" smtClean="0">
                          <a:solidFill>
                            <a:srgbClr val="643232"/>
                          </a:solidFill>
                        </a:rPr>
                        <a:t> стрічкова</a:t>
                      </a:r>
                      <a:endParaRPr lang="uk-UA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Актуальні проблеми ЕКГ-діагностики; Біомеханіка в травматології та ортопедії; Доказова медицина в клінічній практиці; Англійська мова за проф спрямуванням – ділова мова; Німецька мова за проф спрямуванням – ділова мова; Французька мова за проф спрямуванням – ділова мова; Клінічна паразитологія та тропічна медицина; Лазеротерапія  в практиці лікаря; Менеджмент і маркетинг в охороні здоров’я; Орган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зац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я д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яльност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 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заклад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в охорони здоров'я в умовах реформування галуз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i; 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Основи наукових досліджень в медицині; Психотерапія в практиці сімейного лікаря; Словацька мова для медиків; Сучасні аспекти антибактеріальної терапії, противірусної та протигрибкової терапії. Антибіотикорезистентність; Чеська мова для медиків; Юридична відповідальність медичних прац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вник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в; Особливості медичного спілкування з особливими категоріями населення; </a:t>
                      </a:r>
                      <a:endParaRPr lang="uk-UA" sz="1400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338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6 курс цикли</a:t>
                      </a:r>
                      <a:endParaRPr lang="uk-UA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Військово-польова хірургія; Ендоваскулярні методики у діагностиці та л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куванн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 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артер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i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альної та венозної патології; Ендоскопічні технології в хірургії; Клінічна лабораторна діагностика у внутрішній медицині; Ураження органів травлення у хворих після перенесеної інфекції </a:t>
                      </a:r>
                      <a:r>
                        <a:rPr lang="en-US" sz="1400" smtClean="0">
                          <a:solidFill>
                            <a:srgbClr val="643232"/>
                          </a:solidFill>
                        </a:rPr>
                        <a:t>COVID-19; </a:t>
                      </a: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Клініко-імунологічні особливості перебігу дерматологічних захворювань; Санаторно-курортне лікування; Травматологія та ортопедія ІІ; Психіатрія ІІ; Невідкладні стани; Неврологія ІІ; Паліативна допомога; </a:t>
                      </a:r>
                      <a:endParaRPr lang="uk-UA" sz="1400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289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8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АНКЕТУВАННЯ СТУДЕНТІВ</a:t>
            </a:r>
            <a:endParaRPr lang="uk-UA" b="1" dirty="0">
              <a:solidFill>
                <a:srgbClr val="AD171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11639006" cy="5687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800" smtClean="0">
                <a:solidFill>
                  <a:srgbClr val="643232"/>
                </a:solidFill>
              </a:rPr>
              <a:t>Запитання про підтримку (так, вагаюсь відповісти, ні):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Додавання</a:t>
            </a:r>
            <a:r>
              <a:rPr lang="en-US" sz="1800" smtClean="0">
                <a:solidFill>
                  <a:srgbClr val="643232"/>
                </a:solidFill>
              </a:rPr>
              <a:t> </a:t>
            </a:r>
            <a:r>
              <a:rPr lang="uk-UA" sz="1800" smtClean="0">
                <a:solidFill>
                  <a:srgbClr val="643232"/>
                </a:solidFill>
              </a:rPr>
              <a:t>до </a:t>
            </a:r>
            <a:r>
              <a:rPr lang="uk-UA" sz="1800">
                <a:solidFill>
                  <a:srgbClr val="643232"/>
                </a:solidFill>
              </a:rPr>
              <a:t>компетентності </a:t>
            </a:r>
            <a:r>
              <a:rPr lang="uk-UA" sz="1800" smtClean="0">
                <a:solidFill>
                  <a:srgbClr val="643232"/>
                </a:solidFill>
              </a:rPr>
              <a:t>«11</a:t>
            </a:r>
            <a:r>
              <a:rPr lang="uk-UA" sz="1800">
                <a:solidFill>
                  <a:srgbClr val="643232"/>
                </a:solidFill>
              </a:rPr>
              <a:t>. Здатність розв'язувати медичні проблеми у нових або незнайомих середовищах за наявності неповної або обмеженої інформації з урахуванням аспектів соціальної та етичної </a:t>
            </a:r>
            <a:r>
              <a:rPr lang="uk-UA" sz="1800" smtClean="0">
                <a:solidFill>
                  <a:srgbClr val="643232"/>
                </a:solidFill>
              </a:rPr>
              <a:t>відповідальності» доповнення </a:t>
            </a:r>
            <a:r>
              <a:rPr lang="uk-UA" sz="1800" b="1">
                <a:solidFill>
                  <a:srgbClr val="FF0000"/>
                </a:solidFill>
              </a:rPr>
              <a:t>та принципів доказової медицини</a:t>
            </a:r>
            <a:r>
              <a:rPr lang="uk-UA" sz="1800">
                <a:solidFill>
                  <a:srgbClr val="643232"/>
                </a:solidFill>
              </a:rPr>
              <a:t>. 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Продовження і надалі трирічного вивчення іноземних мов за вибором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Продовження спеціалізацій за вибором на 6 курсі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800" smtClean="0">
                <a:solidFill>
                  <a:srgbClr val="643232"/>
                </a:solidFill>
              </a:rPr>
              <a:t>Відкриті запитання про пропозиції: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Впровадження нової обов’язкової дисципліни або збільшення обсягу існуючої 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Вилучення існуючої дисципліни або зменшення обсягу існуючої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Впровадження або вилучення якихось дисциплін за вибором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Впровадження певних нових тем в існуючих дисциплінах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Вилучення певних тем з існуючих дисциплін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Перенесення якихось дисциплін на інший рік навчання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uk-UA" sz="1800" smtClean="0">
              <a:solidFill>
                <a:srgbClr val="643232"/>
              </a:solidFill>
            </a:endParaRPr>
          </a:p>
          <a:p>
            <a:pPr marL="971550" lvl="1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uk-UA" sz="1800">
              <a:solidFill>
                <a:srgbClr val="643232"/>
              </a:solidFill>
            </a:endParaRPr>
          </a:p>
          <a:p>
            <a:pPr marL="971550" lvl="1" indent="-514350">
              <a:lnSpc>
                <a:spcPct val="100000"/>
              </a:lnSpc>
              <a:buAutoNum type="arabicPeriod"/>
            </a:pPr>
            <a:endParaRPr lang="uk-UA" sz="1800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АНКЕТУВАННЯ СТУДЕНТІВ</a:t>
            </a:r>
            <a:endParaRPr lang="uk-UA" b="1" dirty="0">
              <a:solidFill>
                <a:srgbClr val="AD171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11639006" cy="5687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800" smtClean="0">
                <a:solidFill>
                  <a:srgbClr val="643232"/>
                </a:solidFill>
              </a:rPr>
              <a:t>Оціночні питання: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рівень навчального навантаження (завеликий, нормальний, замалий)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достатність практик (забагато, нормально, замало)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можливість набути соціальних навичок (</a:t>
            </a:r>
            <a:r>
              <a:rPr lang="en-US" sz="1800" smtClean="0">
                <a:solidFill>
                  <a:srgbClr val="643232"/>
                </a:solidFill>
              </a:rPr>
              <a:t>soft skills)</a:t>
            </a:r>
            <a:r>
              <a:rPr lang="uk-UA" sz="1800" smtClean="0">
                <a:solidFill>
                  <a:srgbClr val="643232"/>
                </a:solidFill>
              </a:rPr>
              <a:t> (2-3-4-5)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задоволеність переліком пропонованих вибіркових дисциплін (2-3-4-5)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наскільки зміст освіти є сучасним </a:t>
            </a:r>
            <a:r>
              <a:rPr lang="uk-UA" sz="1800">
                <a:solidFill>
                  <a:srgbClr val="643232"/>
                </a:solidFill>
              </a:rPr>
              <a:t>(2-3-4-5</a:t>
            </a:r>
            <a:r>
              <a:rPr lang="uk-UA" sz="1800" smtClean="0">
                <a:solidFill>
                  <a:srgbClr val="643232"/>
                </a:solidFill>
              </a:rPr>
              <a:t>)</a:t>
            </a:r>
            <a:endParaRPr lang="en-US" sz="1800" smtClean="0">
              <a:solidFill>
                <a:srgbClr val="643232"/>
              </a:solidFill>
            </a:endParaRP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задоволеність методами навчання, які використовують викладачі </a:t>
            </a:r>
            <a:r>
              <a:rPr lang="uk-UA" sz="1800">
                <a:solidFill>
                  <a:srgbClr val="643232"/>
                </a:solidFill>
              </a:rPr>
              <a:t>(2-3-4-5)</a:t>
            </a:r>
            <a:endParaRPr lang="uk-UA" sz="1800" smtClean="0">
              <a:solidFill>
                <a:srgbClr val="643232"/>
              </a:solidFill>
            </a:endParaRP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чіткість і зрозумілість контрольних заходів та критеріїв оцінювання </a:t>
            </a:r>
            <a:r>
              <a:rPr lang="uk-UA" sz="1800">
                <a:solidFill>
                  <a:srgbClr val="643232"/>
                </a:solidFill>
              </a:rPr>
              <a:t>(2-3-4-5</a:t>
            </a:r>
            <a:r>
              <a:rPr lang="uk-UA" sz="1800" smtClean="0">
                <a:solidFill>
                  <a:srgbClr val="643232"/>
                </a:solidFill>
              </a:rPr>
              <a:t>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рівень електронної підтримки навчання (2-3-4-5)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800" smtClean="0">
                <a:solidFill>
                  <a:srgbClr val="643232"/>
                </a:solidFill>
              </a:rPr>
              <a:t/>
            </a:r>
            <a:br>
              <a:rPr lang="uk-UA" sz="1800" smtClean="0">
                <a:solidFill>
                  <a:srgbClr val="643232"/>
                </a:solidFill>
              </a:rPr>
            </a:br>
            <a:r>
              <a:rPr lang="uk-UA" sz="1800" smtClean="0">
                <a:solidFill>
                  <a:srgbClr val="643232"/>
                </a:solidFill>
              </a:rPr>
              <a:t>Будь-які власні питання щодо змісту освіти від студентського самоврядування</a:t>
            </a:r>
          </a:p>
          <a:p>
            <a:pPr marL="0" indent="0">
              <a:lnSpc>
                <a:spcPct val="100000"/>
              </a:lnSpc>
              <a:buNone/>
            </a:pPr>
            <a:endParaRPr lang="uk-UA" sz="1800" smtClean="0">
              <a:solidFill>
                <a:srgbClr val="64323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1800" smtClean="0">
                <a:solidFill>
                  <a:srgbClr val="643232"/>
                </a:solidFill>
              </a:rPr>
              <a:t>До 26 березня проводимо опитування, думаємо над пропозиціями і збираємо пропозиції від інших, </a:t>
            </a:r>
            <a:br>
              <a:rPr lang="uk-UA" sz="1800" smtClean="0">
                <a:solidFill>
                  <a:srgbClr val="643232"/>
                </a:solidFill>
              </a:rPr>
            </a:br>
            <a:r>
              <a:rPr lang="uk-UA" sz="1800" smtClean="0">
                <a:solidFill>
                  <a:srgbClr val="643232"/>
                </a:solidFill>
              </a:rPr>
              <a:t>після 26 березня – зустрічаємось на підсумкове засідання для схвалення чи відхилення існуючих пропозицій та затвердження змін до існуючої освітньої програми.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uk-UA" sz="1800" smtClean="0">
              <a:solidFill>
                <a:srgbClr val="643232"/>
              </a:solidFill>
            </a:endParaRPr>
          </a:p>
          <a:p>
            <a:pPr marL="971550" lvl="1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uk-UA" sz="1800">
              <a:solidFill>
                <a:srgbClr val="643232"/>
              </a:solidFill>
            </a:endParaRPr>
          </a:p>
          <a:p>
            <a:pPr marL="971550" lvl="1" indent="-514350">
              <a:lnSpc>
                <a:spcPct val="100000"/>
              </a:lnSpc>
              <a:buAutoNum type="arabicPeriod"/>
            </a:pPr>
            <a:endParaRPr lang="uk-UA" sz="1800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ЗВОРОТНІЙ ЗВ’ЯЗОК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5" y="1628141"/>
            <a:ext cx="3461656" cy="4615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269" y="1645195"/>
            <a:ext cx="3463461" cy="4617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922" y="1645195"/>
            <a:ext cx="3448866" cy="4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ОНОВЛЕННЯ ОСВІТНІХ ПРОГРАМ</a:t>
            </a:r>
            <a:endParaRPr lang="uk-UA" b="1" dirty="0">
              <a:solidFill>
                <a:srgbClr val="AD171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11639006" cy="568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Що зараз оновлюємо?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Заплановані компетентності і програмні результати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Перелік і обсяг обов’язкових дисциплін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Перелік і обсяг вибіркових дисциплін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Тематику обов’язкових дисциплін</a:t>
            </a:r>
          </a:p>
          <a:p>
            <a:pPr marL="0" indent="0">
              <a:buNone/>
            </a:pPr>
            <a:endParaRPr lang="uk-UA">
              <a:solidFill>
                <a:srgbClr val="643232"/>
              </a:solidFill>
            </a:endParaRPr>
          </a:p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Що зараз не торкаємось?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Матеріально-технічна база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Форма навчання, розклад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Якість роботи викладачів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Наукова робота</a:t>
            </a:r>
            <a:endParaRPr lang="uk-UA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СКЛАД РОБОЧОЇ ГРУПИ</a:t>
            </a:r>
            <a:endParaRPr lang="uk-UA" b="1" dirty="0">
              <a:solidFill>
                <a:srgbClr val="AD171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11639006" cy="5687320"/>
          </a:xfrm>
        </p:spPr>
        <p:txBody>
          <a:bodyPr numCol="2">
            <a:normAutofit fontScale="70000" lnSpcReduction="20000"/>
          </a:bodyPr>
          <a:lstStyle/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Болдіжар Патріція Олександрівна – гарант ОПП «Лікувальна справа», керівник робочої групи, завідувач кафедри хірургічних хвороб;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Горленко Олеся Михайлівна – завідувач кафедри дитячих хвороб;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Сірчак Єлизавета Степанівна – завідувач кафедри пропедевтики внутрішніх хвороб;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Погоріляк Рената Юріївна – завідувач кафедри громадського здоров’я та гуманітарних дисциплін медичного факультету №2;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Девіняк Олег Теодозійович – заступник декана медичного факультету;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Олексик Ольга Томівна, депутат обласної ради, голова постійної комісії з питань охорони здоров’я, праці, зайнятості та соціального захисту населення, учасників АТО/ООС,  директор </a:t>
            </a:r>
            <a:r>
              <a:rPr lang="en-US">
                <a:solidFill>
                  <a:srgbClr val="643232"/>
                </a:solidFill>
              </a:rPr>
              <a:t>Endo Clinic </a:t>
            </a:r>
            <a:r>
              <a:rPr lang="uk-UA">
                <a:solidFill>
                  <a:srgbClr val="643232"/>
                </a:solidFill>
              </a:rPr>
              <a:t>(за згодою);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Скрип Василь Васильович, директор КНП «Обласний клінічний фтизіопульмонологічний лікувально-діагностичний центр» (за згодою</a:t>
            </a:r>
            <a:r>
              <a:rPr lang="uk-UA" smtClean="0">
                <a:solidFill>
                  <a:srgbClr val="643232"/>
                </a:solidFill>
              </a:rPr>
              <a:t>);</a:t>
            </a:r>
          </a:p>
          <a:p>
            <a:pPr marL="0" lvl="0" indent="0">
              <a:buNone/>
            </a:pPr>
            <a:endParaRPr lang="uk-UA">
              <a:solidFill>
                <a:srgbClr val="643232"/>
              </a:solidFill>
            </a:endParaRP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Герзанич Святослав Омелянович, завідувач відділення КНП «Ужгородський міський пологовий будинок» УМР (за згодою);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Стрижак Василь Васильович, медичний директор клініки КНП «Закарпатська обласна клінічна лікарня ім. А. Новака» ЗОР (за згодою);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Кручаниця Василь Васильович, директор КНП "Закарпатський обласний медичний центр психічного здоров'я та медицини залежностей" ЗОР (за згодою);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Скрипинець Іван Юрійович – студент 3 курсу ОПП «Лікувальна справа» 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Гунцелізер Ольга Андріївна– студент 4 курсу ОПП «Лікувальна справа»;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Гал Владислав Олександрович – студент 5 курсу ОПП «Лікувальна справа»;</a:t>
            </a:r>
          </a:p>
          <a:p>
            <a:pPr marL="0" lvl="0" indent="0">
              <a:buNone/>
            </a:pPr>
            <a:r>
              <a:rPr lang="uk-UA">
                <a:solidFill>
                  <a:srgbClr val="643232"/>
                </a:solidFill>
              </a:rPr>
              <a:t>Нодь Мар'ян Михайлович – студент 6 курсу ОПП «Лікувальна справа»;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Лазарик Владислав Миколайович – випускник ОПП «Лікувальна справа», лікар-інтерн (за згодою).</a:t>
            </a:r>
          </a:p>
        </p:txBody>
      </p:sp>
    </p:spTree>
    <p:extLst>
      <p:ext uri="{BB962C8B-B14F-4D97-AF65-F5344CB8AC3E}">
        <p14:creationId xmlns:p14="http://schemas.microsoft.com/office/powerpoint/2010/main" val="24615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4" y="26126"/>
            <a:ext cx="10755086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СТАНДАРТ ВИЩОЇ ОСВІТИ</a:t>
            </a:r>
            <a:endParaRPr lang="uk-UA" b="1" dirty="0">
              <a:solidFill>
                <a:srgbClr val="AD1717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5499463" cy="56873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ВИМОГИ НОВОГО СТАНДАРТУ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25% кредитів ЄКТС – на дисципліни за вибором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Не менше 30 кредитів ЄКТС – практика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Програмні результати навчання містять 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1) надання медичної допомоги при надзвичайних ситуаціях та військових діях (військові дисципліни) 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2) цифрові технології (медична інформатика)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3) знання державної та англ мови (укр мова за проф спрям, англ мова за проф спрям) 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4) забезпечення індивідуальної безпеки (охор праці та ОБЖ)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5)компетентність щодо демократичних цінностей, рівних можливостей та гендерних проблем (громадянська освіта).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Проведення клінічних дисциплін виключно на клінічних базах</a:t>
            </a:r>
          </a:p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Гуманітарні дисципліни- визначені наказом ректора</a:t>
            </a:r>
          </a:p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Не менше 5500 аудиторних годин – Директива ЄС про визнання кваліфікацій</a:t>
            </a:r>
            <a:endParaRPr lang="uk-UA">
              <a:solidFill>
                <a:srgbClr val="64323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03085"/>
            <a:ext cx="5791734" cy="3097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973" y="4357279"/>
            <a:ext cx="5172075" cy="285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b="55364"/>
          <a:stretch/>
        </p:blipFill>
        <p:spPr>
          <a:xfrm>
            <a:off x="5480365" y="4799965"/>
            <a:ext cx="6606588" cy="8823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973" y="5923553"/>
            <a:ext cx="55149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КОМПЕТЕНТНОСТІ</a:t>
            </a:r>
            <a:endParaRPr lang="uk-UA" b="1" dirty="0">
              <a:solidFill>
                <a:srgbClr val="AD171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862"/>
            <a:ext cx="12191999" cy="5556691"/>
          </a:xfrm>
        </p:spPr>
        <p:txBody>
          <a:bodyPr numCol="2"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ru-RU" sz="1500" smtClean="0">
                <a:solidFill>
                  <a:srgbClr val="643232"/>
                </a:solidFill>
              </a:rPr>
              <a:t>1</a:t>
            </a:r>
            <a:r>
              <a:rPr lang="ru-RU" sz="1500">
                <a:solidFill>
                  <a:srgbClr val="643232"/>
                </a:solidFill>
              </a:rPr>
              <a:t>. Здатність збирати медичну інформацію про пацієнта і аналізувати клінічні дані.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2. Здатність до визначення необхідного переліку лабораторних та інструментальних досліджень та оцінки їх результатів.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3. Здатність до встановлення попереднього та клінічного діагнозу захворювання.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4. Здатність до визначення необхідного режиму праці та відпочинку при лікуванні та профілактиці захворювань.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5. Здатність до визначення характеру харчування при лікуванні та профілактиці захворювань.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6. Здатність до визначення принципів та характеру лікування та профілактики </a:t>
            </a:r>
            <a:r>
              <a:rPr lang="ru-RU" sz="1500" smtClean="0">
                <a:solidFill>
                  <a:srgbClr val="643232"/>
                </a:solidFill>
              </a:rPr>
              <a:t>захворювань. </a:t>
            </a:r>
            <a:endParaRPr lang="ru-RU" sz="1500">
              <a:solidFill>
                <a:srgbClr val="643232"/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7. Здатність до діагностування невідкладних станів.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8. Здатність до визначення тактики та надання екстреної медичної допомоги.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9. Здатність до проведення лікувально-евакуаційних заходів.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10. Здатність до виконання медичних маніпуляцій. </a:t>
            </a:r>
            <a:endParaRPr lang="en-US" sz="1500" smtClean="0">
              <a:solidFill>
                <a:srgbClr val="643232"/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11. Здатність розв'язувати медичні проблеми у нових або незнайомих середовищах за наявності неповної </a:t>
            </a:r>
            <a:r>
              <a:rPr lang="ru-RU" sz="1500" smtClean="0">
                <a:solidFill>
                  <a:srgbClr val="643232"/>
                </a:solidFill>
              </a:rPr>
              <a:t>або</a:t>
            </a:r>
            <a:r>
              <a:rPr lang="en-US" sz="1500" smtClean="0">
                <a:solidFill>
                  <a:srgbClr val="643232"/>
                </a:solidFill>
              </a:rPr>
              <a:t> </a:t>
            </a:r>
            <a:r>
              <a:rPr lang="uk-UA" sz="1500" smtClean="0">
                <a:solidFill>
                  <a:srgbClr val="643232"/>
                </a:solidFill>
              </a:rPr>
              <a:t>обмеженої </a:t>
            </a:r>
            <a:r>
              <a:rPr lang="uk-UA" sz="1500">
                <a:solidFill>
                  <a:srgbClr val="643232"/>
                </a:solidFill>
              </a:rPr>
              <a:t>інформації з урахуванням аспектів соціальної та етичної </a:t>
            </a:r>
            <a:r>
              <a:rPr lang="uk-UA" sz="1500" smtClean="0">
                <a:solidFill>
                  <a:srgbClr val="643232"/>
                </a:solidFill>
              </a:rPr>
              <a:t>відповідальності. </a:t>
            </a:r>
            <a:endParaRPr lang="uk-UA" sz="1500">
              <a:solidFill>
                <a:srgbClr val="643232"/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uk-UA" sz="1500">
                <a:solidFill>
                  <a:srgbClr val="643232"/>
                </a:solidFill>
              </a:rPr>
              <a:t>12. Здатність до визначення тактики ведення фізіологічної вагітності, фізіологічних пологів та післяпологового періоду. Навички консультування з питань планування сім’ї та підбору метода контрацепції.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13. Здатність до проведення санітарно-гігієнічних та профілактичних заходів. </a:t>
            </a:r>
            <a:endParaRPr lang="en-US" sz="1500" smtClean="0">
              <a:solidFill>
                <a:srgbClr val="643232"/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1500" smtClean="0">
                <a:solidFill>
                  <a:srgbClr val="643232"/>
                </a:solidFill>
              </a:rPr>
              <a:t>14</a:t>
            </a:r>
            <a:r>
              <a:rPr lang="ru-RU" sz="1500">
                <a:solidFill>
                  <a:srgbClr val="643232"/>
                </a:solidFill>
              </a:rPr>
              <a:t>. Здатність до планування і проведення профілактичних та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 smtClean="0">
                <a:solidFill>
                  <a:srgbClr val="643232"/>
                </a:solidFill>
              </a:rPr>
              <a:t>протиепідемічних </a:t>
            </a:r>
            <a:r>
              <a:rPr lang="ru-RU" sz="1500">
                <a:solidFill>
                  <a:srgbClr val="643232"/>
                </a:solidFill>
              </a:rPr>
              <a:t>заходів щодо інфекційних хвороб.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15. Здатність до проведення експертизи працездатності.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16. Здатність до ведення медичної документації, в тому числі електронних форм.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uk-UA" sz="1500">
                <a:solidFill>
                  <a:srgbClr val="643232"/>
                </a:solidFill>
              </a:rPr>
              <a:t>17. Здатність до оцінювання впливу навколишнього середовища, соціально-економічних та біологічних детермінант на стан здоров’я індивідуума, сім’ї, популяції.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uk-UA" sz="1500">
                <a:solidFill>
                  <a:srgbClr val="643232"/>
                </a:solidFill>
              </a:rPr>
              <a:t>18. Здатність до проведення аналізу діяльності лікаря, підрозділу, закладу охорони здоров’я, забезпечення якості медичної допомоги і підвищення ефективності використання медичних ресурсів.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19. Здатність до організації та інтеграції надання медичної допомоги населенню та проведення маркетингу медичних послуг.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20. Здатність до проведення епідеміологічних та медико-статистичних досліджень здоров’я населення; обробки соціальної, економічної та медичної інформації.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21. Зрозуміло і неоднозначно доносити власні знання, висновки та аргументацію з проблем охорони здоров’я та дотичних питань до фахівців і нефахівців, зокрема до осіб, які навчаються.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22. Здатність управляти робочими процесами у сфері охорони здоров’я, які є складними, непередбачуваними та потребують нових стратегічних підходів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>
                <a:solidFill>
                  <a:srgbClr val="643232"/>
                </a:solidFill>
              </a:rPr>
              <a:t>23. Здатність розробляти і реалізовувати наукові та прикладні проекти у сфері охорони здоров’я.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500" b="1">
                <a:solidFill>
                  <a:srgbClr val="643232"/>
                </a:solidFill>
              </a:rPr>
              <a:t>24. Дотримання етичних принципів при роботі з пацієнтами, лабораторними тваринами. </a:t>
            </a:r>
            <a:endParaRPr lang="en-US" sz="1500" b="1" smtClean="0">
              <a:solidFill>
                <a:srgbClr val="643232"/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1500" b="1" smtClean="0">
                <a:solidFill>
                  <a:srgbClr val="643232"/>
                </a:solidFill>
              </a:rPr>
              <a:t>25</a:t>
            </a:r>
            <a:r>
              <a:rPr lang="ru-RU" sz="1500" b="1">
                <a:solidFill>
                  <a:srgbClr val="643232"/>
                </a:solidFill>
              </a:rPr>
              <a:t>. Дотримання професійної та академічної доброчесності, нести відповідальність за достовірність отриманих наукових результатів </a:t>
            </a:r>
            <a:endParaRPr lang="uk-UA" sz="1500" b="1">
              <a:solidFill>
                <a:srgbClr val="643232"/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endParaRPr lang="ru-RU" sz="1500" b="1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КОМПЕТЕНТНОСТІ</a:t>
            </a:r>
            <a:endParaRPr lang="uk-UA" b="1" dirty="0">
              <a:solidFill>
                <a:srgbClr val="AD171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11639006" cy="3541020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uk-UA" b="1" smtClean="0">
                <a:solidFill>
                  <a:srgbClr val="643232"/>
                </a:solidFill>
              </a:rPr>
              <a:t>П1</a:t>
            </a:r>
            <a:r>
              <a:rPr lang="uk-UA" smtClean="0">
                <a:solidFill>
                  <a:srgbClr val="643232"/>
                </a:solidFill>
              </a:rPr>
              <a:t>: </a:t>
            </a:r>
            <a:r>
              <a:rPr lang="ru-RU">
                <a:solidFill>
                  <a:srgbClr val="643232"/>
                </a:solidFill>
              </a:rPr>
              <a:t>11. Здатність розв'язувати медичні проблеми у нових або незнайомих середовищах за наявності неповної або</a:t>
            </a:r>
            <a:r>
              <a:rPr lang="en-US">
                <a:solidFill>
                  <a:srgbClr val="643232"/>
                </a:solidFill>
              </a:rPr>
              <a:t> </a:t>
            </a:r>
            <a:r>
              <a:rPr lang="uk-UA">
                <a:solidFill>
                  <a:srgbClr val="643232"/>
                </a:solidFill>
              </a:rPr>
              <a:t>обмеженої інформації з урахуванням аспектів соціальної та етичної відповідальності </a:t>
            </a:r>
            <a:r>
              <a:rPr lang="uk-UA">
                <a:solidFill>
                  <a:srgbClr val="FF0000"/>
                </a:solidFill>
              </a:rPr>
              <a:t>та принципів доказової медицини</a:t>
            </a:r>
            <a:r>
              <a:rPr lang="uk-UA">
                <a:solidFill>
                  <a:srgbClr val="643232"/>
                </a:solidFill>
              </a:rPr>
              <a:t>. </a:t>
            </a:r>
          </a:p>
          <a:p>
            <a:pPr marL="0" indent="0">
              <a:buNone/>
            </a:pPr>
            <a:endParaRPr lang="uk-UA">
              <a:solidFill>
                <a:srgbClr val="64323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046" y="2941190"/>
            <a:ext cx="11765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ЗАКОН УКРАЇНИ  «</a:t>
            </a:r>
            <a:r>
              <a:rPr lang="ru-RU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Основи </a:t>
            </a:r>
            <a:r>
              <a:rPr lang="ru-RU" b="1">
                <a:solidFill>
                  <a:srgbClr val="643232"/>
                </a:solidFill>
                <a:latin typeface="Times New Roman" panose="02020603050405020304" pitchFamily="18" charset="0"/>
              </a:rPr>
              <a:t>законодавства України про охорону </a:t>
            </a:r>
            <a:r>
              <a:rPr lang="ru-RU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здоров'я»</a:t>
            </a:r>
          </a:p>
          <a:p>
            <a:r>
              <a:rPr lang="en-US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643232"/>
                </a:solidFill>
                <a:latin typeface="Times New Roman" panose="02020603050405020304" pitchFamily="18" charset="0"/>
              </a:rPr>
            </a:br>
            <a:r>
              <a:rPr lang="uk-UA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Стаття </a:t>
            </a:r>
            <a:r>
              <a:rPr lang="uk-UA" b="1">
                <a:solidFill>
                  <a:srgbClr val="643232"/>
                </a:solidFill>
                <a:latin typeface="Times New Roman" panose="02020603050405020304" pitchFamily="18" charset="0"/>
              </a:rPr>
              <a:t>78. </a:t>
            </a:r>
            <a:r>
              <a:rPr lang="uk-UA">
                <a:solidFill>
                  <a:srgbClr val="643232"/>
                </a:solidFill>
                <a:latin typeface="Times New Roman" panose="02020603050405020304" pitchFamily="18" charset="0"/>
              </a:rPr>
              <a:t>Професійні обов’язки медичних, фармацевтичних працівників та фахівців з </a:t>
            </a:r>
            <a:r>
              <a:rPr lang="uk-UA" smtClean="0">
                <a:solidFill>
                  <a:srgbClr val="643232"/>
                </a:solidFill>
                <a:latin typeface="Times New Roman" panose="02020603050405020304" pitchFamily="18" charset="0"/>
              </a:rPr>
              <a:t>реабілітації</a:t>
            </a:r>
          </a:p>
          <a:p>
            <a:r>
              <a:rPr lang="uk-UA" smtClean="0">
                <a:solidFill>
                  <a:srgbClr val="643232"/>
                </a:solidFill>
                <a:latin typeface="Times New Roman" panose="02020603050405020304" pitchFamily="18" charset="0"/>
              </a:rPr>
              <a:t>…</a:t>
            </a:r>
            <a:br>
              <a:rPr lang="uk-UA" smtClean="0">
                <a:solidFill>
                  <a:srgbClr val="643232"/>
                </a:solidFill>
                <a:latin typeface="Times New Roman" panose="02020603050405020304" pitchFamily="18" charset="0"/>
              </a:rPr>
            </a:br>
            <a:r>
              <a:rPr lang="ru-RU" smtClean="0">
                <a:solidFill>
                  <a:srgbClr val="643232"/>
                </a:solidFill>
                <a:latin typeface="Times New Roman" panose="02020603050405020304" pitchFamily="18" charset="0"/>
              </a:rPr>
              <a:t>е</a:t>
            </a:r>
            <a:r>
              <a:rPr lang="ru-RU">
                <a:solidFill>
                  <a:srgbClr val="643232"/>
                </a:solidFill>
                <a:latin typeface="Times New Roman" panose="02020603050405020304" pitchFamily="18" charset="0"/>
              </a:rPr>
              <a:t>) здійснювати діяльність відповідно до принципів доказової медицини/доказової </a:t>
            </a:r>
            <a:r>
              <a:rPr lang="ru-RU" smtClean="0">
                <a:solidFill>
                  <a:srgbClr val="643232"/>
                </a:solidFill>
                <a:latin typeface="Times New Roman" panose="02020603050405020304" pitchFamily="18" charset="0"/>
              </a:rPr>
              <a:t>реабілітації </a:t>
            </a:r>
            <a:r>
              <a:rPr lang="ru-RU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(П1)</a:t>
            </a:r>
            <a:endParaRPr lang="uk-UA" b="1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ПРАКТИК</a:t>
            </a:r>
            <a:endParaRPr lang="uk-UA" b="1" dirty="0">
              <a:solidFill>
                <a:srgbClr val="AD1717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604687"/>
              </p:ext>
            </p:extLst>
          </p:nvPr>
        </p:nvGraphicFramePr>
        <p:xfrm>
          <a:off x="190500" y="1103085"/>
          <a:ext cx="11811002" cy="211603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4188">
                  <a:extLst>
                    <a:ext uri="{9D8B030D-6E8A-4147-A177-3AD203B41FA5}">
                      <a16:colId xmlns:a16="http://schemas.microsoft.com/office/drawing/2014/main" xmlns="" val="2265449772"/>
                    </a:ext>
                  </a:extLst>
                </a:gridCol>
                <a:gridCol w="2010135">
                  <a:extLst>
                    <a:ext uri="{9D8B030D-6E8A-4147-A177-3AD203B41FA5}">
                      <a16:colId xmlns:a16="http://schemas.microsoft.com/office/drawing/2014/main" xmlns="" val="2597921370"/>
                    </a:ext>
                  </a:extLst>
                </a:gridCol>
                <a:gridCol w="1881777">
                  <a:extLst>
                    <a:ext uri="{9D8B030D-6E8A-4147-A177-3AD203B41FA5}">
                      <a16:colId xmlns:a16="http://schemas.microsoft.com/office/drawing/2014/main" xmlns="" val="8287973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45752742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641385679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xmlns="" val="2999274955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xmlns="" val="659227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1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2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3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4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5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6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1956970"/>
                  </a:ext>
                </a:extLst>
              </a:tr>
              <a:tr h="395076">
                <a:tc rowSpan="2"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1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Догляд за хворими-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uk-UA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Сестринська практика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uk-UA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Виробнича лікарська практика І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uk-UA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Виробнича лікарська практика ІІ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Симуляційний тренінг (практика за профілем)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18316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Виробнича практика за профілем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5042580"/>
                  </a:ext>
                </a:extLst>
              </a:tr>
              <a:tr h="321099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2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smtClean="0">
                          <a:solidFill>
                            <a:srgbClr val="643232"/>
                          </a:solidFill>
                        </a:rPr>
                        <a:t>упродовж 1 і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248068"/>
                  </a:ext>
                </a:extLst>
              </a:tr>
              <a:tr h="345334">
                <a:tc rowSpan="2"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3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семестрів</a:t>
                      </a:r>
                      <a:endParaRPr lang="uk-UA" sz="1400" b="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2262457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9510076"/>
                  </a:ext>
                </a:extLst>
              </a:tr>
              <a:tr h="271357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4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solidFill>
                            <a:srgbClr val="643232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755642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5839" y="3894487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smtClean="0">
                <a:solidFill>
                  <a:srgbClr val="643232"/>
                </a:solidFill>
              </a:rPr>
              <a:t>Разом – 15 тижнів практик, з яких 14 – в лікарні, 1 – в симуляційному центрі</a:t>
            </a:r>
            <a:br>
              <a:rPr lang="uk-UA" b="1" smtClean="0">
                <a:solidFill>
                  <a:srgbClr val="643232"/>
                </a:solidFill>
              </a:rPr>
            </a:br>
            <a:r>
              <a:rPr lang="uk-UA" b="1" smtClean="0">
                <a:solidFill>
                  <a:srgbClr val="643232"/>
                </a:solidFill>
              </a:rPr>
              <a:t>30 кредитів ЄКТС</a:t>
            </a:r>
            <a:endParaRPr lang="uk-UA" b="1">
              <a:solidFill>
                <a:srgbClr val="64323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5755"/>
              </p:ext>
            </p:extLst>
          </p:nvPr>
        </p:nvGraphicFramePr>
        <p:xfrm>
          <a:off x="190499" y="3167153"/>
          <a:ext cx="11811002" cy="365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4188">
                  <a:extLst>
                    <a:ext uri="{9D8B030D-6E8A-4147-A177-3AD203B41FA5}">
                      <a16:colId xmlns:a16="http://schemas.microsoft.com/office/drawing/2014/main" xmlns="" val="805725781"/>
                    </a:ext>
                  </a:extLst>
                </a:gridCol>
                <a:gridCol w="2291712">
                  <a:extLst>
                    <a:ext uri="{9D8B030D-6E8A-4147-A177-3AD203B41FA5}">
                      <a16:colId xmlns:a16="http://schemas.microsoft.com/office/drawing/2014/main" xmlns="" val="64716612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974154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54040176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324857180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xmlns="" val="2902977297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xmlns="" val="568970253"/>
                    </a:ext>
                  </a:extLst>
                </a:gridCol>
              </a:tblGrid>
              <a:tr h="30395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943007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57768"/>
              </p:ext>
            </p:extLst>
          </p:nvPr>
        </p:nvGraphicFramePr>
        <p:xfrm>
          <a:off x="190499" y="3167153"/>
          <a:ext cx="11811002" cy="365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4188">
                  <a:extLst>
                    <a:ext uri="{9D8B030D-6E8A-4147-A177-3AD203B41FA5}">
                      <a16:colId xmlns:a16="http://schemas.microsoft.com/office/drawing/2014/main" xmlns="" val="3762699519"/>
                    </a:ext>
                  </a:extLst>
                </a:gridCol>
                <a:gridCol w="1984010">
                  <a:extLst>
                    <a:ext uri="{9D8B030D-6E8A-4147-A177-3AD203B41FA5}">
                      <a16:colId xmlns:a16="http://schemas.microsoft.com/office/drawing/2014/main" xmlns="" val="3801376792"/>
                    </a:ext>
                  </a:extLst>
                </a:gridCol>
                <a:gridCol w="1907902">
                  <a:extLst>
                    <a:ext uri="{9D8B030D-6E8A-4147-A177-3AD203B41FA5}">
                      <a16:colId xmlns:a16="http://schemas.microsoft.com/office/drawing/2014/main" xmlns="" val="17428076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18121771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3704761572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xmlns="" val="1955966810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xmlns="" val="2648712814"/>
                    </a:ext>
                  </a:extLst>
                </a:gridCol>
              </a:tblGrid>
              <a:tr h="303953">
                <a:tc>
                  <a:txBody>
                    <a:bodyPr/>
                    <a:lstStyle/>
                    <a:p>
                      <a:r>
                        <a:rPr lang="el-GR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Σ</a:t>
                      </a:r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 </a:t>
                      </a:r>
                      <a:r>
                        <a:rPr lang="uk-UA" sz="12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кр</a:t>
                      </a:r>
                      <a:endParaRPr lang="uk-UA" sz="12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6</a:t>
                      </a:r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6</a:t>
                      </a:r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6</a:t>
                      </a:r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6</a:t>
                      </a:r>
                      <a:endParaRPr lang="uk-UA" sz="18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671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1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1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603" y="1103085"/>
            <a:ext cx="8287579" cy="57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2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817" y="1103085"/>
            <a:ext cx="9857151" cy="56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2029</Words>
  <Application>Microsoft Office PowerPoint</Application>
  <PresentationFormat>Довільний</PresentationFormat>
  <Paragraphs>175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ОНОВЛЕННЯ ОП «ЛІКУВАЛЬНА СПРАВА» 2023</vt:lpstr>
      <vt:lpstr>ОНОВЛЕННЯ ОСВІТНІХ ПРОГРАМ</vt:lpstr>
      <vt:lpstr>СКЛАД РОБОЧОЇ ГРУПИ</vt:lpstr>
      <vt:lpstr>СТАНДАРТ ВИЩОЇ ОСВІТИ</vt:lpstr>
      <vt:lpstr>КОМПЕТЕНТНОСТІ</vt:lpstr>
      <vt:lpstr>КОМПЕТЕНТНОСТІ</vt:lpstr>
      <vt:lpstr>СТРУКТУРА ПРАКТИК</vt:lpstr>
      <vt:lpstr>СТРУКТУРА 1 КУРСУ</vt:lpstr>
      <vt:lpstr>СТРУКТУРА 2 КУРСУ</vt:lpstr>
      <vt:lpstr>СТРУКТУРА 3 КУРСУ</vt:lpstr>
      <vt:lpstr>СТРУКТУРА 4 КУРСУ</vt:lpstr>
      <vt:lpstr>СТРУКТУРА 5 КУРСУ</vt:lpstr>
      <vt:lpstr>СТРУКТУРА 6 КУРСУ</vt:lpstr>
      <vt:lpstr>ТЕМАТИКА ДИСЦИПЛІН</vt:lpstr>
      <vt:lpstr>ДИСЦИПЛІНИ ЗА ВИБОРОМ</vt:lpstr>
      <vt:lpstr>ДИСЦИПЛІНИ ЗА ВИБОРОМ</vt:lpstr>
      <vt:lpstr>АНКЕТУВАННЯ СТУДЕНТІВ</vt:lpstr>
      <vt:lpstr>АНКЕТУВАННЯ СТУДЕНТІВ</vt:lpstr>
      <vt:lpstr>ЗВОРОТНІЙ ЗВ’ЯЗОК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Оновлення ОП</dc:title>
  <dc:creator>Admin</dc:creator>
  <cp:lastModifiedBy>UzhNU</cp:lastModifiedBy>
  <cp:revision>55</cp:revision>
  <dcterms:created xsi:type="dcterms:W3CDTF">2022-02-15T18:44:04Z</dcterms:created>
  <dcterms:modified xsi:type="dcterms:W3CDTF">2023-03-15T10:45:34Z</dcterms:modified>
</cp:coreProperties>
</file>