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73" r:id="rId3"/>
    <p:sldId id="281" r:id="rId4"/>
    <p:sldId id="274" r:id="rId5"/>
    <p:sldId id="282" r:id="rId6"/>
    <p:sldId id="283" r:id="rId7"/>
    <p:sldId id="259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0" r:id="rId18"/>
    <p:sldId id="272" r:id="rId19"/>
  </p:sldIdLst>
  <p:sldSz cx="9144000" cy="6858000" type="screen4x3"/>
  <p:notesSz cx="6858000" cy="9144000"/>
  <p:defaultTextStyle>
    <a:defPPr>
      <a:defRPr lang="ru-RU"/>
    </a:defPPr>
    <a:lvl1pPr marL="0" lvl="0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lvl="1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lvl="2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lvl="3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lvl="4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lvl="5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lvl="6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lvl="7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lvl="8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70" d="100"/>
          <a:sy n="70" d="100"/>
        </p:scale>
        <p:origin x="1386" y="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ru-RU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ru-RU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189405B2-8E82-4CFD-A1F8-5AB65368F43D}" type="slidenum">
              <a:rPr kumimoji="0" lang="ru-RU" altLang="en-US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‹#›</a:t>
            </a:fld>
            <a:endParaRPr kumimoji="0" lang="ru-RU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ru-RU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ru-RU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189405B2-8E82-4CFD-A1F8-5AB65368F43D}" type="slidenum">
              <a:rPr kumimoji="0" lang="ru-RU" altLang="en-US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‹#›</a:t>
            </a:fld>
            <a:endParaRPr kumimoji="0" lang="ru-RU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ru-RU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ru-RU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189405B2-8E82-4CFD-A1F8-5AB65368F43D}" type="slidenum">
              <a:rPr kumimoji="0" lang="ru-RU" altLang="en-US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‹#›</a:t>
            </a:fld>
            <a:endParaRPr kumimoji="0" lang="ru-RU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ru-RU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ru-RU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189405B2-8E82-4CFD-A1F8-5AB65368F43D}" type="slidenum">
              <a:rPr kumimoji="0" lang="ru-RU" altLang="en-US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‹#›</a:t>
            </a:fld>
            <a:endParaRPr kumimoji="0" lang="ru-RU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ru-RU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ru-RU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189405B2-8E82-4CFD-A1F8-5AB65368F43D}" type="slidenum">
              <a:rPr kumimoji="0" lang="ru-RU" altLang="en-US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‹#›</a:t>
            </a:fld>
            <a:endParaRPr kumimoji="0" lang="ru-RU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ru-RU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ru-RU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189405B2-8E82-4CFD-A1F8-5AB65368F43D}" type="slidenum">
              <a:rPr kumimoji="0" lang="ru-RU" altLang="en-US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‹#›</a:t>
            </a:fld>
            <a:endParaRPr kumimoji="0" lang="ru-RU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ru-RU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ru-RU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189405B2-8E82-4CFD-A1F8-5AB65368F43D}" type="slidenum">
              <a:rPr kumimoji="0" lang="ru-RU" altLang="en-US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‹#›</a:t>
            </a:fld>
            <a:endParaRPr kumimoji="0" lang="ru-RU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ru-RU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ru-RU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189405B2-8E82-4CFD-A1F8-5AB65368F43D}" type="slidenum">
              <a:rPr kumimoji="0" lang="ru-RU" altLang="en-US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‹#›</a:t>
            </a:fld>
            <a:endParaRPr kumimoji="0" lang="ru-RU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ru-RU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ru-RU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189405B2-8E82-4CFD-A1F8-5AB65368F43D}" type="slidenum">
              <a:rPr kumimoji="0" lang="ru-RU" altLang="en-US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‹#›</a:t>
            </a:fld>
            <a:endParaRPr kumimoji="0" lang="ru-RU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ru-RU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ru-RU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189405B2-8E82-4CFD-A1F8-5AB65368F43D}" type="slidenum">
              <a:rPr kumimoji="0" lang="ru-RU" altLang="en-US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‹#›</a:t>
            </a:fld>
            <a:endParaRPr kumimoji="0" lang="ru-RU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 vert="horz" wrap="square" lIns="91440" tIns="45720" rIns="91440" bIns="45720" numCol="1" anchor="t" anchorCtr="0" compatLnSpc="1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3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ru-RU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ru-RU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189405B2-8E82-4CFD-A1F8-5AB65368F43D}" type="slidenum">
              <a:rPr kumimoji="0" lang="ru-RU" altLang="en-US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‹#›</a:t>
            </a:fld>
            <a:endParaRPr kumimoji="0" lang="ru-RU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/>
          <a:p>
            <a:pPr lvl="0"/>
            <a:r>
              <a:rPr lang="ru-RU" altLang="en-US" dirty="0"/>
              <a:t>Образец заголовка</a:t>
            </a:r>
          </a:p>
        </p:txBody>
      </p:sp>
      <p:sp>
        <p:nvSpPr>
          <p:cNvPr id="1027" name="Rectangle 3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/>
            <a:r>
              <a:rPr lang="ru-RU" altLang="en-US" dirty="0"/>
              <a:t>Образец текста</a:t>
            </a:r>
          </a:p>
          <a:p>
            <a:pPr lvl="1"/>
            <a:r>
              <a:rPr lang="ru-RU" altLang="en-US" dirty="0"/>
              <a:t>Второй уровень</a:t>
            </a:r>
          </a:p>
          <a:p>
            <a:pPr lvl="2"/>
            <a:r>
              <a:rPr lang="ru-RU" altLang="en-US" dirty="0"/>
              <a:t>Третий уровень</a:t>
            </a:r>
          </a:p>
          <a:p>
            <a:pPr lvl="3"/>
            <a:r>
              <a:rPr lang="ru-RU" altLang="en-US" dirty="0"/>
              <a:t>Четвертый уровень</a:t>
            </a:r>
          </a:p>
          <a:p>
            <a:pPr lvl="4"/>
            <a:r>
              <a:rPr lang="ru-RU" altLang="en-US" dirty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eaLnBrk="1" hangingPunct="1">
              <a:defRPr sz="1400"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ru-RU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ctr" eaLnBrk="1" hangingPunct="1">
              <a:defRPr sz="1400"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ru-RU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r" eaLnBrk="1" hangingPunct="1">
              <a:defRPr sz="1400"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189405B2-8E82-4CFD-A1F8-5AB65368F43D}" type="slidenum">
              <a:rPr kumimoji="0" lang="ru-RU" altLang="en-US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‹#›</a:t>
            </a:fld>
            <a:endParaRPr kumimoji="0" lang="ru-RU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4"/>
          <p:cNvSpPr/>
          <p:nvPr/>
        </p:nvSpPr>
        <p:spPr>
          <a:xfrm>
            <a:off x="338138" y="739775"/>
            <a:ext cx="8555037" cy="4522788"/>
          </a:xfrm>
          <a:prstGeom prst="rect">
            <a:avLst/>
          </a:prstGeom>
          <a:noFill/>
          <a:ln w="9525">
            <a:noFill/>
          </a:ln>
        </p:spPr>
        <p:txBody>
          <a:bodyPr anchor="ctr" anchorCtr="0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ctr" eaLnBrk="1" hangingPunct="1">
              <a:spcBef>
                <a:spcPct val="0"/>
              </a:spcBef>
              <a:buNone/>
            </a:pPr>
            <a:r>
              <a:rPr lang="uk-UA" altLang="en-US" sz="4800" dirty="0">
                <a:solidFill>
                  <a:schemeClr val="accent2"/>
                </a:solidFill>
              </a:rPr>
              <a:t>Матеріально-технічне забезпечення </a:t>
            </a:r>
          </a:p>
          <a:p>
            <a:pPr marL="0" lvl="0" indent="0" algn="ctr" eaLnBrk="1" hangingPunct="1">
              <a:spcBef>
                <a:spcPct val="0"/>
              </a:spcBef>
              <a:buNone/>
            </a:pPr>
            <a:r>
              <a:rPr lang="uk-UA" altLang="en-US" sz="4800" dirty="0">
                <a:solidFill>
                  <a:schemeClr val="accent2"/>
                </a:solidFill>
              </a:rPr>
              <a:t>ОНП «Хімія»</a:t>
            </a:r>
            <a:endParaRPr lang="ru-RU" altLang="en-US" sz="4800" dirty="0">
              <a:solidFill>
                <a:schemeClr val="accent2"/>
              </a:solidFill>
            </a:endParaRPr>
          </a:p>
          <a:p>
            <a:pPr marL="0" lvl="0" indent="0" algn="ctr" eaLnBrk="1" hangingPunct="1">
              <a:spcBef>
                <a:spcPct val="0"/>
              </a:spcBef>
              <a:buNone/>
            </a:pPr>
            <a:r>
              <a:rPr lang="uk-UA" altLang="en-US" sz="4800" dirty="0">
                <a:solidFill>
                  <a:schemeClr val="accent2"/>
                </a:solidFill>
              </a:rPr>
              <a:t>014.06 Середня освіта (Хімія) ДВНЗ «Ужгородський національний університет»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5"/>
          <p:cNvSpPr/>
          <p:nvPr/>
        </p:nvSpPr>
        <p:spPr>
          <a:xfrm>
            <a:off x="-4559300" y="1427163"/>
            <a:ext cx="9144000" cy="0"/>
          </a:xfrm>
          <a:prstGeom prst="rect">
            <a:avLst/>
          </a:prstGeom>
          <a:noFill/>
          <a:ln w="9525">
            <a:noFill/>
          </a:ln>
        </p:spPr>
        <p:txBody>
          <a:bodyPr wrap="none" anchor="ctr" anchorCtr="0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None/>
            </a:pPr>
            <a:endParaRPr lang="en-US" altLang="uk-UA" sz="1800" dirty="0"/>
          </a:p>
        </p:txBody>
      </p:sp>
      <p:pic>
        <p:nvPicPr>
          <p:cNvPr id="10243" name="Picture 4" descr="IMG_20200617_112049_HDR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47813" y="333375"/>
            <a:ext cx="5761037" cy="43116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0244" name="Rectangle 6"/>
          <p:cNvSpPr/>
          <p:nvPr/>
        </p:nvSpPr>
        <p:spPr>
          <a:xfrm>
            <a:off x="385763" y="4783138"/>
            <a:ext cx="8507412" cy="1190625"/>
          </a:xfrm>
          <a:prstGeom prst="rect">
            <a:avLst/>
          </a:prstGeom>
          <a:noFill/>
          <a:ln w="9525">
            <a:noFill/>
          </a:ln>
        </p:spPr>
        <p:txBody>
          <a:bodyPr anchor="ctr" anchorCtr="0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ctr" eaLnBrk="1" hangingPunct="1">
              <a:spcBef>
                <a:spcPct val="0"/>
              </a:spcBef>
              <a:buNone/>
            </a:pPr>
            <a:r>
              <a:rPr lang="uk-UA" alt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ФЕК фотоелектронний калориметр призначений для вимірювання коефіцієнтів пропускання і оптичної щільності рідинних розчинів і прозорих твердих тіл, вимірювання концентрації речовин в розчинах після попереднього визначення градуювальної характеристики.</a:t>
            </a:r>
            <a:endParaRPr lang="uk-UA" altLang="en-US" sz="1800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4" descr="IMG_20200617_112109_HDR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11638" y="260350"/>
            <a:ext cx="4318000" cy="57658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1267" name="Rectangle 5"/>
          <p:cNvSpPr/>
          <p:nvPr/>
        </p:nvSpPr>
        <p:spPr>
          <a:xfrm>
            <a:off x="179388" y="3500438"/>
            <a:ext cx="4321175" cy="64135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None/>
            </a:pPr>
            <a:r>
              <a:rPr lang="uk-UA" altLang="en-US" sz="1800" dirty="0"/>
              <a:t>Мікротвердометр ПМТ-3 для вимірювання твердості речовин</a:t>
            </a:r>
            <a:r>
              <a:rPr lang="ru-RU" altLang="en-US" sz="1800" dirty="0"/>
              <a:t> 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4"/>
          <p:cNvSpPr/>
          <p:nvPr/>
        </p:nvSpPr>
        <p:spPr>
          <a:xfrm>
            <a:off x="900113" y="612775"/>
            <a:ext cx="7416800" cy="64135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ctr" eaLnBrk="1" hangingPunct="1">
              <a:spcBef>
                <a:spcPct val="0"/>
              </a:spcBef>
              <a:buNone/>
            </a:pPr>
            <a:r>
              <a:rPr lang="uk-UA" altLang="en-US" sz="1800" dirty="0"/>
              <a:t>Інфрачервоний спектрометр </a:t>
            </a:r>
            <a:r>
              <a:rPr lang="en-US" altLang="en-US" sz="1800" dirty="0"/>
              <a:t>IR</a:t>
            </a:r>
            <a:r>
              <a:rPr lang="ru-RU" altLang="en-US" sz="1800" dirty="0"/>
              <a:t>-440 </a:t>
            </a:r>
            <a:r>
              <a:rPr lang="en-US" altLang="en-US" sz="1800" dirty="0"/>
              <a:t>Shimadzu</a:t>
            </a:r>
            <a:r>
              <a:rPr lang="ru-RU" altLang="en-US" sz="1800" dirty="0"/>
              <a:t>. Установка використовується для зняття ІЧ</a:t>
            </a:r>
            <a:r>
              <a:rPr lang="uk-UA" altLang="en-US" sz="1800" dirty="0"/>
              <a:t>-</a:t>
            </a:r>
            <a:r>
              <a:rPr lang="ru-RU" altLang="en-US" sz="1800" dirty="0"/>
              <a:t>спектрів твердих речовин та рід</a:t>
            </a:r>
            <a:r>
              <a:rPr lang="uk-UA" altLang="en-US" sz="1800" dirty="0"/>
              <a:t>и</a:t>
            </a:r>
            <a:r>
              <a:rPr lang="ru-RU" altLang="en-US" sz="1800" dirty="0"/>
              <a:t>н </a:t>
            </a:r>
          </a:p>
        </p:txBody>
      </p:sp>
      <p:pic>
        <p:nvPicPr>
          <p:cNvPr id="12291" name="Picture 5" descr="IMG_20200617_112229_HDR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76375" y="1412875"/>
            <a:ext cx="6264275" cy="4687888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4"/>
          <p:cNvSpPr/>
          <p:nvPr/>
        </p:nvSpPr>
        <p:spPr>
          <a:xfrm>
            <a:off x="539750" y="765175"/>
            <a:ext cx="8040688" cy="915988"/>
          </a:xfrm>
          <a:prstGeom prst="rect">
            <a:avLst/>
          </a:prstGeom>
          <a:noFill/>
          <a:ln w="9525">
            <a:noFill/>
          </a:ln>
        </p:spPr>
        <p:txBody>
          <a:bodyPr anchor="ctr" anchorCtr="0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ctr" eaLnBrk="1" hangingPunct="1">
              <a:spcBef>
                <a:spcPct val="0"/>
              </a:spcBef>
              <a:buNone/>
            </a:pPr>
            <a:r>
              <a:rPr lang="uk-UA" altLang="en-US" sz="1800" dirty="0"/>
              <a:t>Вимірювач теплоємності ИТС-400. Установка призначена для проведення вимірювань термодинамічних параметрів в інтервалі температур від -80</a:t>
            </a:r>
            <a:r>
              <a:rPr lang="uk-UA" altLang="en-US" sz="1800" baseline="30000" dirty="0"/>
              <a:t>О</a:t>
            </a:r>
            <a:r>
              <a:rPr lang="uk-UA" altLang="en-US" sz="1800" dirty="0"/>
              <a:t>С до 400</a:t>
            </a:r>
            <a:r>
              <a:rPr lang="uk-UA" altLang="en-US" sz="1800" baseline="30000" dirty="0"/>
              <a:t>О</a:t>
            </a:r>
            <a:r>
              <a:rPr lang="uk-UA" altLang="en-US" sz="1800" dirty="0"/>
              <a:t>С.</a:t>
            </a:r>
          </a:p>
        </p:txBody>
      </p:sp>
      <p:pic>
        <p:nvPicPr>
          <p:cNvPr id="13315" name="Picture 5" descr="IMG_20200617_112319_HDR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63713" y="1700213"/>
            <a:ext cx="5688012" cy="426402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4"/>
          <p:cNvSpPr/>
          <p:nvPr/>
        </p:nvSpPr>
        <p:spPr>
          <a:xfrm>
            <a:off x="1547813" y="404813"/>
            <a:ext cx="6049962" cy="915987"/>
          </a:xfrm>
          <a:prstGeom prst="rect">
            <a:avLst/>
          </a:prstGeom>
          <a:noFill/>
          <a:ln w="9525">
            <a:noFill/>
          </a:ln>
        </p:spPr>
        <p:txBody>
          <a:bodyPr anchor="ctr" anchorCtr="0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ctr" eaLnBrk="1" hangingPunct="1">
              <a:spcBef>
                <a:spcPct val="0"/>
              </a:spcBef>
              <a:buNone/>
            </a:pPr>
            <a:r>
              <a:rPr lang="uk-UA" altLang="en-US" sz="1800" dirty="0"/>
              <a:t>Металографічний мікроскоп з камерою Limo R1. Установка призначена для проведення мікорструктурних досліджень</a:t>
            </a:r>
            <a:r>
              <a:rPr lang="ru-RU" altLang="en-US" sz="1800" dirty="0"/>
              <a:t> </a:t>
            </a:r>
          </a:p>
        </p:txBody>
      </p:sp>
      <p:pic>
        <p:nvPicPr>
          <p:cNvPr id="14339" name="Picture 5" descr="IMG_20200617_112545_HDR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03350" y="1628775"/>
            <a:ext cx="6119813" cy="4589463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4" descr="IMG_20200617_112849_HDR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5288" y="549275"/>
            <a:ext cx="4318000" cy="57658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5363" name="Rectangle 5"/>
          <p:cNvSpPr/>
          <p:nvPr/>
        </p:nvSpPr>
        <p:spPr>
          <a:xfrm>
            <a:off x="5038725" y="2420938"/>
            <a:ext cx="3565525" cy="1190625"/>
          </a:xfrm>
          <a:prstGeom prst="rect">
            <a:avLst/>
          </a:prstGeom>
          <a:noFill/>
          <a:ln w="9525">
            <a:noFill/>
          </a:ln>
        </p:spPr>
        <p:txBody>
          <a:bodyPr anchor="ctr" anchorCtr="0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ctr" eaLnBrk="1" hangingPunct="1">
              <a:spcBef>
                <a:spcPct val="0"/>
              </a:spcBef>
              <a:buNone/>
            </a:pPr>
            <a:r>
              <a:rPr lang="uk-UA" altLang="en-US" sz="1800" dirty="0"/>
              <a:t>Установки для одно/двох температурного синтезу неорганічних матеріалів та композиційних сумішей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4" descr="IMG_20200617_113101_HDR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950" y="2492375"/>
            <a:ext cx="4392613" cy="328771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6387" name="Picture 5" descr="IMG_20200617_113129_HDR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45025" y="2492375"/>
            <a:ext cx="4356100" cy="325913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6388" name="Rectangle 6"/>
          <p:cNvSpPr/>
          <p:nvPr/>
        </p:nvSpPr>
        <p:spPr>
          <a:xfrm>
            <a:off x="900113" y="836613"/>
            <a:ext cx="7010400" cy="915987"/>
          </a:xfrm>
          <a:prstGeom prst="rect">
            <a:avLst/>
          </a:prstGeom>
          <a:noFill/>
          <a:ln w="9525">
            <a:noFill/>
          </a:ln>
        </p:spPr>
        <p:txBody>
          <a:bodyPr anchor="ctr" anchorCtr="0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ctr" eaLnBrk="1" hangingPunct="1">
              <a:spcBef>
                <a:spcPct val="0"/>
              </a:spcBef>
              <a:buNone/>
            </a:pPr>
            <a:r>
              <a:rPr lang="uk-UA" altLang="en-US" sz="1800" dirty="0"/>
              <a:t>Рентгенівська установка DRON-4M. </a:t>
            </a:r>
            <a:r>
              <a:rPr lang="ru-RU" altLang="en-US" sz="1800" dirty="0"/>
              <a:t>Установка призначена для проведення рентгеноструктурних досліджень полікристалічних матеріалів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4"/>
          <p:cNvSpPr/>
          <p:nvPr/>
        </p:nvSpPr>
        <p:spPr>
          <a:xfrm>
            <a:off x="323850" y="620713"/>
            <a:ext cx="8185150" cy="915987"/>
          </a:xfrm>
          <a:prstGeom prst="rect">
            <a:avLst/>
          </a:prstGeom>
          <a:noFill/>
          <a:ln w="9525">
            <a:noFill/>
          </a:ln>
        </p:spPr>
        <p:txBody>
          <a:bodyPr anchor="ctr" anchorCtr="0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ctr" eaLnBrk="1" hangingPunct="1">
              <a:spcBef>
                <a:spcPct val="0"/>
              </a:spcBef>
              <a:buNone/>
            </a:pPr>
            <a:r>
              <a:rPr lang="uk-UA" altLang="en-US" sz="1800" dirty="0"/>
              <a:t>Двохпроменевий спектрофотометр Shimadzu UV 2600, с</a:t>
            </a:r>
            <a:r>
              <a:rPr lang="ru-RU" altLang="en-US" sz="1800" dirty="0"/>
              <a:t>пектральн</a:t>
            </a:r>
            <a:r>
              <a:rPr lang="uk-UA" altLang="en-US" sz="1800" dirty="0"/>
              <a:t>и</a:t>
            </a:r>
            <a:r>
              <a:rPr lang="ru-RU" altLang="en-US" sz="1800" dirty="0"/>
              <a:t>й д</a:t>
            </a:r>
            <a:r>
              <a:rPr lang="uk-UA" altLang="en-US" sz="1800" dirty="0"/>
              <a:t>і</a:t>
            </a:r>
            <a:r>
              <a:rPr lang="ru-RU" altLang="en-US" sz="1800" dirty="0"/>
              <a:t>апазон 185-</a:t>
            </a:r>
            <a:r>
              <a:rPr lang="uk-UA" altLang="en-US" sz="1800" dirty="0"/>
              <a:t>1400 </a:t>
            </a:r>
            <a:r>
              <a:rPr lang="ru-RU" altLang="en-US" sz="1800" dirty="0"/>
              <a:t>нм </a:t>
            </a:r>
            <a:r>
              <a:rPr lang="uk-UA" altLang="en-US" sz="1800" dirty="0"/>
              <a:t>з</a:t>
            </a:r>
            <a:r>
              <a:rPr lang="ru-RU" altLang="en-US" sz="1800" dirty="0"/>
              <a:t> опц</a:t>
            </a:r>
            <a:r>
              <a:rPr lang="uk-UA" altLang="en-US" sz="1800" dirty="0"/>
              <a:t>ійною і</a:t>
            </a:r>
            <a:r>
              <a:rPr lang="ru-RU" altLang="en-US" sz="1800" dirty="0"/>
              <a:t>нтегр</a:t>
            </a:r>
            <a:r>
              <a:rPr lang="uk-UA" altLang="en-US" sz="1800" dirty="0"/>
              <a:t>ованою</a:t>
            </a:r>
            <a:r>
              <a:rPr lang="ru-RU" altLang="en-US" sz="1800" dirty="0"/>
              <a:t> сферо</a:t>
            </a:r>
            <a:r>
              <a:rPr lang="uk-UA" altLang="en-US" sz="1800" dirty="0"/>
              <a:t>ю</a:t>
            </a:r>
            <a:r>
              <a:rPr lang="ru-RU" altLang="en-US" sz="1800" dirty="0"/>
              <a:t> ISR-2600Plus </a:t>
            </a:r>
            <a:r>
              <a:rPr lang="uk-UA" altLang="en-US" sz="1800" dirty="0"/>
              <a:t>з</a:t>
            </a:r>
            <a:r>
              <a:rPr lang="ru-RU" altLang="en-US" sz="1800" dirty="0"/>
              <a:t> дв</a:t>
            </a:r>
            <a:r>
              <a:rPr lang="uk-UA" altLang="en-US" sz="1800" dirty="0"/>
              <a:t>о</a:t>
            </a:r>
            <a:r>
              <a:rPr lang="ru-RU" altLang="en-US" sz="1800" dirty="0"/>
              <a:t>м</a:t>
            </a:r>
            <a:r>
              <a:rPr lang="uk-UA" altLang="en-US" sz="1800" dirty="0"/>
              <a:t>а</a:t>
            </a:r>
            <a:r>
              <a:rPr lang="ru-RU" altLang="en-US" sz="1800" dirty="0"/>
              <a:t> детекторами </a:t>
            </a:r>
          </a:p>
        </p:txBody>
      </p:sp>
      <p:pic>
        <p:nvPicPr>
          <p:cNvPr id="17411" name="Picture 5" descr="IMG_20200617_113710_HDR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5288" y="2133600"/>
            <a:ext cx="4824412" cy="36099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7412" name="Picture 6" descr="IMG_20200617_113721_HDR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95963" y="1773238"/>
            <a:ext cx="2641600" cy="19748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7413" name="Picture 7" descr="IMG_20200617_113801_HDR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08625" y="4005263"/>
            <a:ext cx="3168650" cy="23749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4"/>
          <p:cNvSpPr/>
          <p:nvPr/>
        </p:nvSpPr>
        <p:spPr>
          <a:xfrm>
            <a:off x="323850" y="404813"/>
            <a:ext cx="8277225" cy="2349500"/>
          </a:xfrm>
          <a:prstGeom prst="rect">
            <a:avLst/>
          </a:prstGeom>
          <a:solidFill>
            <a:srgbClr val="FFFFFF"/>
          </a:solidFill>
          <a:ln w="9525">
            <a:noFill/>
          </a:ln>
        </p:spPr>
        <p:txBody>
          <a:bodyPr tIns="152352" bIns="0" anchor="ctr" anchorCtr="0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ctr" eaLnBrk="1" hangingPunct="1">
              <a:spcBef>
                <a:spcPct val="0"/>
              </a:spcBef>
              <a:buNone/>
            </a:pPr>
            <a:r>
              <a:rPr lang="ru-RU" altLang="en-US" sz="1800" b="1" dirty="0"/>
              <a:t>Державного вищого навчального закладу «Ужгородський національний університет»</a:t>
            </a:r>
          </a:p>
          <a:p>
            <a:pPr marL="0" lvl="0" indent="0" algn="ctr" eaLnBrk="1" hangingPunct="1">
              <a:spcBef>
                <a:spcPct val="0"/>
              </a:spcBef>
              <a:buNone/>
            </a:pPr>
            <a:r>
              <a:rPr lang="ru-RU" altLang="en-US" sz="1800" dirty="0"/>
              <a:t>ЦЕНТР КОЛЕКТИВНОГО КОРИСТУВАННЯ НАУКОВИМ ОБЛАДНАННЯМ «ЛАБОРАТОРІЯ ЕКСПЕРИМЕНТАЛЬНОЇ ТА ПРИКЛАДНОЇ ФІЗИКИ»</a:t>
            </a:r>
            <a:endParaRPr lang="ru-RU" altLang="en-US" sz="1800" b="1" dirty="0"/>
          </a:p>
          <a:p>
            <a:pPr marL="0" lvl="0" indent="0" algn="ctr" eaLnBrk="1" hangingPunct="1">
              <a:spcBef>
                <a:spcPct val="0"/>
              </a:spcBef>
              <a:buNone/>
            </a:pPr>
            <a:r>
              <a:rPr lang="ru-RU" altLang="en-US" sz="1800" dirty="0"/>
              <a:t>Центр є надбанням Міністерства освіти і науки України і перебуває на балансі Державного вищого навчального закладу «Ужгородський національний університет»</a:t>
            </a:r>
          </a:p>
          <a:p>
            <a:pPr marL="0" lvl="0" indent="0" algn="ctr" eaLnBrk="1" hangingPunct="1">
              <a:spcBef>
                <a:spcPct val="0"/>
              </a:spcBef>
              <a:buNone/>
            </a:pPr>
            <a:r>
              <a:rPr lang="uk-UA" altLang="en-US" sz="1800" dirty="0"/>
              <a:t>https://www.uzhnu.edu.ua/uk/cat/deps-center_coll_use</a:t>
            </a:r>
          </a:p>
        </p:txBody>
      </p:sp>
      <p:sp>
        <p:nvSpPr>
          <p:cNvPr id="18435" name="Rectangle 5"/>
          <p:cNvSpPr/>
          <p:nvPr/>
        </p:nvSpPr>
        <p:spPr>
          <a:xfrm>
            <a:off x="323850" y="3133725"/>
            <a:ext cx="8640763" cy="3387725"/>
          </a:xfrm>
          <a:prstGeom prst="rect">
            <a:avLst/>
          </a:prstGeom>
          <a:solidFill>
            <a:srgbClr val="FFFFFF"/>
          </a:solidFill>
          <a:ln w="9525">
            <a:noFill/>
          </a:ln>
        </p:spPr>
        <p:txBody>
          <a:bodyPr anchor="ctr" anchorCtr="0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ctr" eaLnBrk="1" hangingPunct="1">
              <a:spcBef>
                <a:spcPct val="0"/>
              </a:spcBef>
              <a:buNone/>
            </a:pPr>
            <a:r>
              <a:rPr lang="ru-RU" altLang="en-US" sz="1800" b="1" dirty="0"/>
              <a:t>Основними напрямками наукових досліджень Центру є:</a:t>
            </a:r>
            <a:endParaRPr lang="ru-RU" altLang="en-US" sz="1800" dirty="0"/>
          </a:p>
          <a:p>
            <a:pPr marL="0" lvl="0" indent="0" eaLnBrk="1" hangingPunct="1">
              <a:spcBef>
                <a:spcPct val="0"/>
              </a:spcBef>
              <a:buNone/>
            </a:pPr>
            <a:r>
              <a:rPr lang="ru-RU" altLang="en-US" sz="1800" dirty="0"/>
              <a:t>комплексне вивчення структурних, електричних, механічних, акустичних та оптичних параметрів кристалічних та аморфних твердих тіл (напівпровідників, фероїків, суперіонних провідників тощо), рідких кристалів та рідин.</a:t>
            </a:r>
          </a:p>
          <a:p>
            <a:pPr marL="0" lvl="0" indent="0" eaLnBrk="1" hangingPunct="1">
              <a:spcBef>
                <a:spcPct val="0"/>
              </a:spcBef>
              <a:buNone/>
            </a:pPr>
            <a:r>
              <a:rPr lang="ru-RU" altLang="en-US" sz="1800" dirty="0"/>
              <a:t>дослідження композитів, керамік та тонких плівок на їх основі;</a:t>
            </a:r>
          </a:p>
          <a:p>
            <a:pPr marL="0" lvl="0" indent="0" eaLnBrk="1" hangingPunct="1">
              <a:spcBef>
                <a:spcPct val="0"/>
              </a:spcBef>
              <a:buNone/>
            </a:pPr>
            <a:r>
              <a:rPr lang="ru-RU" altLang="en-US" sz="1800" dirty="0"/>
              <a:t>вивчення взаємозв’язку структурних, електричних та оптичних властивостей;</a:t>
            </a:r>
          </a:p>
          <a:p>
            <a:pPr marL="0" lvl="0" indent="0" eaLnBrk="1" hangingPunct="1">
              <a:spcBef>
                <a:spcPct val="0"/>
              </a:spcBef>
              <a:buNone/>
            </a:pPr>
            <a:r>
              <a:rPr lang="ru-RU" altLang="en-US" sz="1800" dirty="0"/>
              <a:t>дослідження процесів порядок-безпорядок та релаксаційних процесів в твердих тілах;</a:t>
            </a:r>
          </a:p>
          <a:p>
            <a:pPr marL="0" lvl="0" indent="0" eaLnBrk="1" hangingPunct="1">
              <a:spcBef>
                <a:spcPct val="0"/>
              </a:spcBef>
              <a:buNone/>
            </a:pPr>
            <a:r>
              <a:rPr lang="ru-RU" altLang="en-US" sz="1800" dirty="0"/>
              <a:t>вивчення впливу відхилення від стехіометрії, а також зовнішніх факторів таких, як температура, різні типи опромінення (лазерне, рентгенівське, електронне) на електричні, механічні, акустичні та оптичні  параметри матеріалів різного агрегатного стану.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Прямоугольник 2"/>
          <p:cNvSpPr/>
          <p:nvPr/>
        </p:nvSpPr>
        <p:spPr>
          <a:xfrm>
            <a:off x="107950" y="-17462"/>
            <a:ext cx="8567738" cy="1570037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ctr" eaLnBrk="1" hangingPunct="1">
              <a:spcBef>
                <a:spcPct val="0"/>
              </a:spcBef>
              <a:buNone/>
            </a:pPr>
            <a:r>
              <a:rPr lang="uk-UA" altLang="en-US" b="1" dirty="0">
                <a:solidFill>
                  <a:srgbClr val="333399"/>
                </a:solidFill>
              </a:rPr>
              <a:t>Усі навчальні аудиторії мають сучасне забезпечення і обладнані мультимедійним проєктором</a:t>
            </a:r>
            <a:endParaRPr lang="ru-RU" altLang="en-US" b="1" dirty="0">
              <a:solidFill>
                <a:srgbClr val="333399"/>
              </a:solidFill>
            </a:endParaRPr>
          </a:p>
        </p:txBody>
      </p:sp>
      <p:pic>
        <p:nvPicPr>
          <p:cNvPr id="2" name="Picture 1" descr="0-02-05-a2cc243bef756e4ac3693bdc3c27fd34948d84479ab1d57753aa69d03a8271a4_38e7d6f52628077c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0" y="2347149"/>
            <a:ext cx="3240360" cy="4321917"/>
          </a:xfrm>
          <a:prstGeom prst="rect">
            <a:avLst/>
          </a:prstGeom>
        </p:spPr>
      </p:pic>
      <p:pic>
        <p:nvPicPr>
          <p:cNvPr id="3" name="Picture 2" descr="photo_2025-03-03_18-04-2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73748" y="1552611"/>
            <a:ext cx="2124968" cy="2833477"/>
          </a:xfrm>
          <a:prstGeom prst="rect">
            <a:avLst/>
          </a:prstGeom>
        </p:spPr>
      </p:pic>
      <p:pic>
        <p:nvPicPr>
          <p:cNvPr id="5" name="Picture 4" descr="photo_2025-03-03_18-54-2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69848" y="1532309"/>
            <a:ext cx="2134708" cy="2846277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767562" y="4541479"/>
            <a:ext cx="4904088" cy="2125925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Прямоугольник 1"/>
          <p:cNvSpPr/>
          <p:nvPr/>
        </p:nvSpPr>
        <p:spPr>
          <a:xfrm>
            <a:off x="0" y="260350"/>
            <a:ext cx="9144000" cy="10779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ctr" eaLnBrk="1" hangingPunct="1">
              <a:spcBef>
                <a:spcPct val="0"/>
              </a:spcBef>
              <a:buNone/>
            </a:pPr>
            <a:r>
              <a:rPr lang="uk-UA" altLang="en-US" b="1" dirty="0">
                <a:solidFill>
                  <a:srgbClr val="333399"/>
                </a:solidFill>
              </a:rPr>
              <a:t>Навчальні й наукові лабораторії мають сучасне забезпечення і обладнання</a:t>
            </a:r>
            <a:endParaRPr lang="ru-RU" altLang="en-US" b="1" dirty="0">
              <a:solidFill>
                <a:srgbClr val="333399"/>
              </a:solidFill>
            </a:endParaRPr>
          </a:p>
        </p:txBody>
      </p:sp>
      <p:pic>
        <p:nvPicPr>
          <p:cNvPr id="2" name="Picture 1" descr="photo_2025-03-03_18-17-5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3250" y="3790950"/>
            <a:ext cx="3688080" cy="2088515"/>
          </a:xfrm>
          <a:prstGeom prst="rect">
            <a:avLst/>
          </a:prstGeom>
        </p:spPr>
      </p:pic>
      <p:pic>
        <p:nvPicPr>
          <p:cNvPr id="3" name="Picture 2" descr="photo_2025-03-03_18-17-4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37735" y="3790950"/>
            <a:ext cx="3712210" cy="2088515"/>
          </a:xfrm>
          <a:prstGeom prst="rect">
            <a:avLst/>
          </a:prstGeom>
        </p:spPr>
      </p:pic>
      <p:pic>
        <p:nvPicPr>
          <p:cNvPr id="4" name="Picture 3" descr="photo_2025-03-03_18-17-3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1505" y="1556385"/>
            <a:ext cx="3680460" cy="2070735"/>
          </a:xfrm>
          <a:prstGeom prst="rect">
            <a:avLst/>
          </a:prstGeom>
        </p:spPr>
      </p:pic>
      <p:pic>
        <p:nvPicPr>
          <p:cNvPr id="5" name="Picture 4" descr="photo_2025-03-03_18-17-3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24400" y="1556385"/>
            <a:ext cx="3725545" cy="20955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Прямоугольник 2"/>
          <p:cNvSpPr/>
          <p:nvPr/>
        </p:nvSpPr>
        <p:spPr>
          <a:xfrm>
            <a:off x="0" y="260350"/>
            <a:ext cx="9144000" cy="157003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ctr" eaLnBrk="1" hangingPunct="1">
              <a:spcBef>
                <a:spcPct val="0"/>
              </a:spcBef>
              <a:buNone/>
            </a:pPr>
            <a:r>
              <a:rPr lang="uk-UA" altLang="en-US" b="1" dirty="0">
                <a:solidFill>
                  <a:srgbClr val="333399"/>
                </a:solidFill>
              </a:rPr>
              <a:t>Навчальний  кабінет</a:t>
            </a:r>
          </a:p>
          <a:p>
            <a:pPr marL="0" lvl="0" indent="0" algn="ctr" eaLnBrk="1" hangingPunct="1">
              <a:spcBef>
                <a:spcPct val="0"/>
              </a:spcBef>
              <a:buNone/>
            </a:pPr>
            <a:r>
              <a:rPr lang="uk-UA" altLang="en-US" b="1" dirty="0">
                <a:solidFill>
                  <a:srgbClr val="333399"/>
                </a:solidFill>
              </a:rPr>
              <a:t>Методики викладання хімії</a:t>
            </a:r>
          </a:p>
          <a:p>
            <a:pPr marL="0" lvl="0" indent="0" algn="ctr" eaLnBrk="1" hangingPunct="1">
              <a:spcBef>
                <a:spcPct val="0"/>
              </a:spcBef>
              <a:buNone/>
            </a:pPr>
            <a:r>
              <a:rPr lang="uk-UA" altLang="en-US" b="1" dirty="0">
                <a:solidFill>
                  <a:srgbClr val="333399"/>
                </a:solidFill>
              </a:rPr>
              <a:t>обладнаний інтерактивною дошкою</a:t>
            </a:r>
            <a:endParaRPr lang="ru-RU" altLang="en-US" b="1" dirty="0">
              <a:solidFill>
                <a:srgbClr val="333399"/>
              </a:solidFill>
            </a:endParaRPr>
          </a:p>
        </p:txBody>
      </p:sp>
      <p:pic>
        <p:nvPicPr>
          <p:cNvPr id="2" name="Picture 1" descr="0-02-05-1b79f087229d194e37b9b1c7798cf84ee875b689dd1ea494d3ef2cedc58cb066_283cc1a0ec7e0b4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38935" y="1916430"/>
            <a:ext cx="5866765" cy="4399915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Прямоугольник 3"/>
          <p:cNvSpPr/>
          <p:nvPr/>
        </p:nvSpPr>
        <p:spPr>
          <a:xfrm>
            <a:off x="0" y="115888"/>
            <a:ext cx="9144000" cy="1385887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lang="uk-UA" altLang="x-none" sz="2800" b="1" dirty="0">
                <a:solidFill>
                  <a:srgbClr val="333399"/>
                </a:solidFill>
                <a:latin typeface="Arial" panose="020B0604020202020204" pitchFamily="34" charset="0"/>
              </a:rPr>
              <a:t>Обладнані аудиторії та лабораторії в підвальних </a:t>
            </a:r>
          </a:p>
          <a:p>
            <a:pPr algn="ctr"/>
            <a:r>
              <a:rPr lang="uk-UA" altLang="x-none" sz="2800" b="1" dirty="0">
                <a:solidFill>
                  <a:srgbClr val="333399"/>
                </a:solidFill>
                <a:latin typeface="Arial" panose="020B0604020202020204" pitchFamily="34" charset="0"/>
              </a:rPr>
              <a:t>приміщеннях дозволяють забезпечити навчальний процес під час повітряної тривоги </a:t>
            </a:r>
            <a:endParaRPr lang="uk-UA" altLang="x-none" sz="2800" dirty="0">
              <a:latin typeface="Arial" panose="020B0604020202020204" pitchFamily="34" charset="0"/>
            </a:endParaRPr>
          </a:p>
        </p:txBody>
      </p:sp>
      <p:pic>
        <p:nvPicPr>
          <p:cNvPr id="2" name="Picture 1" descr="photo_2025-03-03_18-17-2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115" y="3387090"/>
            <a:ext cx="3736975" cy="2727325"/>
          </a:xfrm>
          <a:prstGeom prst="rect">
            <a:avLst/>
          </a:prstGeom>
        </p:spPr>
      </p:pic>
      <p:pic>
        <p:nvPicPr>
          <p:cNvPr id="3" name="Picture 2" descr="photo_2025-03-03_18-17-3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38650" y="3356610"/>
            <a:ext cx="4221480" cy="2757805"/>
          </a:xfrm>
          <a:prstGeom prst="rect">
            <a:avLst/>
          </a:prstGeom>
        </p:spPr>
      </p:pic>
      <p:pic>
        <p:nvPicPr>
          <p:cNvPr id="4" name="Picture 3" descr="photo_2025-03-03_18-50-2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47495" y="1618615"/>
            <a:ext cx="2527935" cy="1592580"/>
          </a:xfrm>
          <a:prstGeom prst="rect">
            <a:avLst/>
          </a:prstGeom>
        </p:spPr>
      </p:pic>
      <p:pic>
        <p:nvPicPr>
          <p:cNvPr id="5" name="Picture 4" descr="photo_2025-03-03_18-50-2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43755" y="1643380"/>
            <a:ext cx="2399030" cy="1567815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-31976" y="0"/>
            <a:ext cx="8928992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eaLnBrk="1" hangingPunct="1"/>
            <a:r>
              <a:rPr lang="uk-UA" altLang="en-US" sz="3600" b="1" dirty="0" smtClean="0">
                <a:solidFill>
                  <a:srgbClr val="333399"/>
                </a:solidFill>
              </a:rPr>
              <a:t>Навчальні лабораторії ННІХЕ</a:t>
            </a:r>
          </a:p>
          <a:p>
            <a:pPr lvl="0" algn="ctr" eaLnBrk="1" hangingPunct="1"/>
            <a:r>
              <a:rPr lang="uk-UA" altLang="en-US" sz="3600" b="1" dirty="0" smtClean="0">
                <a:solidFill>
                  <a:srgbClr val="333399"/>
                </a:solidFill>
              </a:rPr>
              <a:t>як база для проходження </a:t>
            </a:r>
          </a:p>
          <a:p>
            <a:pPr lvl="0" algn="ctr" eaLnBrk="1" hangingPunct="1"/>
            <a:r>
              <a:rPr lang="uk-UA" altLang="en-US" sz="3600" b="1" dirty="0" smtClean="0">
                <a:solidFill>
                  <a:srgbClr val="333399"/>
                </a:solidFill>
              </a:rPr>
              <a:t>асистентської практики</a:t>
            </a:r>
            <a:endParaRPr lang="uk-UA" altLang="en-US" sz="3600" b="1" dirty="0">
              <a:solidFill>
                <a:srgbClr val="333399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-56663" y="5517232"/>
            <a:ext cx="892899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eaLnBrk="1" hangingPunct="1"/>
            <a:r>
              <a:rPr lang="uk-UA" altLang="en-US" sz="2400" b="1" i="1" dirty="0" smtClean="0">
                <a:solidFill>
                  <a:srgbClr val="333399"/>
                </a:solidFill>
              </a:rPr>
              <a:t>Магістрант 2 року навчання </a:t>
            </a:r>
            <a:r>
              <a:rPr lang="uk-UA" altLang="en-US" sz="2400" b="1" i="1" dirty="0" err="1" smtClean="0">
                <a:solidFill>
                  <a:srgbClr val="333399"/>
                </a:solidFill>
              </a:rPr>
              <a:t>Бестріцька</a:t>
            </a:r>
            <a:r>
              <a:rPr lang="uk-UA" altLang="en-US" sz="2400" b="1" i="1" dirty="0" smtClean="0">
                <a:solidFill>
                  <a:srgbClr val="333399"/>
                </a:solidFill>
              </a:rPr>
              <a:t> Вікторія проводить лабораторне заняття </a:t>
            </a:r>
          </a:p>
          <a:p>
            <a:pPr lvl="0" algn="ctr" eaLnBrk="1" hangingPunct="1"/>
            <a:r>
              <a:rPr lang="uk-UA" altLang="en-US" sz="2400" b="1" i="1" dirty="0" smtClean="0">
                <a:solidFill>
                  <a:srgbClr val="333399"/>
                </a:solidFill>
              </a:rPr>
              <a:t>з органічної хімії у студентів 2 курсу, спец. ЕОНС</a:t>
            </a:r>
            <a:endParaRPr lang="uk-UA" altLang="en-US" sz="2400" b="1" i="1" dirty="0">
              <a:solidFill>
                <a:srgbClr val="333399"/>
              </a:solidFill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55776" y="1754326"/>
            <a:ext cx="4032448" cy="36927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854105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4"/>
          <p:cNvSpPr/>
          <p:nvPr/>
        </p:nvSpPr>
        <p:spPr>
          <a:xfrm>
            <a:off x="1116013" y="765175"/>
            <a:ext cx="6731000" cy="366713"/>
          </a:xfrm>
          <a:prstGeom prst="rect">
            <a:avLst/>
          </a:prstGeom>
          <a:noFill/>
          <a:ln w="9525">
            <a:noFill/>
          </a:ln>
        </p:spPr>
        <p:txBody>
          <a:bodyPr wrap="none" anchor="ctr" anchorCtr="0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None/>
            </a:pPr>
            <a:r>
              <a:rPr lang="uk-UA" altLang="en-US" sz="1800" dirty="0"/>
              <a:t>Каталітична установка для парціального окиснення н-алканів</a:t>
            </a:r>
          </a:p>
        </p:txBody>
      </p:sp>
      <p:pic>
        <p:nvPicPr>
          <p:cNvPr id="7171" name="Picture 5" descr="IMG_20200617_110551_HDR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7450" y="1341438"/>
            <a:ext cx="6697663" cy="50133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7172" name="Прямоугольник 2"/>
          <p:cNvSpPr/>
          <p:nvPr/>
        </p:nvSpPr>
        <p:spPr>
          <a:xfrm>
            <a:off x="0" y="-4762"/>
            <a:ext cx="9324975" cy="522287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ctr">
              <a:spcBef>
                <a:spcPct val="0"/>
              </a:spcBef>
              <a:buNone/>
            </a:pPr>
            <a:r>
              <a:rPr lang="uk-UA" altLang="en-US" sz="2800" b="1" dirty="0">
                <a:solidFill>
                  <a:srgbClr val="333399"/>
                </a:solidFill>
              </a:rPr>
              <a:t>Обладнання для наукових досліджень в хімії</a:t>
            </a:r>
            <a:endParaRPr lang="uk-UA" altLang="uk-UA" sz="28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4" descr="IMG_20200617_111746_HDR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1550" y="260350"/>
            <a:ext cx="7235825" cy="54197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8195" name="Rectangle 5"/>
          <p:cNvSpPr/>
          <p:nvPr/>
        </p:nvSpPr>
        <p:spPr>
          <a:xfrm>
            <a:off x="900113" y="5734050"/>
            <a:ext cx="7231062" cy="915988"/>
          </a:xfrm>
          <a:prstGeom prst="rect">
            <a:avLst/>
          </a:prstGeom>
          <a:noFill/>
          <a:ln w="9525">
            <a:noFill/>
          </a:ln>
        </p:spPr>
        <p:txBody>
          <a:bodyPr anchor="ctr" anchorCtr="0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ctr" eaLnBrk="1" hangingPunct="1">
              <a:spcBef>
                <a:spcPct val="0"/>
              </a:spcBef>
              <a:buNone/>
            </a:pPr>
            <a:r>
              <a:rPr lang="uk-UA" altLang="en-US" sz="1800" dirty="0"/>
              <a:t>Ростові установки з програмованим режимом нагрівання/охолодження вирощування монокристалів методом спрямованої кристалізації Бріджмена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4"/>
          <p:cNvSpPr/>
          <p:nvPr/>
        </p:nvSpPr>
        <p:spPr>
          <a:xfrm>
            <a:off x="323850" y="431800"/>
            <a:ext cx="3024188" cy="17399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ctr" eaLnBrk="1" hangingPunct="1">
              <a:spcBef>
                <a:spcPct val="0"/>
              </a:spcBef>
              <a:buNone/>
            </a:pPr>
            <a:r>
              <a:rPr lang="uk-UA" altLang="en-US" sz="1800" dirty="0"/>
              <a:t>Установка диференційного термічного аналізу (ДТА) з автоматичним записом і обробки даних на комп’ютер</a:t>
            </a:r>
          </a:p>
        </p:txBody>
      </p:sp>
      <p:pic>
        <p:nvPicPr>
          <p:cNvPr id="9219" name="Picture 5" descr="IMG_20200617_111902_HDR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81475" y="260350"/>
            <a:ext cx="4637088" cy="6192838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</TotalTime>
  <Words>407</Words>
  <Application>Microsoft Office PowerPoint</Application>
  <PresentationFormat>Экран (4:3)</PresentationFormat>
  <Paragraphs>37</Paragraphs>
  <Slides>18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21" baseType="lpstr">
      <vt:lpstr>Arial</vt:lpstr>
      <vt:lpstr>Times New Roman</vt:lpstr>
      <vt:lpstr>Оформление по умолчанию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RePack by SPecialiST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XTreme.ws</dc:creator>
  <cp:lastModifiedBy>Учетная запись Майкрософт</cp:lastModifiedBy>
  <cp:revision>13</cp:revision>
  <dcterms:created xsi:type="dcterms:W3CDTF">2020-09-17T13:01:27Z</dcterms:created>
  <dcterms:modified xsi:type="dcterms:W3CDTF">2025-03-05T13:16:23Z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7D1D2DC1CFEE472081B2BDD8602DF506_13</vt:lpwstr>
  </property>
  <property fmtid="{D5CDD505-2E9C-101B-9397-08002B2CF9AE}" pid="3" name="KSOProductBuildVer">
    <vt:lpwstr>1033-12.2.0.20323</vt:lpwstr>
  </property>
</Properties>
</file>