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95" r:id="rId4"/>
    <p:sldId id="296" r:id="rId5"/>
    <p:sldId id="298" r:id="rId6"/>
    <p:sldId id="319" r:id="rId7"/>
    <p:sldId id="299" r:id="rId8"/>
    <p:sldId id="276" r:id="rId9"/>
    <p:sldId id="300" r:id="rId10"/>
    <p:sldId id="301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C66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3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9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6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0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9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8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4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8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6880" y="1893072"/>
            <a:ext cx="9144000" cy="3609294"/>
          </a:xfrm>
        </p:spPr>
        <p:txBody>
          <a:bodyPr>
            <a:normAutofit/>
          </a:bodyPr>
          <a:lstStyle/>
          <a:p>
            <a:r>
              <a:rPr lang="uk-UA" b="1" smtClean="0">
                <a:solidFill>
                  <a:srgbClr val="034C66"/>
                </a:solidFill>
              </a:rPr>
              <a:t>ЗВІТ ЗА РЕЗУЛЬТАТАМИ МОНІТОРИНГУ ТА ОНОВЛЕННЯ </a:t>
            </a:r>
            <a:br>
              <a:rPr lang="uk-UA" b="1" smtClean="0">
                <a:solidFill>
                  <a:srgbClr val="034C66"/>
                </a:solidFill>
              </a:rPr>
            </a:br>
            <a:r>
              <a:rPr lang="uk-UA" b="1" smtClean="0">
                <a:solidFill>
                  <a:srgbClr val="034C66"/>
                </a:solidFill>
              </a:rPr>
              <a:t>ОНП «МЕДИЦИНА» (2024)</a:t>
            </a:r>
            <a:endParaRPr lang="uk-UA" b="1" dirty="0">
              <a:solidFill>
                <a:srgbClr val="034C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1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0738"/>
            <a:ext cx="6981825" cy="3886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987" y="910738"/>
            <a:ext cx="70961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0738"/>
            <a:ext cx="5610225" cy="2781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74405"/>
            <a:ext cx="6268205" cy="2983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475" y="910738"/>
            <a:ext cx="5724525" cy="2952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205" y="4176579"/>
            <a:ext cx="5923795" cy="237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0738"/>
            <a:ext cx="6153150" cy="2905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5863"/>
            <a:ext cx="5486400" cy="2984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50" y="910738"/>
            <a:ext cx="5619750" cy="2714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0" y="3658751"/>
            <a:ext cx="5394960" cy="31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3681"/>
            <a:ext cx="5838825" cy="3124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" y="3867150"/>
            <a:ext cx="5638800" cy="2990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709" y="930665"/>
            <a:ext cx="6265654" cy="26570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75" y="3607660"/>
            <a:ext cx="6082925" cy="32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0738"/>
            <a:ext cx="5524500" cy="283845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77180"/>
              </p:ext>
            </p:extLst>
          </p:nvPr>
        </p:nvGraphicFramePr>
        <p:xfrm>
          <a:off x="82367" y="4372289"/>
          <a:ext cx="5327831" cy="2379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7831">
                  <a:extLst>
                    <a:ext uri="{9D8B030D-6E8A-4147-A177-3AD203B41FA5}">
                      <a16:colId xmlns:a16="http://schemas.microsoft.com/office/drawing/2014/main" val="2413606544"/>
                    </a:ext>
                  </a:extLst>
                </a:gridCol>
              </a:tblGrid>
              <a:tr h="348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</a:rPr>
                        <a:t>Менше філософії, педагогіки, академічної доброчесності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1430" marB="11430" anchor="b"/>
                </a:tc>
                <a:extLst>
                  <a:ext uri="{0D108BD9-81ED-4DB2-BD59-A6C34878D82A}">
                    <a16:rowId xmlns:a16="http://schemas.microsoft.com/office/drawing/2014/main" val="3005303697"/>
                  </a:ext>
                </a:extLst>
              </a:tr>
              <a:tr h="620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Можливо трохи більше часу приділити оформленню наукових публікацій, але не критично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11430" marB="11430" anchor="b"/>
                </a:tc>
                <a:extLst>
                  <a:ext uri="{0D108BD9-81ED-4DB2-BD59-A6C34878D82A}">
                    <a16:rowId xmlns:a16="http://schemas.microsoft.com/office/drawing/2014/main" val="1213961445"/>
                  </a:ext>
                </a:extLst>
              </a:tr>
              <a:tr h="282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</a:rPr>
                        <a:t>Ні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11430" marB="11430" anchor="b"/>
                </a:tc>
                <a:extLst>
                  <a:ext uri="{0D108BD9-81ED-4DB2-BD59-A6C34878D82A}">
                    <a16:rowId xmlns:a16="http://schemas.microsoft.com/office/drawing/2014/main" val="3184718444"/>
                  </a:ext>
                </a:extLst>
              </a:tr>
              <a:tr h="282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</a:rPr>
                        <a:t>Все підібрано правильно 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1430" marB="11430" anchor="b"/>
                </a:tc>
                <a:extLst>
                  <a:ext uri="{0D108BD9-81ED-4DB2-BD59-A6C34878D82A}">
                    <a16:rowId xmlns:a16="http://schemas.microsoft.com/office/drawing/2014/main" val="1771124632"/>
                  </a:ext>
                </a:extLst>
              </a:tr>
              <a:tr h="282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Ні. Все логічно і послідовно.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11430" marB="11430" anchor="b"/>
                </a:tc>
                <a:extLst>
                  <a:ext uri="{0D108BD9-81ED-4DB2-BD59-A6C34878D82A}">
                    <a16:rowId xmlns:a16="http://schemas.microsoft.com/office/drawing/2014/main" val="1578246821"/>
                  </a:ext>
                </a:extLst>
              </a:tr>
              <a:tr h="282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</a:rPr>
                        <a:t>Ні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11430" marB="11430" anchor="b"/>
                </a:tc>
                <a:extLst>
                  <a:ext uri="{0D108BD9-81ED-4DB2-BD59-A6C34878D82A}">
                    <a16:rowId xmlns:a16="http://schemas.microsoft.com/office/drawing/2014/main" val="904798416"/>
                  </a:ext>
                </a:extLst>
              </a:tr>
              <a:tr h="282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</a:rPr>
                        <a:t>Ні, все в міру.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45" marR="17145" marT="11430" marB="11430" anchor="b"/>
                </a:tc>
                <a:extLst>
                  <a:ext uri="{0D108BD9-81ED-4DB2-BD59-A6C34878D82A}">
                    <a16:rowId xmlns:a16="http://schemas.microsoft.com/office/drawing/2014/main" val="3784686293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" y="3764511"/>
            <a:ext cx="5366113" cy="7617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472" y="998683"/>
            <a:ext cx="6597177" cy="32532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2972" y="3945256"/>
            <a:ext cx="67341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734" y="1030361"/>
            <a:ext cx="7019925" cy="2895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734" y="3938904"/>
            <a:ext cx="67722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3675"/>
            <a:ext cx="6858000" cy="4124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293" y="977414"/>
            <a:ext cx="6431707" cy="28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12" y="923681"/>
            <a:ext cx="7038975" cy="2952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961" y="4152900"/>
            <a:ext cx="59340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1850"/>
            <a:ext cx="6791325" cy="3486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025" y="923681"/>
            <a:ext cx="70389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0738"/>
            <a:ext cx="7010400" cy="2867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39" y="4114800"/>
            <a:ext cx="73710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1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050" y="-298165"/>
            <a:ext cx="85344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Рекомендації під час акредитації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60396"/>
              </p:ext>
            </p:extLst>
          </p:nvPr>
        </p:nvGraphicFramePr>
        <p:xfrm>
          <a:off x="226873" y="1075993"/>
          <a:ext cx="11830144" cy="557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15072">
                  <a:extLst>
                    <a:ext uri="{9D8B030D-6E8A-4147-A177-3AD203B41FA5}">
                      <a16:colId xmlns:a16="http://schemas.microsoft.com/office/drawing/2014/main" val="1672439655"/>
                    </a:ext>
                  </a:extLst>
                </a:gridCol>
                <a:gridCol w="5915072">
                  <a:extLst>
                    <a:ext uri="{9D8B030D-6E8A-4147-A177-3AD203B41FA5}">
                      <a16:colId xmlns:a16="http://schemas.microsoft.com/office/drawing/2014/main" val="1620490229"/>
                    </a:ext>
                  </a:extLst>
                </a:gridCol>
              </a:tblGrid>
              <a:tr h="635241">
                <a:tc>
                  <a:txBody>
                    <a:bodyPr/>
                    <a:lstStyle/>
                    <a:p>
                      <a:r>
                        <a:rPr lang="ru-RU" smtClean="0"/>
                        <a:t>Документального підтвердження даних моніторингу ОНП на сайті - не виявлено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Інформація</a:t>
                      </a:r>
                      <a:r>
                        <a:rPr lang="uk-UA" baseline="0" smtClean="0"/>
                        <a:t> про моніторинг тепер викладається в інфоцентрі деканату </a:t>
                      </a:r>
                      <a:r>
                        <a:rPr lang="en-US" baseline="0" smtClean="0"/>
                        <a:t>https://www.uzhnu.edu.ua/uk/infocentre/69343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00999"/>
                  </a:ext>
                </a:extLst>
              </a:tr>
              <a:tr h="592894">
                <a:tc>
                  <a:txBody>
                    <a:bodyPr/>
                    <a:lstStyle/>
                    <a:p>
                      <a:r>
                        <a:rPr lang="ru-RU" smtClean="0"/>
                        <a:t>Проводити більш ґрунтовне виявлення позицій зацікавлених сторін в обговоренні ОНП, забезпечити належне документування таких заходів. 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Для</a:t>
                      </a:r>
                      <a:r>
                        <a:rPr lang="uk-UA" baseline="0" smtClean="0"/>
                        <a:t> обговорення ОНП формується робоча група, збалансована з представників наукових керівників, адміністрації ЗОЗ та аспірантів чи випускників аспірантури</a:t>
                      </a:r>
                      <a:br>
                        <a:rPr lang="uk-UA" baseline="0" smtClean="0"/>
                      </a:br>
                      <a:r>
                        <a:rPr lang="uk-UA" baseline="0" smtClean="0"/>
                        <a:t>Розпорядження </a:t>
                      </a:r>
                      <a:r>
                        <a:rPr lang="en-US" baseline="0" smtClean="0"/>
                        <a:t>https://www.uzhnu.edu.ua/uk/infocentre/get/69344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90471"/>
                  </a:ext>
                </a:extLst>
              </a:tr>
              <a:tr h="5928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привести у відповідність вимоги регламентуючого вибіркові дисципліни документа та існуючу</a:t>
                      </a:r>
                    </a:p>
                    <a:p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практику; включати у названий блок медичні дисципліни незалежно від набору здобувачів; з метою</a:t>
                      </a:r>
                    </a:p>
                    <a:p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реалізації досліджень, що перебувають на стику спеціальностей </a:t>
                      </a:r>
                      <a:r>
                        <a:rPr lang="uk-UA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передбачити можливість проходження кількох </a:t>
                      </a:r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вибіркових компонентів чи їх елементів одним здобувачем.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Реалізовано в новому проєкті через</a:t>
                      </a:r>
                      <a:r>
                        <a:rPr lang="uk-UA" baseline="0" smtClean="0"/>
                        <a:t> затвердження явно визначеного переліку вибіркових дисциплін в навчальному плані та розділення дисципліни на обов’язкову частину </a:t>
                      </a:r>
                      <a:r>
                        <a:rPr lang="ru-RU" baseline="0" smtClean="0"/>
                        <a:t>Наукові досягнення сучасної медицини (за спеціалізацією) та вибіркову Спеціалізована дисципліна за вибором (суміжна)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09940"/>
                  </a:ext>
                </a:extLst>
              </a:tr>
              <a:tr h="592894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розробити раціональні форми донесення</a:t>
                      </a:r>
                    </a:p>
                    <a:p>
                      <a:r>
                        <a:rPr lang="uk-UA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необхідної для здобувачів інформації на зразок Силабусів, розташувати їх на офіційному сайті ЗВО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В УжНУ цю</a:t>
                      </a:r>
                      <a:r>
                        <a:rPr lang="uk-UA" baseline="0" smtClean="0"/>
                        <a:t> функцію виконують робочі навчальні програми. Вони розміщені в інфоцентрі деканату </a:t>
                      </a:r>
                      <a:r>
                        <a:rPr lang="en-US" baseline="0" smtClean="0"/>
                        <a:t>https://www.uzhnu.edu.ua/uk/infocentre/242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758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1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680" y="923681"/>
            <a:ext cx="6905625" cy="2800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910" y="3825240"/>
            <a:ext cx="6743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50" y="0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uk-UA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НАУКОВИХ КЕРІВНИКІВ</a:t>
            </a:r>
            <a:endParaRPr lang="uk-UA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7" y="910738"/>
            <a:ext cx="5429250" cy="2895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95725"/>
            <a:ext cx="6877050" cy="2962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677" y="910738"/>
            <a:ext cx="5943600" cy="2857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4039508"/>
            <a:ext cx="5417820" cy="27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50" y="0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uk-UA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НАУКОВИХ КЕРІВНИКІВ</a:t>
            </a:r>
            <a:endParaRPr lang="uk-UA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0738"/>
            <a:ext cx="6524625" cy="2781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590" y="923681"/>
            <a:ext cx="5657410" cy="3264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" y="3810000"/>
            <a:ext cx="6362700" cy="2895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245" y="4200816"/>
            <a:ext cx="5348755" cy="260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50" y="0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uk-UA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НАУКОВИХ КЕРІВНИКІВ</a:t>
            </a:r>
            <a:endParaRPr lang="uk-UA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4" y="923681"/>
            <a:ext cx="6705600" cy="4257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766" y="910738"/>
            <a:ext cx="5419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50" y="0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uk-UA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НАУКОВИХ КЕРІВНИКІВ</a:t>
            </a:r>
            <a:endParaRPr lang="uk-UA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0738"/>
            <a:ext cx="5514975" cy="2828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19550"/>
            <a:ext cx="5600700" cy="2838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88" y="924151"/>
            <a:ext cx="6686550" cy="2828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80" y="4019550"/>
            <a:ext cx="5562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50" y="0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uk-UA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НАУКОВИХ КЕРІВНИКІВ</a:t>
            </a:r>
            <a:endParaRPr lang="uk-UA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0738"/>
            <a:ext cx="5743575" cy="2981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" y="4076700"/>
            <a:ext cx="5591175" cy="2781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910738"/>
            <a:ext cx="6324600" cy="22311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141916"/>
            <a:ext cx="6324600" cy="25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50" y="0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uk-UA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ПРОЄКТ РІШЕННЯ</a:t>
            </a:r>
            <a:endParaRPr lang="uk-UA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smtClean="0">
                <a:solidFill>
                  <a:srgbClr val="034C66"/>
                </a:solidFill>
              </a:rPr>
              <a:t>За результатами проведеного моніторингу визнати освітню діяльність за ОНП «Медицина» належною. </a:t>
            </a:r>
            <a:br>
              <a:rPr lang="uk-UA" b="1" smtClean="0">
                <a:solidFill>
                  <a:srgbClr val="034C66"/>
                </a:solidFill>
              </a:rPr>
            </a:br>
            <a:r>
              <a:rPr lang="uk-UA" b="1" smtClean="0">
                <a:solidFill>
                  <a:srgbClr val="034C66"/>
                </a:solidFill>
              </a:rPr>
              <a:t>Продовжувати розвиток і оновлення змісту освіти докторів філософії відповідно до нормативних змін та нових наукових відкриттів.</a:t>
            </a:r>
            <a:br>
              <a:rPr lang="uk-UA" b="1" smtClean="0">
                <a:solidFill>
                  <a:srgbClr val="034C66"/>
                </a:solidFill>
              </a:rPr>
            </a:br>
            <a:r>
              <a:rPr lang="uk-UA" b="1" smtClean="0">
                <a:solidFill>
                  <a:srgbClr val="034C66"/>
                </a:solidFill>
              </a:rPr>
              <a:t>Схвалити нову редакцію ОНП «Медицина» та відповідного навчального плану та клопотати перед вченою радою університету про її затвердження.</a:t>
            </a:r>
            <a:endParaRPr lang="uk-UA" b="1">
              <a:solidFill>
                <a:srgbClr val="034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1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050" y="-298165"/>
            <a:ext cx="85344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Рекомендації під час акредитації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31023"/>
              </p:ext>
            </p:extLst>
          </p:nvPr>
        </p:nvGraphicFramePr>
        <p:xfrm>
          <a:off x="226873" y="1075993"/>
          <a:ext cx="11830144" cy="5760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15072">
                  <a:extLst>
                    <a:ext uri="{9D8B030D-6E8A-4147-A177-3AD203B41FA5}">
                      <a16:colId xmlns:a16="http://schemas.microsoft.com/office/drawing/2014/main" val="1672439655"/>
                    </a:ext>
                  </a:extLst>
                </a:gridCol>
                <a:gridCol w="5915072">
                  <a:extLst>
                    <a:ext uri="{9D8B030D-6E8A-4147-A177-3AD203B41FA5}">
                      <a16:colId xmlns:a16="http://schemas.microsoft.com/office/drawing/2014/main" val="1620490229"/>
                    </a:ext>
                  </a:extLst>
                </a:gridCol>
              </a:tblGrid>
              <a:tr h="635241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Пожвавити </a:t>
                      </a:r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інформаційну роботу з аспірантами, особливо заочної форми навчання, переглянути в цьому контексті ефективність діяльності відділу аспірантури та докторантури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Пропозиція закрити заочну форму аспірантури.</a:t>
                      </a:r>
                      <a:r>
                        <a:rPr lang="uk-UA" baseline="0" smtClean="0"/>
                        <a:t> Вечірня форма дозволяє одночасно навчатись та працювати на будь-яку частину ставки.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00999"/>
                  </a:ext>
                </a:extLst>
              </a:tr>
              <a:tr h="592894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Обладнати навчальні </a:t>
                      </a:r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корпуси кнопкою виклику, переносними пандусами тощо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mtClean="0"/>
                        <a:t>Відповідь</a:t>
                      </a:r>
                      <a:r>
                        <a:rPr lang="uk-UA" baseline="0" smtClean="0"/>
                        <a:t> готує </a:t>
                      </a:r>
                      <a:r>
                        <a:rPr lang="uk-UA" baseline="0" smtClean="0"/>
                        <a:t>адміністративно-господарська частина</a:t>
                      </a:r>
                      <a:endParaRPr lang="uk-UA" smtClean="0"/>
                    </a:p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90471"/>
                  </a:ext>
                </a:extLst>
              </a:tr>
              <a:tr h="59289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Більш чітко визначити механізми імплементації процедур контролю якості в </a:t>
                      </a:r>
                      <a:r>
                        <a:rPr lang="uk-UA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нормативних документах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Відповідь</a:t>
                      </a:r>
                      <a:r>
                        <a:rPr lang="uk-UA" baseline="0" smtClean="0"/>
                        <a:t> готує навчальна частина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0994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mtClean="0"/>
                        <a:t>Створити атмосферу зацікавленості науково-педагогічного персоналу в проведенні регулярних аудитів показників якості освітнього процесу із належним обговоренням результатів проведених аудитів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Запроваджені</a:t>
                      </a:r>
                      <a:r>
                        <a:rPr lang="uk-UA" baseline="0" smtClean="0"/>
                        <a:t> необхідні міри</a:t>
                      </a:r>
                      <a:r>
                        <a:rPr lang="uk-UA" smtClean="0"/>
                        <a:t>, у</a:t>
                      </a:r>
                      <a:r>
                        <a:rPr lang="uk-UA" baseline="0" smtClean="0"/>
                        <a:t> тому числі в</a:t>
                      </a:r>
                      <a:r>
                        <a:rPr lang="uk-UA" smtClean="0"/>
                        <a:t>ідбувається </a:t>
                      </a:r>
                      <a:r>
                        <a:rPr lang="uk-UA" smtClean="0"/>
                        <a:t>зараз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7585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mtClean="0"/>
                        <a:t>Рекомендовано звернути увагу на побажання стейкхолдерів та розглянути можливість збільшення кредитів з англійської мови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- Подальші опитування не містять пропозицій щодо збільшення англійської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382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Здобувачі вищої освіти, наукова робота яких включає досліди на лабораторних тваринах, закуповують їх за власний кошт, рекомендовано ЗВО організувати процедури оплати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mtClean="0"/>
                        <a:t>Відповідь</a:t>
                      </a:r>
                      <a:r>
                        <a:rPr lang="uk-UA" baseline="0" smtClean="0"/>
                        <a:t> готує науково-дослідна частина, адміністративно-господарська частина</a:t>
                      </a:r>
                      <a:endParaRPr lang="uk-UA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8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7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1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050" y="-298165"/>
            <a:ext cx="85344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Рекомендації під час акредитації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92609"/>
              </p:ext>
            </p:extLst>
          </p:nvPr>
        </p:nvGraphicFramePr>
        <p:xfrm>
          <a:off x="226873" y="1075993"/>
          <a:ext cx="11830144" cy="539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15072">
                  <a:extLst>
                    <a:ext uri="{9D8B030D-6E8A-4147-A177-3AD203B41FA5}">
                      <a16:colId xmlns:a16="http://schemas.microsoft.com/office/drawing/2014/main" val="1672439655"/>
                    </a:ext>
                  </a:extLst>
                </a:gridCol>
                <a:gridCol w="5915072">
                  <a:extLst>
                    <a:ext uri="{9D8B030D-6E8A-4147-A177-3AD203B41FA5}">
                      <a16:colId xmlns:a16="http://schemas.microsoft.com/office/drawing/2014/main" val="1620490229"/>
                    </a:ext>
                  </a:extLst>
                </a:gridCol>
              </a:tblGrid>
              <a:tr h="635241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Уникати надмірної редукції видів діяльності, не пов’язаних з виконанням дисертаційних робіт, навіть попри пропозиції деяких учасників освітнього процесу; відводити на них не менш 15% загального часу програми підготовки докторів філософії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Звернути увагу наукових</a:t>
                      </a:r>
                      <a:r>
                        <a:rPr lang="uk-UA" baseline="0" smtClean="0"/>
                        <a:t> керівників.</a:t>
                      </a:r>
                      <a:br>
                        <a:rPr lang="uk-UA" baseline="0" smtClean="0"/>
                      </a:br>
                      <a:r>
                        <a:rPr lang="uk-UA" baseline="0" smtClean="0"/>
                        <a:t>У новий навчальний план вводиться Асистентська практика тривалістю два тижні, яку слід буде забезпечувати науковим керівникам.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00999"/>
                  </a:ext>
                </a:extLst>
              </a:tr>
              <a:tr h="592894">
                <a:tc>
                  <a:txBody>
                    <a:bodyPr/>
                    <a:lstStyle/>
                    <a:p>
                      <a:r>
                        <a:rPr lang="ru-RU" smtClean="0"/>
                        <a:t>Відсутні силабуси та додатковий освітньо-методичний контент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Звернути увагу наукових керівників</a:t>
                      </a:r>
                      <a:r>
                        <a:rPr lang="uk-UA" baseline="0" smtClean="0"/>
                        <a:t> – за забезпечуваними ними дисциплінами спеціалізації недостатньо з паперів лише робочої програми і доведеться робити методички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90471"/>
                  </a:ext>
                </a:extLst>
              </a:tr>
              <a:tr h="592894">
                <a:tc>
                  <a:txBody>
                    <a:bodyPr/>
                    <a:lstStyle/>
                    <a:p>
                      <a:r>
                        <a:rPr lang="uk-UA" smtClean="0"/>
                        <a:t>Більшість дисциплін вибіркової компоненти(Доказова медицина, Хірургія, Дерматовнерологія, Дитячі хвороби, Актуальні питання гастроентерології в клініці внутрішніх хвороб та ін. ) оцінюються за шкалою ЄКТС за 200- бальною шкалою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Звернути увагу</a:t>
                      </a:r>
                      <a:r>
                        <a:rPr lang="uk-UA" baseline="0" smtClean="0"/>
                        <a:t> наукових керівників – в аспірантурі існує </a:t>
                      </a:r>
                      <a:r>
                        <a:rPr lang="uk-UA" b="1" baseline="0" smtClean="0"/>
                        <a:t>100-бальна </a:t>
                      </a:r>
                      <a:r>
                        <a:rPr lang="uk-UA" baseline="0" smtClean="0"/>
                        <a:t>шкала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0994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ru-RU" smtClean="0"/>
                        <a:t>Така ВК як Анестезіологія, реаніматологія забезпечується завідувачем кафедри онкології, онкологом, хірургом А.В. Русином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Забезпечувати</a:t>
                      </a:r>
                      <a:r>
                        <a:rPr lang="uk-UA" baseline="0" smtClean="0"/>
                        <a:t> цю ВК к.мед.н. Івачевським М.М.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7585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k-UA" smtClean="0"/>
                        <a:t>Положенням про індивідуальне навчання не поширюється на аспірантів</a:t>
                      </a:r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Відповідь</a:t>
                      </a:r>
                      <a:r>
                        <a:rPr lang="uk-UA" baseline="0" smtClean="0"/>
                        <a:t> готує навчальна частина</a:t>
                      </a:r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3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3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1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050" y="-298165"/>
            <a:ext cx="85344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РОЗРОБНИКИ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416" y="923681"/>
            <a:ext cx="5615668" cy="58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1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050" y="-298165"/>
            <a:ext cx="85344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Навчальний план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39" y="1042851"/>
            <a:ext cx="11015798" cy="55885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0343" y="5003074"/>
            <a:ext cx="4741817" cy="1528355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10012680" y="2133600"/>
            <a:ext cx="670560" cy="94488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0012680" y="4362993"/>
            <a:ext cx="670560" cy="640081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4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1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050" y="-298165"/>
            <a:ext cx="85344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Навчальний план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0" y="1057274"/>
            <a:ext cx="11905999" cy="46729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5320" y="1844040"/>
            <a:ext cx="3489960" cy="76200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11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2035"/>
            <a:ext cx="5772150" cy="2609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76675"/>
            <a:ext cx="5591175" cy="2981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923681"/>
            <a:ext cx="5105400" cy="3219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960" y="3926077"/>
            <a:ext cx="6903720" cy="29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537" cy="910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4537" y="0"/>
            <a:ext cx="8547463" cy="910738"/>
          </a:xfrm>
          <a:prstGeom prst="rect">
            <a:avLst/>
          </a:prstGeom>
          <a:solidFill>
            <a:srgbClr val="03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850" y="-12943"/>
            <a:ext cx="920400" cy="923681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6912"/>
            <a:ext cx="12192000" cy="1507067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АНКЕТУВАННЯ АСПІРАНТІВ</a:t>
            </a:r>
            <a:endParaRPr lang="uk-UA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3681"/>
            <a:ext cx="6143625" cy="2838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19550"/>
            <a:ext cx="5734050" cy="2838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075" y="954309"/>
            <a:ext cx="54959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586</Words>
  <Application>Microsoft Office PowerPoint</Application>
  <PresentationFormat>Широкоэкранный</PresentationFormat>
  <Paragraphs>67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ЗВІТ ЗА РЕЗУЛЬТАТАМИ МОНІТОРИНГУ ТА ОНОВЛЕННЯ  ОНП «МЕДИЦИНА» (2024)</vt:lpstr>
      <vt:lpstr>Рекомендації під час акредитації</vt:lpstr>
      <vt:lpstr>Рекомендації під час акредитації</vt:lpstr>
      <vt:lpstr>Рекомендації під час акредитації</vt:lpstr>
      <vt:lpstr>РОЗРОБНИКИ</vt:lpstr>
      <vt:lpstr>Навчальний план</vt:lpstr>
      <vt:lpstr>Навчальний план</vt:lpstr>
      <vt:lpstr>АНКЕТУВАННЯ АСПІРАНТІВ</vt:lpstr>
      <vt:lpstr>АНКЕТУВАННЯ АСПІРАНТІВ</vt:lpstr>
      <vt:lpstr>АНКЕТУВАННЯ АСПІРАНТІВ</vt:lpstr>
      <vt:lpstr>АНКЕТУВАННЯ АСПІРАНТІВ</vt:lpstr>
      <vt:lpstr>АНКЕТУВАННЯ АСПІРАНТІВ</vt:lpstr>
      <vt:lpstr>АНКЕТУВАННЯ АСПІРАНТІВ</vt:lpstr>
      <vt:lpstr>АНКЕТУВАННЯ АСПІРАНТІВ</vt:lpstr>
      <vt:lpstr>АНКЕТУВАННЯ АСПІРАНТІВ</vt:lpstr>
      <vt:lpstr>АНКЕТУВАННЯ АСПІРАНТІВ</vt:lpstr>
      <vt:lpstr>АНКЕТУВАННЯ АСПІРАНТІВ</vt:lpstr>
      <vt:lpstr>АНКЕТУВАННЯ АСПІРАНТІВ</vt:lpstr>
      <vt:lpstr>АНКЕТУВАННЯ АСПІРАНТІВ</vt:lpstr>
      <vt:lpstr>АНКЕТУВАННЯ АСПІРАНТІВ</vt:lpstr>
      <vt:lpstr>АНКЕТУВАННЯ НАУКОВИХ КЕРІВНИКІВ</vt:lpstr>
      <vt:lpstr>АНКЕТУВАННЯ НАУКОВИХ КЕРІВНИКІВ</vt:lpstr>
      <vt:lpstr>АНКЕТУВАННЯ НАУКОВИХ КЕРІВНИКІВ</vt:lpstr>
      <vt:lpstr>АНКЕТУВАННЯ НАУКОВИХ КЕРІВНИКІВ</vt:lpstr>
      <vt:lpstr>АНКЕТУВАННЯ НАУКОВИХ КЕРІВНИКІВ</vt:lpstr>
      <vt:lpstr>ПРОЄКТ РІШЕННЯ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ЗИМОВОЇ СЕСІЇ 2021-2022</dc:title>
  <dc:creator>Admin</dc:creator>
  <cp:lastModifiedBy>Admin</cp:lastModifiedBy>
  <cp:revision>39</cp:revision>
  <dcterms:created xsi:type="dcterms:W3CDTF">2022-02-15T18:44:04Z</dcterms:created>
  <dcterms:modified xsi:type="dcterms:W3CDTF">2024-02-18T16:24:52Z</dcterms:modified>
</cp:coreProperties>
</file>