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59" r:id="rId4"/>
    <p:sldId id="261" r:id="rId5"/>
    <p:sldId id="262" r:id="rId6"/>
    <p:sldId id="263" r:id="rId7"/>
    <p:sldId id="264" r:id="rId8"/>
    <p:sldId id="267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2" autoAdjust="0"/>
    <p:restoredTop sz="94604" autoAdjust="0"/>
  </p:normalViewPr>
  <p:slideViewPr>
    <p:cSldViewPr>
      <p:cViewPr>
        <p:scale>
          <a:sx n="77" d="100"/>
          <a:sy n="77" d="100"/>
        </p:scale>
        <p:origin x="-954" y="-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zhnu.edu.ua/en/cat/deps-ndi_molecula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mailto:olgalevchuk27@gmail.com" TargetMode="External"/><Relationship Id="rId4" Type="http://schemas.openxmlformats.org/officeDocument/2006/relationships/hyperlink" Target="mailto:nadiya.boyko@cassovialifesciences.e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75" y="-41275"/>
            <a:ext cx="9144000" cy="4460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08000" rIns="216000" bIns="21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 rot="10800000">
            <a:off x="0" y="6119813"/>
            <a:ext cx="9144000" cy="261937"/>
            <a:chOff x="0" y="1916832"/>
            <a:chExt cx="9144000" cy="26165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7150" y="1916832"/>
              <a:ext cx="9144000" cy="144307"/>
            </a:xfrm>
            <a:prstGeom prst="rect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8" name="Равнобедренный треугольник 7"/>
            <p:cNvSpPr/>
            <p:nvPr/>
          </p:nvSpPr>
          <p:spPr>
            <a:xfrm rot="10800000">
              <a:off x="4424362" y="1929518"/>
              <a:ext cx="431800" cy="248970"/>
            </a:xfrm>
            <a:prstGeom prst="triangle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6381750"/>
            <a:ext cx="9144000" cy="47625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52000" rIns="216000" b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1113" y="406400"/>
            <a:ext cx="9144000" cy="214313"/>
          </a:xfrm>
          <a:prstGeom prst="rect">
            <a:avLst/>
          </a:prstGeom>
          <a:solidFill>
            <a:srgbClr val="FFC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5126" name="Picture 6" descr="C:\Users\VDutova\Desktop\Vita\УжНУ\Presentations\uzhnu_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0" y="764704"/>
            <a:ext cx="1800225" cy="183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Содержимое 16"/>
          <p:cNvSpPr>
            <a:spLocks noGrp="1"/>
          </p:cNvSpPr>
          <p:nvPr>
            <p:ph idx="1"/>
          </p:nvPr>
        </p:nvSpPr>
        <p:spPr>
          <a:xfrm>
            <a:off x="0" y="2492896"/>
            <a:ext cx="8892480" cy="3744416"/>
          </a:xfrm>
        </p:spPr>
        <p:txBody>
          <a:bodyPr>
            <a:normAutofit fontScale="85000" lnSpcReduction="20000"/>
          </a:bodyPr>
          <a:lstStyle/>
          <a:p>
            <a:r>
              <a:rPr lang="en-US" sz="35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Project  title : </a:t>
            </a:r>
            <a:endParaRPr lang="en-US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Implementation newly created </a:t>
            </a:r>
            <a:r>
              <a:rPr lang="en-US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tools for express diagnostic of chronic diseases based on status of human </a:t>
            </a:r>
            <a:r>
              <a:rPr lang="en-US" sz="35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miсrobiomе</a:t>
            </a:r>
            <a:endParaRPr lang="en-US" sz="3500" b="1" u="sng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Georgia" pitchFamily="18" charset="0"/>
              <a:buNone/>
              <a:defRPr/>
            </a:pPr>
            <a:endParaRPr lang="en-US" b="1" u="sng" dirty="0" smtClean="0">
              <a:ln w="1905"/>
              <a:solidFill>
                <a:schemeClr val="tx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35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Project promoter: </a:t>
            </a:r>
            <a:endParaRPr lang="uk-UA" sz="3500" b="1" dirty="0" smtClean="0">
              <a:ln w="1905"/>
              <a:solidFill>
                <a:schemeClr val="tx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uk-UA" sz="35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Scientific Research</a:t>
            </a:r>
            <a:r>
              <a:rPr lang="uk-UA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uk-UA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Educational Center </a:t>
            </a:r>
            <a:r>
              <a:rPr lang="uk-UA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 Molecular Microbiology and the Immunology of Mucous Membranes</a:t>
            </a:r>
            <a:endParaRPr lang="uk-UA" sz="35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5128" name="Прямоугольник 17"/>
          <p:cNvSpPr>
            <a:spLocks noChangeArrowheads="1"/>
          </p:cNvSpPr>
          <p:nvPr/>
        </p:nvSpPr>
        <p:spPr bwMode="auto">
          <a:xfrm>
            <a:off x="1907704" y="692696"/>
            <a:ext cx="67687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Uzhhorod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National </a:t>
            </a:r>
            <a:r>
              <a:rPr lang="en-U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University</a:t>
            </a:r>
            <a:endParaRPr lang="uk-UA" sz="4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75" y="-41275"/>
            <a:ext cx="9144000" cy="4460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08000" rIns="216000" bIns="216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uk-UA" sz="2400" b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Uzhhorod National University, Ukraine</a:t>
            </a:r>
            <a:endParaRPr lang="uk-UA" altLang="uk-UA" sz="2400" b="1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195" name="Группа 7"/>
          <p:cNvGrpSpPr>
            <a:grpSpLocks/>
          </p:cNvGrpSpPr>
          <p:nvPr/>
        </p:nvGrpSpPr>
        <p:grpSpPr bwMode="auto">
          <a:xfrm rot="10800000">
            <a:off x="0" y="6119813"/>
            <a:ext cx="9144000" cy="261937"/>
            <a:chOff x="0" y="1916832"/>
            <a:chExt cx="9144000" cy="26165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8737" y="1916832"/>
              <a:ext cx="9144001" cy="144307"/>
            </a:xfrm>
            <a:prstGeom prst="rect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8" name="Равнобедренный треугольник 7"/>
            <p:cNvSpPr/>
            <p:nvPr/>
          </p:nvSpPr>
          <p:spPr>
            <a:xfrm rot="10800000">
              <a:off x="4425950" y="1929518"/>
              <a:ext cx="431800" cy="248970"/>
            </a:xfrm>
            <a:prstGeom prst="triangle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6381750"/>
            <a:ext cx="9144000" cy="47625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52000" rIns="216000" b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1113" y="406400"/>
            <a:ext cx="9144000" cy="214313"/>
          </a:xfrm>
          <a:prstGeom prst="rect">
            <a:avLst/>
          </a:prstGeom>
          <a:solidFill>
            <a:srgbClr val="FFC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8198" name="Picture 6" descr="C:\Users\VDutova\Desktop\Vita\УжНУ\Presentations\uzhnu_logo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07950" y="0"/>
            <a:ext cx="792163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title" idx="4294967295"/>
          </p:nvPr>
        </p:nvSpPr>
        <p:spPr>
          <a:xfrm>
            <a:off x="970430" y="830574"/>
            <a:ext cx="7713510" cy="999340"/>
          </a:xfrm>
          <a:prstGeom prst="rect">
            <a:avLst/>
          </a:prstGeom>
          <a:ln>
            <a:miter lim="800000"/>
            <a:headEnd/>
            <a:tailEnd/>
          </a:ln>
          <a:extLst/>
        </p:spPr>
        <p:txBody>
          <a:bodyPr anchor="ctr"/>
          <a:lstStyle/>
          <a:p>
            <a:pPr>
              <a:lnSpc>
                <a:spcPct val="100000"/>
              </a:lnSpc>
              <a:defRPr/>
            </a:pPr>
            <a:r>
              <a:rPr lang="en-US" sz="4000" u="sng" kern="120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Funding </a:t>
            </a:r>
            <a:r>
              <a:rPr lang="en-US" sz="4000" u="sng" kern="1200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programmes</a:t>
            </a:r>
            <a:r>
              <a:rPr lang="en-US" sz="4000" u="sng" kern="120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endParaRPr lang="ru-RU" sz="4000" b="0" kern="1200" dirty="0">
              <a:solidFill>
                <a:srgbClr val="002060"/>
              </a:solidFill>
            </a:endParaRPr>
          </a:p>
        </p:txBody>
      </p:sp>
      <p:sp>
        <p:nvSpPr>
          <p:cNvPr id="8201" name="Rectangle 33"/>
          <p:cNvSpPr>
            <a:spLocks noGrp="1" noChangeArrowheads="1"/>
          </p:cNvSpPr>
          <p:nvPr>
            <p:ph sz="half" idx="2"/>
          </p:nvPr>
        </p:nvSpPr>
        <p:spPr>
          <a:xfrm>
            <a:off x="4760913" y="2362200"/>
            <a:ext cx="4383087" cy="3724275"/>
          </a:xfrm>
        </p:spPr>
        <p:txBody>
          <a:bodyPr/>
          <a:lstStyle/>
          <a:p>
            <a:pPr eaLnBrk="1" hangingPunct="1"/>
            <a:r>
              <a:rPr lang="uk-UA" altLang="uk-UA" sz="2400" smtClean="0"/>
              <a:t>EU Framework Programme for Research and Innovation "Horizon 2020" </a:t>
            </a:r>
            <a:endParaRPr lang="en-US" altLang="uk-UA" sz="2400" smtClean="0"/>
          </a:p>
          <a:p>
            <a:pPr eaLnBrk="1" hangingPunct="1"/>
            <a:r>
              <a:rPr lang="uk-UA" altLang="uk-UA" sz="2400" smtClean="0"/>
              <a:t>CBC program "Hungary-Slovakia-Romania-Ukraine"</a:t>
            </a:r>
            <a:endParaRPr lang="en-US" altLang="uk-UA" sz="2400" smtClean="0"/>
          </a:p>
          <a:p>
            <a:pPr eaLnBrk="1" hangingPunct="1"/>
            <a:r>
              <a:rPr lang="uk-UA" altLang="uk-UA" sz="2400" smtClean="0"/>
              <a:t>CBC program</a:t>
            </a:r>
            <a:r>
              <a:rPr lang="en-US" altLang="uk-UA" sz="2400" smtClean="0"/>
              <a:t> </a:t>
            </a:r>
            <a:r>
              <a:rPr lang="uk-UA" altLang="uk-UA" sz="2400" smtClean="0"/>
              <a:t>"Romania-Ukraine"</a:t>
            </a:r>
            <a:endParaRPr lang="en-US" altLang="uk-UA" sz="2400" smtClean="0"/>
          </a:p>
          <a:p>
            <a:pPr eaLnBrk="1" hangingPunct="1">
              <a:buFont typeface="Wingdings" pitchFamily="2" charset="2"/>
              <a:buNone/>
            </a:pPr>
            <a:r>
              <a:rPr lang="uk-UA" altLang="uk-UA" sz="2400" smtClean="0"/>
              <a:t>  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179512" y="3429000"/>
            <a:ext cx="7777162" cy="73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250825" y="4365625"/>
            <a:ext cx="7777163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250825" y="5300663"/>
            <a:ext cx="7777163" cy="73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035" name="Picture 3" descr="C:\Users\VDutova\Desktop\Vita\УжНУ\Presentations\images\huskroua-logo-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573016"/>
            <a:ext cx="2303462" cy="792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036" name="Picture 4" descr="C:\Users\VDutova\Desktop\Vita\УжНУ\Presentations\images\logo_top_e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4509120"/>
            <a:ext cx="2217847" cy="7920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207" name="AutoShape 21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8208" name="AutoShape 23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8209" name="AutoShape 25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8210" name="AutoShape 29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8211" name="AutoShape 31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8212" name="AutoShape 35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8213" name="AutoShape 37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8214" name="AutoShape 39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8215" name="AutoShape 41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8216" name="AutoShape 43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8217" name="AutoShape 45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8218" name="AutoShape 47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8219" name="AutoShape 49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8220" name="AutoShape 51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8221" name="AutoShape 53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8222" name="AutoShape 55" descr="Картинки по запросу horizon 2020 україна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uk-UA" altLang="uk-UA"/>
          </a:p>
        </p:txBody>
      </p:sp>
      <p:pic>
        <p:nvPicPr>
          <p:cNvPr id="8223" name="Picture 57" descr="Картинки по запросу horizon 2020 україн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0" y="2420938"/>
            <a:ext cx="3810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0698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75" y="-41275"/>
            <a:ext cx="9144000" cy="4460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08000" rIns="216000" bIns="21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Uzhhorod National University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 rot="10800000">
            <a:off x="0" y="6119813"/>
            <a:ext cx="9144000" cy="261937"/>
            <a:chOff x="0" y="1916832"/>
            <a:chExt cx="9144000" cy="26165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7150" y="1916832"/>
              <a:ext cx="9144000" cy="144307"/>
            </a:xfrm>
            <a:prstGeom prst="rect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8" name="Равнобедренный треугольник 7"/>
            <p:cNvSpPr/>
            <p:nvPr/>
          </p:nvSpPr>
          <p:spPr>
            <a:xfrm rot="10800000">
              <a:off x="4424362" y="1929518"/>
              <a:ext cx="431800" cy="248970"/>
            </a:xfrm>
            <a:prstGeom prst="triangle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6381750"/>
            <a:ext cx="9144000" cy="47625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52000" rIns="216000" b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1113" y="406400"/>
            <a:ext cx="9144000" cy="214313"/>
          </a:xfrm>
          <a:prstGeom prst="rect">
            <a:avLst/>
          </a:prstGeom>
          <a:solidFill>
            <a:srgbClr val="FFC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7174" name="Picture 6" descr="C:\Users\VDutova\Desktop\Vita\УжНУ\Presentations\uzhnu_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107950" y="0"/>
            <a:ext cx="792163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Содержимое 16"/>
          <p:cNvSpPr>
            <a:spLocks noGrp="1"/>
          </p:cNvSpPr>
          <p:nvPr>
            <p:ph idx="1"/>
          </p:nvPr>
        </p:nvSpPr>
        <p:spPr>
          <a:xfrm>
            <a:off x="323850" y="836613"/>
            <a:ext cx="8569325" cy="573722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Aim of the project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Georgia" pitchFamily="18" charset="0"/>
              <a:buNone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 verify newly created modern diagnostic system, which will enable to use human microbiota relationship with other biomarkers of human chronic diseases</a:t>
            </a:r>
          </a:p>
          <a:p>
            <a:pPr algn="just">
              <a:buFont typeface="Georgia" pitchFamily="18" charset="0"/>
              <a:buNone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 develop and implement recommendations for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personilazed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approaches in preventive (early) diagnostic of patients with inflammation relevant chronic diseases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Georgia" pitchFamily="18" charset="0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75" y="-41275"/>
            <a:ext cx="9144000" cy="4460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08000" rIns="216000" bIns="21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Uzhhorod National University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 rot="10800000">
            <a:off x="0" y="6119813"/>
            <a:ext cx="9144000" cy="261937"/>
            <a:chOff x="0" y="1916832"/>
            <a:chExt cx="9144000" cy="26165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7150" y="1916832"/>
              <a:ext cx="9144000" cy="144307"/>
            </a:xfrm>
            <a:prstGeom prst="rect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8" name="Равнобедренный треугольник 7"/>
            <p:cNvSpPr/>
            <p:nvPr/>
          </p:nvSpPr>
          <p:spPr>
            <a:xfrm rot="10800000">
              <a:off x="4424362" y="1929518"/>
              <a:ext cx="431800" cy="248970"/>
            </a:xfrm>
            <a:prstGeom prst="triangle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6381750"/>
            <a:ext cx="9144000" cy="47625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52000" rIns="216000" b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1113" y="406400"/>
            <a:ext cx="9144000" cy="214313"/>
          </a:xfrm>
          <a:prstGeom prst="rect">
            <a:avLst/>
          </a:prstGeom>
          <a:solidFill>
            <a:srgbClr val="FFC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7174" name="Picture 6" descr="C:\Users\VDutova\Desktop\Vita\УжНУ\Presentations\uzhnu_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107950" y="0"/>
            <a:ext cx="792163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Содержимое 16"/>
          <p:cNvSpPr>
            <a:spLocks noGrp="1"/>
          </p:cNvSpPr>
          <p:nvPr>
            <p:ph idx="1"/>
          </p:nvPr>
        </p:nvSpPr>
        <p:spPr>
          <a:xfrm>
            <a:off x="0" y="620689"/>
            <a:ext cx="9144000" cy="595315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Objectives: </a:t>
            </a:r>
          </a:p>
          <a:p>
            <a:pPr algn="just">
              <a:buNone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1) To 	 investigate the microbial status of patients (healthy and sick) of various chronic diseases relevant to inflammation; </a:t>
            </a:r>
          </a:p>
          <a:p>
            <a:pPr algn="just">
              <a:buNone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2) Identification of targeted microorganisms, which clearly point to a specific disease;</a:t>
            </a:r>
          </a:p>
          <a:p>
            <a:pPr algn="just">
              <a:buNone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3) Study of changes of immunological and “traditional” indications together with changing microbial balance in order to define real biomarkers;</a:t>
            </a:r>
          </a:p>
          <a:p>
            <a:pPr algn="just">
              <a:buNone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4) Creation of new rapid diagnostic</a:t>
            </a:r>
            <a:r>
              <a:rPr 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tools 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based on molecular data 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of host microbiota and their specific ratio for early diagnostic of various chronic diseases;</a:t>
            </a:r>
          </a:p>
          <a:p>
            <a:pPr algn="just">
              <a:buNone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ecommendations to restore the microbial balance of patients</a:t>
            </a:r>
            <a:endParaRPr lang="ru-RU" sz="26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75" y="-41275"/>
            <a:ext cx="9144000" cy="4460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08000" rIns="216000" bIns="21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Uzhhorod National University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 rot="10800000">
            <a:off x="107950" y="6119813"/>
            <a:ext cx="9036050" cy="261937"/>
            <a:chOff x="0" y="1916832"/>
            <a:chExt cx="9144000" cy="26165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7833" y="1916832"/>
              <a:ext cx="9144000" cy="144307"/>
            </a:xfrm>
            <a:prstGeom prst="rect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8" name="Равнобедренный треугольник 7"/>
            <p:cNvSpPr/>
            <p:nvPr/>
          </p:nvSpPr>
          <p:spPr>
            <a:xfrm rot="10800000">
              <a:off x="4425811" y="1929518"/>
              <a:ext cx="432140" cy="248970"/>
            </a:xfrm>
            <a:prstGeom prst="triangle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6381750"/>
            <a:ext cx="9144000" cy="47625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52000" rIns="216000" b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1113" y="406400"/>
            <a:ext cx="9144000" cy="214313"/>
          </a:xfrm>
          <a:prstGeom prst="rect">
            <a:avLst/>
          </a:prstGeom>
          <a:solidFill>
            <a:srgbClr val="FFC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8198" name="Picture 6" descr="C:\Users\VDutova\Desktop\Vita\УжНУ\Presentations\uzhnu_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107950" y="0"/>
            <a:ext cx="792163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9" name="Содержимое 16"/>
          <p:cNvSpPr>
            <a:spLocks noGrp="1"/>
          </p:cNvSpPr>
          <p:nvPr>
            <p:ph idx="1"/>
          </p:nvPr>
        </p:nvSpPr>
        <p:spPr>
          <a:xfrm>
            <a:off x="323850" y="836613"/>
            <a:ext cx="8569325" cy="5737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Main expected results of the project:</a:t>
            </a:r>
          </a:p>
          <a:p>
            <a:pPr marL="0" indent="0">
              <a:buNone/>
            </a:pPr>
            <a:endParaRPr lang="en-US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New and very specific diagnostic tools for early identification of various chronic diseases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Effective prevention and treatment of inflammation relevant chronic diseases</a:t>
            </a:r>
          </a:p>
          <a:p>
            <a:pPr marL="0" indent="0">
              <a:buNone/>
            </a:pPr>
            <a:endParaRPr lang="en-US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75" y="-41275"/>
            <a:ext cx="9144000" cy="4460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08000" rIns="216000" bIns="21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Uzhhorod National University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 rot="10800000">
            <a:off x="0" y="6119813"/>
            <a:ext cx="9144000" cy="261937"/>
            <a:chOff x="0" y="1916832"/>
            <a:chExt cx="9144000" cy="26165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7150" y="1916832"/>
              <a:ext cx="9144000" cy="144307"/>
            </a:xfrm>
            <a:prstGeom prst="rect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8" name="Равнобедренный треугольник 7"/>
            <p:cNvSpPr/>
            <p:nvPr/>
          </p:nvSpPr>
          <p:spPr>
            <a:xfrm rot="10800000">
              <a:off x="4424362" y="1929518"/>
              <a:ext cx="431800" cy="248970"/>
            </a:xfrm>
            <a:prstGeom prst="triangle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6381750"/>
            <a:ext cx="9144000" cy="47625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52000" rIns="216000" b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1113" y="406400"/>
            <a:ext cx="9144000" cy="214313"/>
          </a:xfrm>
          <a:prstGeom prst="rect">
            <a:avLst/>
          </a:prstGeom>
          <a:solidFill>
            <a:srgbClr val="FFC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9222" name="Picture 6" descr="C:\Users\VDutova\Desktop\Vita\УжНУ\Presentations\uzhnu_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107950" y="0"/>
            <a:ext cx="792163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Содержимое 16"/>
          <p:cNvSpPr>
            <a:spLocks noGrp="1"/>
          </p:cNvSpPr>
          <p:nvPr>
            <p:ph idx="1"/>
          </p:nvPr>
        </p:nvSpPr>
        <p:spPr>
          <a:xfrm>
            <a:off x="323850" y="836613"/>
            <a:ext cx="8569325" cy="5737225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Main foreseen activities: 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Creating innovative methodologies, based on a several important indicators and microbiome ratio and which help to understand nature of same human disorders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Testing (Astra-DIA)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Cohort study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Implementation in diagnostic medical practice 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75" y="-41275"/>
            <a:ext cx="9144000" cy="4460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08000" rIns="216000" bIns="21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Uzhhorod National University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 rot="10800000">
            <a:off x="0" y="6119813"/>
            <a:ext cx="9144000" cy="261937"/>
            <a:chOff x="0" y="1916832"/>
            <a:chExt cx="9144000" cy="26165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7150" y="1916832"/>
              <a:ext cx="9144000" cy="144307"/>
            </a:xfrm>
            <a:prstGeom prst="rect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8" name="Равнобедренный треугольник 7"/>
            <p:cNvSpPr/>
            <p:nvPr/>
          </p:nvSpPr>
          <p:spPr>
            <a:xfrm rot="10800000">
              <a:off x="4424362" y="1929518"/>
              <a:ext cx="431800" cy="248970"/>
            </a:xfrm>
            <a:prstGeom prst="triangle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6381750"/>
            <a:ext cx="9144000" cy="47625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52000" rIns="216000" b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1113" y="406400"/>
            <a:ext cx="9144000" cy="214313"/>
          </a:xfrm>
          <a:prstGeom prst="rect">
            <a:avLst/>
          </a:prstGeom>
          <a:solidFill>
            <a:srgbClr val="FFC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10246" name="Picture 6" descr="C:\Users\VDutova\Desktop\Vita\УжНУ\Presentations\uzhnu_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107950" y="0"/>
            <a:ext cx="792163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кутник 10"/>
          <p:cNvSpPr/>
          <p:nvPr/>
        </p:nvSpPr>
        <p:spPr>
          <a:xfrm>
            <a:off x="323528" y="1052736"/>
            <a:ext cx="842493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uk-UA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Estimated Total Budget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uk-UA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600-800 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000,00 EUR</a:t>
            </a:r>
          </a:p>
          <a:p>
            <a:pPr>
              <a:buFont typeface="Wingdings" pitchFamily="2" charset="2"/>
              <a:buChar char="ü"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endParaRPr lang="uk-UA" dirty="0"/>
          </a:p>
        </p:txBody>
      </p:sp>
      <p:sp>
        <p:nvSpPr>
          <p:cNvPr id="12" name="Прямокутник 11"/>
          <p:cNvSpPr/>
          <p:nvPr/>
        </p:nvSpPr>
        <p:spPr>
          <a:xfrm>
            <a:off x="467544" y="3212976"/>
            <a:ext cx="684076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Estimated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duration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36 </a:t>
            </a:r>
            <a:r>
              <a:rPr lang="ru-RU" sz="3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months</a:t>
            </a:r>
            <a:endParaRPr lang="ru-RU" sz="3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75" y="-41275"/>
            <a:ext cx="9144000" cy="4460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08000" rIns="216000" bIns="21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Uzhhorod National University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 rot="10800000">
            <a:off x="0" y="6119813"/>
            <a:ext cx="9144000" cy="261937"/>
            <a:chOff x="0" y="1916832"/>
            <a:chExt cx="9144000" cy="26165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7150" y="1916832"/>
              <a:ext cx="9144000" cy="144307"/>
            </a:xfrm>
            <a:prstGeom prst="rect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8" name="Равнобедренный треугольник 7"/>
            <p:cNvSpPr/>
            <p:nvPr/>
          </p:nvSpPr>
          <p:spPr>
            <a:xfrm rot="10800000">
              <a:off x="4424362" y="1929518"/>
              <a:ext cx="431800" cy="248970"/>
            </a:xfrm>
            <a:prstGeom prst="triangle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6381750"/>
            <a:ext cx="9144000" cy="47625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52000" rIns="216000" b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1113" y="406400"/>
            <a:ext cx="9144000" cy="214313"/>
          </a:xfrm>
          <a:prstGeom prst="rect">
            <a:avLst/>
          </a:prstGeom>
          <a:solidFill>
            <a:srgbClr val="FFC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6150" name="Picture 6" descr="C:\Users\VDutova\Desktop\Vita\УжНУ\Presentations\uzhnu_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107950" y="0"/>
            <a:ext cx="792163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Содержимое 16"/>
          <p:cNvSpPr>
            <a:spLocks noGrp="1"/>
          </p:cNvSpPr>
          <p:nvPr>
            <p:ph idx="1"/>
          </p:nvPr>
        </p:nvSpPr>
        <p:spPr>
          <a:xfrm>
            <a:off x="3131840" y="1484784"/>
            <a:ext cx="5554960" cy="4729014"/>
          </a:xfrm>
        </p:spPr>
        <p:txBody>
          <a:bodyPr>
            <a:normAutofit fontScale="92500" lnSpcReduction="10000"/>
          </a:bodyPr>
          <a:lstStyle/>
          <a:p>
            <a:r>
              <a:rPr lang="en-US" b="1" u="sng" dirty="0" err="1" smtClean="0">
                <a:solidFill>
                  <a:schemeClr val="tx2">
                    <a:lumMod val="50000"/>
                  </a:schemeClr>
                </a:solidFill>
              </a:rPr>
              <a:t>Neem</a:t>
            </a:r>
            <a:r>
              <a:rPr lang="en-US" b="1" u="sng" dirty="0" smtClean="0">
                <a:solidFill>
                  <a:schemeClr val="tx2">
                    <a:lumMod val="50000"/>
                  </a:schemeClr>
                </a:solidFill>
              </a:rPr>
              <a:t> Biotech Ltd</a:t>
            </a:r>
            <a:endParaRPr lang="uk-UA" b="1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uk-UA" b="1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b="1" u="sng" dirty="0" smtClean="0">
                <a:solidFill>
                  <a:schemeClr val="tx2">
                    <a:lumMod val="50000"/>
                  </a:schemeClr>
                </a:solidFill>
              </a:rPr>
              <a:t>Clinical-</a:t>
            </a:r>
            <a:r>
              <a:rPr lang="en-US" b="1" u="sng" dirty="0" err="1" smtClean="0">
                <a:solidFill>
                  <a:schemeClr val="tx2">
                    <a:lumMod val="50000"/>
                  </a:schemeClr>
                </a:solidFill>
              </a:rPr>
              <a:t>Microbiomics</a:t>
            </a:r>
            <a:r>
              <a:rPr lang="en-US" b="1" u="sng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u="sng" dirty="0" err="1" smtClean="0">
                <a:solidFill>
                  <a:schemeClr val="tx2">
                    <a:lumMod val="50000"/>
                  </a:schemeClr>
                </a:solidFill>
              </a:rPr>
              <a:t>ApS</a:t>
            </a:r>
            <a:endParaRPr lang="uk-UA" b="1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uk-UA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b="1" u="sng" dirty="0" smtClean="0">
                <a:solidFill>
                  <a:schemeClr val="tx2">
                    <a:lumMod val="50000"/>
                  </a:schemeClr>
                </a:solidFill>
              </a:rPr>
              <a:t>EPMA</a:t>
            </a:r>
            <a:endParaRPr lang="uk-UA" b="1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uk-UA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b="1" u="sng" dirty="0" err="1" smtClean="0">
                <a:solidFill>
                  <a:schemeClr val="tx2">
                    <a:lumMod val="50000"/>
                  </a:schemeClr>
                </a:solidFill>
              </a:rPr>
              <a:t>Fraunhofer</a:t>
            </a:r>
            <a:r>
              <a:rPr lang="ru-RU" b="1" u="sng" dirty="0" smtClean="0">
                <a:solidFill>
                  <a:schemeClr val="tx2">
                    <a:lumMod val="50000"/>
                  </a:schemeClr>
                </a:solidFill>
              </a:rPr>
              <a:t> IIS, FIIS</a:t>
            </a:r>
          </a:p>
          <a:p>
            <a:endParaRPr lang="uk-UA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uk-UA" b="1" u="sng" dirty="0" smtClean="0">
                <a:solidFill>
                  <a:schemeClr val="tx2">
                    <a:lumMod val="50000"/>
                  </a:schemeClr>
                </a:solidFill>
              </a:rPr>
              <a:t>С</a:t>
            </a:r>
            <a:r>
              <a:rPr lang="en-US" b="1" u="sng" dirty="0" err="1" smtClean="0">
                <a:solidFill>
                  <a:schemeClr val="tx2">
                    <a:lumMod val="50000"/>
                  </a:schemeClr>
                </a:solidFill>
              </a:rPr>
              <a:t>assovia</a:t>
            </a:r>
            <a:r>
              <a:rPr lang="en-US" b="1" u="sng" dirty="0" smtClean="0">
                <a:solidFill>
                  <a:schemeClr val="tx2">
                    <a:lumMod val="50000"/>
                  </a:schemeClr>
                </a:solidFill>
              </a:rPr>
              <a:t> Life Sciences</a:t>
            </a:r>
            <a:endParaRPr lang="ru-RU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759496"/>
          </a:xfrm>
        </p:spPr>
        <p:txBody>
          <a:bodyPr/>
          <a:lstStyle/>
          <a:p>
            <a:pPr>
              <a:defRPr/>
            </a:pPr>
            <a:r>
              <a:rPr lang="en-US" b="1" u="sng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Available Partners: </a:t>
            </a:r>
            <a:endParaRPr lang="ru-RU" dirty="0">
              <a:solidFill>
                <a:srgbClr val="002060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251520" y="2348880"/>
            <a:ext cx="78488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Stacks Image 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268760"/>
            <a:ext cx="2592288" cy="1008112"/>
          </a:xfrm>
          <a:prstGeom prst="rect">
            <a:avLst/>
          </a:prstGeom>
          <a:noFill/>
        </p:spPr>
      </p:pic>
      <p:sp>
        <p:nvSpPr>
          <p:cNvPr id="1030" name="AutoShape 6" descr="Clinical-Microbiomic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32" name="Picture 8" descr="http://clinical-microbiomics.com/one/img/logo-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420888"/>
            <a:ext cx="2915816" cy="1152128"/>
          </a:xfrm>
          <a:prstGeom prst="rect">
            <a:avLst/>
          </a:prstGeom>
          <a:noFill/>
        </p:spPr>
      </p:pic>
      <p:cxnSp>
        <p:nvCxnSpPr>
          <p:cNvPr id="29" name="Прямая соединительная линия 28"/>
          <p:cNvCxnSpPr/>
          <p:nvPr/>
        </p:nvCxnSpPr>
        <p:spPr>
          <a:xfrm>
            <a:off x="323528" y="3284984"/>
            <a:ext cx="7920880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4" name="Picture 10" descr="European Powder Metallurgy Associati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73016"/>
            <a:ext cx="2915816" cy="859351"/>
          </a:xfrm>
          <a:prstGeom prst="rect">
            <a:avLst/>
          </a:prstGeom>
          <a:noFill/>
        </p:spPr>
      </p:pic>
      <p:cxnSp>
        <p:nvCxnSpPr>
          <p:cNvPr id="38" name="Прямая соединительная линия 37"/>
          <p:cNvCxnSpPr/>
          <p:nvPr/>
        </p:nvCxnSpPr>
        <p:spPr>
          <a:xfrm>
            <a:off x="395536" y="4365104"/>
            <a:ext cx="7848872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6" name="Picture 12" descr="Fraunhofer Institute for Integrated Circuits II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4509120"/>
            <a:ext cx="2448272" cy="720080"/>
          </a:xfrm>
          <a:prstGeom prst="rect">
            <a:avLst/>
          </a:prstGeom>
          <a:noFill/>
        </p:spPr>
      </p:pic>
      <p:cxnSp>
        <p:nvCxnSpPr>
          <p:cNvPr id="45" name="Прямая соединительная линия 44"/>
          <p:cNvCxnSpPr/>
          <p:nvPr/>
        </p:nvCxnSpPr>
        <p:spPr>
          <a:xfrm>
            <a:off x="323528" y="5301208"/>
            <a:ext cx="7920880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8" name="Picture 14" descr="http://www.errin.eu/sites/default/files/styles/fancybox_full/public/CLS-logo.png?itok=uyZD2kt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517232"/>
            <a:ext cx="2910183" cy="7092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6645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5"/>
            <a:ext cx="8229600" cy="1368152"/>
          </a:xfrm>
        </p:spPr>
        <p:txBody>
          <a:bodyPr>
            <a:normAutofit/>
          </a:bodyPr>
          <a:lstStyle/>
          <a:p>
            <a:pPr marL="365760" indent="-256032">
              <a:buClr>
                <a:schemeClr val="accent3"/>
              </a:buClr>
              <a:buNone/>
              <a:defRPr/>
            </a:pPr>
            <a:r>
              <a:rPr lang="en-US" altLang="uk-UA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We are open for collaboration</a:t>
            </a:r>
            <a:r>
              <a:rPr lang="en-US" sz="40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75" y="-41275"/>
            <a:ext cx="9144000" cy="4460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08000" rIns="216000" bIns="21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Uzhhorod National University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11113" y="406400"/>
            <a:ext cx="9144000" cy="144463"/>
          </a:xfrm>
          <a:prstGeom prst="rect">
            <a:avLst/>
          </a:prstGeom>
          <a:solidFill>
            <a:srgbClr val="FFC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11269" name="Picture 6" descr="C:\Users\VDutova\Desktop\Vita\УжНУ\Presentations\uzhnu_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107950" y="0"/>
            <a:ext cx="792163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6381750"/>
            <a:ext cx="9144000" cy="47625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52000" rIns="216000" b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600" b="1" dirty="0">
              <a:solidFill>
                <a:schemeClr val="bg1"/>
              </a:solidFill>
            </a:endParaRP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 rot="10800000">
            <a:off x="0" y="6119813"/>
            <a:ext cx="9144000" cy="261937"/>
            <a:chOff x="0" y="1916832"/>
            <a:chExt cx="9144000" cy="261656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60325" y="1916832"/>
              <a:ext cx="9144000" cy="144307"/>
            </a:xfrm>
            <a:prstGeom prst="rect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11" name="Равнобедренный треугольник 10"/>
            <p:cNvSpPr/>
            <p:nvPr/>
          </p:nvSpPr>
          <p:spPr>
            <a:xfrm rot="10800000">
              <a:off x="4427537" y="1929518"/>
              <a:ext cx="431800" cy="248970"/>
            </a:xfrm>
            <a:prstGeom prst="triangle">
              <a:avLst/>
            </a:prstGeom>
            <a:solidFill>
              <a:srgbClr val="FFC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</p:grpSp>
      <p:sp>
        <p:nvSpPr>
          <p:cNvPr id="11272" name="Прямоугольник 11"/>
          <p:cNvSpPr>
            <a:spLocks noChangeArrowheads="1"/>
          </p:cNvSpPr>
          <p:nvPr/>
        </p:nvSpPr>
        <p:spPr bwMode="auto">
          <a:xfrm>
            <a:off x="307975" y="1340768"/>
            <a:ext cx="8620125" cy="74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Scientific Research &amp; Educational Center of  MM &amp; IMM,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UzhNU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  <a:hlinkClick r:id="rId3"/>
              </a:rPr>
              <a:t>http://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www.uzhnu.edu.ua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3"/>
              </a:rPr>
              <a:t>/cat/deps-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ndi_molecular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Nadiya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Boyko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Director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  <a:hlinkClick r:id="rId4"/>
              </a:rPr>
              <a:t>nadiya.boyko@cassovialifesciences.eu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.:+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380506275445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Olga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Levchuk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PhD, contact person</a:t>
            </a: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  <a:hlinkClick r:id="rId5"/>
              </a:rPr>
              <a:t>olgalevchuk2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5"/>
              </a:rPr>
              <a:t>7@gmail.com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Tel.:+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380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99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927511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Georgia" pitchFamily="18" charset="0"/>
            </a:endParaRPr>
          </a:p>
          <a:p>
            <a:endParaRPr lang="en-US" dirty="0" smtClean="0">
              <a:latin typeface="Georgia" pitchFamily="18" charset="0"/>
            </a:endParaRPr>
          </a:p>
          <a:p>
            <a:endParaRPr lang="en-US" dirty="0" smtClean="0">
              <a:latin typeface="Georgia" pitchFamily="18" charset="0"/>
            </a:endParaRPr>
          </a:p>
          <a:p>
            <a:endParaRPr lang="en-US" dirty="0" smtClean="0">
              <a:latin typeface="Georgia" pitchFamily="18" charset="0"/>
            </a:endParaRPr>
          </a:p>
          <a:p>
            <a:endParaRPr lang="en-US" dirty="0" smtClean="0">
              <a:latin typeface="Georgia" pitchFamily="18" charset="0"/>
            </a:endParaRPr>
          </a:p>
          <a:p>
            <a:endParaRPr lang="en-US" dirty="0" smtClean="0">
              <a:latin typeface="Georgia" pitchFamily="18" charset="0"/>
            </a:endParaRPr>
          </a:p>
          <a:p>
            <a:endParaRPr lang="en-US" dirty="0">
              <a:latin typeface="Georgia" pitchFamily="18" charset="0"/>
            </a:endParaRPr>
          </a:p>
        </p:txBody>
      </p:sp>
      <p:sp>
        <p:nvSpPr>
          <p:cNvPr id="15362" name="AutoShape 2" descr="&amp;Rcy;&amp;iecy;&amp;zcy;&amp;ucy;&amp;lcy;&amp;softcy;&amp;tcy;&amp;acy;&amp;tcy; &amp;pcy;&amp;ocy;&amp;shcy;&amp;ucy;&amp;kcy;&amp;ucy; &amp;zcy;&amp;ocy;&amp;bcy;&amp;rcy;&amp;acy;&amp;zhcy;&amp;iecy;&amp;ncy;&amp;softcy; &amp;zcy;&amp;acy; &amp;zcy;&amp;acy;&amp;pcy;&amp;icy;&amp;tcy;&amp;ocy;&amp;mcy; &quot;&amp;scy;&amp;pcy;&amp;iukcy;&amp;vcy;&amp;pcy;&amp;rcy;&amp;acy;&amp;tscy;&amp;yacy; &amp;fcy;&amp;ocy;&amp;tcy;&amp;ocy;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26" name="Picture 2" descr="C:\Users\Муркутунчик\Desktop\днк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3271803"/>
            <a:ext cx="3384376" cy="2284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278</Words>
  <Application>Microsoft Office PowerPoint</Application>
  <PresentationFormat>Экран (4:3)</PresentationFormat>
  <Paragraphs>76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Funding programmes: </vt:lpstr>
      <vt:lpstr>Слайд 3</vt:lpstr>
      <vt:lpstr>Слайд 4</vt:lpstr>
      <vt:lpstr>Слайд 5</vt:lpstr>
      <vt:lpstr>Слайд 6</vt:lpstr>
      <vt:lpstr>Слайд 7</vt:lpstr>
      <vt:lpstr>Available Partners: 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VDutova</cp:lastModifiedBy>
  <cp:revision>31</cp:revision>
  <dcterms:created xsi:type="dcterms:W3CDTF">2015-10-11T17:32:50Z</dcterms:created>
  <dcterms:modified xsi:type="dcterms:W3CDTF">2015-10-15T09:47:37Z</dcterms:modified>
</cp:coreProperties>
</file>