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EB"/>
    <a:srgbClr val="643232"/>
    <a:srgbClr val="C81E1E"/>
    <a:srgbClr val="C01414"/>
    <a:srgbClr val="AD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83313" autoAdjust="0"/>
  </p:normalViewPr>
  <p:slideViewPr>
    <p:cSldViewPr snapToGrid="0">
      <p:cViewPr varScale="1">
        <p:scale>
          <a:sx n="73" d="100"/>
          <a:sy n="73" d="100"/>
        </p:scale>
        <p:origin x="-90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30603-5745-421D-8850-0AB0781674F5}" type="datetimeFigureOut">
              <a:rPr lang="uk-UA" smtClean="0"/>
              <a:t>15.03.2023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9EA7B-6DDE-4C15-9F65-4FA15CB6FE9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481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1542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Червоним виділені зміни порівняно з поточним</a:t>
            </a:r>
            <a:r>
              <a:rPr lang="uk-UA" baseline="0" dirty="0" smtClean="0"/>
              <a:t> планом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2104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4863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Прохання делегатам від студентів провести анкетування на своєму курсі і доповісти результати на підсумковому засіданні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3543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Прохання делегатам від студентів провести анкетування на своєму курсі і доповісти результати на підсумковому засіданні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52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Потрібно сформулювати дві фахові компетентності</a:t>
            </a:r>
            <a:r>
              <a:rPr lang="uk-UA" baseline="0" dirty="0" smtClean="0"/>
              <a:t> на заміну №5 і №6 із стандарту, які призначені саме для наукових програм і не стосуються професійних.</a:t>
            </a:r>
            <a:br>
              <a:rPr lang="uk-UA" baseline="0" dirty="0" smtClean="0"/>
            </a:br>
            <a:r>
              <a:rPr lang="uk-UA" baseline="0" dirty="0" smtClean="0"/>
              <a:t>Пропозиція – на слайді, вона базується на результатах порівняння</a:t>
            </a:r>
            <a:r>
              <a:rPr lang="en-US" baseline="0" dirty="0" smtClean="0"/>
              <a:t> </a:t>
            </a:r>
            <a:r>
              <a:rPr lang="uk-UA" baseline="0" dirty="0" smtClean="0"/>
              <a:t>рамки </a:t>
            </a:r>
            <a:r>
              <a:rPr lang="uk-UA" baseline="0" dirty="0" err="1" smtClean="0"/>
              <a:t>компететностей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фармацевта</a:t>
            </a:r>
            <a:r>
              <a:rPr lang="uk-UA" baseline="0" dirty="0" smtClean="0"/>
              <a:t> від Міжнародної Фармацевтичної Федерації із нашим стандартом.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89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Жирним виділено власну пропозицію</a:t>
            </a:r>
            <a:r>
              <a:rPr lang="uk-UA" baseline="0" dirty="0" smtClean="0"/>
              <a:t> доповнення до мінімальних вимог стандарту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6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Жирним виділено власну пропозицію</a:t>
            </a:r>
            <a:r>
              <a:rPr lang="uk-UA" baseline="0" dirty="0" smtClean="0"/>
              <a:t> доповнення до мінімальних вимог стандарту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59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Червоним виділено нові напрямки практик,</a:t>
            </a:r>
            <a:r>
              <a:rPr lang="uk-UA" baseline="0" dirty="0" smtClean="0"/>
              <a:t> які пропонується впровадити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5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Червоним виділені зміни порівняно з поточним</a:t>
            </a:r>
            <a:r>
              <a:rPr lang="uk-UA" baseline="0" dirty="0" smtClean="0"/>
              <a:t> планом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313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Червоним виділені зміни порівняно з поточним</a:t>
            </a:r>
            <a:r>
              <a:rPr lang="uk-UA" baseline="0" dirty="0" smtClean="0"/>
              <a:t> планом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41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Червоним виділені зміни порівняно з поточним</a:t>
            </a:r>
            <a:r>
              <a:rPr lang="uk-UA" baseline="0" dirty="0" smtClean="0"/>
              <a:t> планом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89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Червоним виділені зміни порівняно з поточним</a:t>
            </a:r>
            <a:r>
              <a:rPr lang="uk-UA" baseline="0" dirty="0" smtClean="0"/>
              <a:t> планом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9EA7B-6DDE-4C15-9F65-4FA15CB6FE9F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78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3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9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6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0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9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2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8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4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8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uk-UA" b="1" smtClean="0">
                <a:solidFill>
                  <a:srgbClr val="643232"/>
                </a:solidFill>
              </a:rPr>
              <a:t>ОНОВЛЕННЯ ОП «ФАРМАЦІЯ» 2023</a:t>
            </a:r>
            <a:endParaRPr lang="uk-UA" b="1" dirty="0">
              <a:solidFill>
                <a:srgbClr val="64323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>
                <a:solidFill>
                  <a:srgbClr val="643232"/>
                </a:solidFill>
              </a:rPr>
              <a:t>Засідання робочої групи №1 від 13.03.2023</a:t>
            </a:r>
            <a:endParaRPr lang="uk-UA">
              <a:solidFill>
                <a:srgbClr val="64323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3 КУРСУ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5913" y="1325824"/>
            <a:ext cx="19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ПОТОЧНИЙ ПЛАН</a:t>
            </a:r>
            <a:endParaRPr lang="uk-UA" b="1">
              <a:solidFill>
                <a:srgbClr val="64323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1413" y="1306480"/>
            <a:ext cx="19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ПРОПОЗИЦІЯ</a:t>
            </a:r>
            <a:endParaRPr lang="uk-UA" b="1">
              <a:solidFill>
                <a:srgbClr val="643232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403850" y="3186341"/>
            <a:ext cx="571500" cy="598259"/>
          </a:xfrm>
          <a:prstGeom prst="rightArrow">
            <a:avLst/>
          </a:prstGeom>
          <a:solidFill>
            <a:srgbClr val="C01414"/>
          </a:solidFill>
          <a:ln>
            <a:solidFill>
              <a:srgbClr val="64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15316"/>
              </p:ext>
            </p:extLst>
          </p:nvPr>
        </p:nvGraphicFramePr>
        <p:xfrm>
          <a:off x="100965" y="1783103"/>
          <a:ext cx="5131434" cy="3693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7795">
                  <a:extLst>
                    <a:ext uri="{9D8B030D-6E8A-4147-A177-3AD203B41FA5}">
                      <a16:colId xmlns:a16="http://schemas.microsoft.com/office/drawing/2014/main" xmlns="" val="2820865658"/>
                    </a:ext>
                  </a:extLst>
                </a:gridCol>
                <a:gridCol w="688014">
                  <a:extLst>
                    <a:ext uri="{9D8B030D-6E8A-4147-A177-3AD203B41FA5}">
                      <a16:colId xmlns:a16="http://schemas.microsoft.com/office/drawing/2014/main" xmlns="" val="3892347425"/>
                    </a:ext>
                  </a:extLst>
                </a:gridCol>
                <a:gridCol w="713814">
                  <a:extLst>
                    <a:ext uri="{9D8B030D-6E8A-4147-A177-3AD203B41FA5}">
                      <a16:colId xmlns:a16="http://schemas.microsoft.com/office/drawing/2014/main" xmlns="" val="1361914268"/>
                    </a:ext>
                  </a:extLst>
                </a:gridCol>
                <a:gridCol w="541811">
                  <a:extLst>
                    <a:ext uri="{9D8B030D-6E8A-4147-A177-3AD203B41FA5}">
                      <a16:colId xmlns:a16="http://schemas.microsoft.com/office/drawing/2014/main" xmlns="" val="2292333166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Технологія ліків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26486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Фармацевтична хімія 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517269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Фармакогнозія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270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170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09819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Англійська мова фармацевтичного спрямування</a:t>
                      </a:r>
                      <a:endParaRPr lang="uk-UA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70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259469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Комп'ютерне моделювання у фармації </a:t>
                      </a:r>
                      <a:endParaRPr lang="uk-UA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1584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Фармакологія  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270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170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55950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Фармацевтичне право та законодавство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070344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Виробнича практика в аптеці</a:t>
                      </a:r>
                      <a:endParaRPr lang="uk-UA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9010907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Підготовка офіцерів запасу галузі знань "Охорона здоров’я". Спеціальність "Фармація"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761766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Вибіркові дисципліни за спеціалізацією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14.0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420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21846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ЄДКІ, етап 1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3944697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874609"/>
              </p:ext>
            </p:extLst>
          </p:nvPr>
        </p:nvGraphicFramePr>
        <p:xfrm>
          <a:off x="6146801" y="1783103"/>
          <a:ext cx="5676901" cy="3781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6655">
                  <a:extLst>
                    <a:ext uri="{9D8B030D-6E8A-4147-A177-3AD203B41FA5}">
                      <a16:colId xmlns:a16="http://schemas.microsoft.com/office/drawing/2014/main" xmlns="" val="2944601694"/>
                    </a:ext>
                  </a:extLst>
                </a:gridCol>
                <a:gridCol w="761149">
                  <a:extLst>
                    <a:ext uri="{9D8B030D-6E8A-4147-A177-3AD203B41FA5}">
                      <a16:colId xmlns:a16="http://schemas.microsoft.com/office/drawing/2014/main" xmlns="" val="604933311"/>
                    </a:ext>
                  </a:extLst>
                </a:gridCol>
                <a:gridCol w="789692">
                  <a:extLst>
                    <a:ext uri="{9D8B030D-6E8A-4147-A177-3AD203B41FA5}">
                      <a16:colId xmlns:a16="http://schemas.microsoft.com/office/drawing/2014/main" xmlns="" val="2986659542"/>
                    </a:ext>
                  </a:extLst>
                </a:gridCol>
                <a:gridCol w="599405">
                  <a:extLst>
                    <a:ext uri="{9D8B030D-6E8A-4147-A177-3AD203B41FA5}">
                      <a16:colId xmlns:a16="http://schemas.microsoft.com/office/drawing/2014/main" xmlns="" val="2400314356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Технологія ліків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7.0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210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595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Фармацевтична хімія 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82565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Фармакогнозія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270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170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555692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Іноземна мова фармацевтичного спрямування за вибором (3 курс)</a:t>
                      </a:r>
                      <a:endParaRPr lang="ru-RU" sz="1400" b="0" i="1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457985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Комп'ютерне моделювання у фармації </a:t>
                      </a:r>
                      <a:endParaRPr lang="uk-UA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7887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Фармакологія  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270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170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92700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Фармацевтичне право та законодавство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872854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Виробнича практика з фармакогнозії та нутриціології</a:t>
                      </a:r>
                      <a:endParaRPr lang="ru-RU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1207159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Нутриціологія та профілактика захворювань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44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861386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Підготовка офіцерів запасу галузі знань "Охорона здоров’я". Спеціальність "Фармація"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977299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Вибіркові дисципліни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270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311426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Атестація ЄДКІ, етап 1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239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9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4 КУРСУ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5913" y="1325824"/>
            <a:ext cx="19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ПОТОЧНИЙ ПЛАН</a:t>
            </a:r>
            <a:endParaRPr lang="uk-UA" b="1">
              <a:solidFill>
                <a:srgbClr val="64323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1413" y="1306480"/>
            <a:ext cx="19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ПРОПОЗИЦІЯ</a:t>
            </a:r>
            <a:endParaRPr lang="uk-UA" b="1">
              <a:solidFill>
                <a:srgbClr val="643232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403850" y="3186341"/>
            <a:ext cx="571500" cy="598259"/>
          </a:xfrm>
          <a:prstGeom prst="rightArrow">
            <a:avLst/>
          </a:prstGeom>
          <a:solidFill>
            <a:srgbClr val="C01414"/>
          </a:solidFill>
          <a:ln>
            <a:solidFill>
              <a:srgbClr val="64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770210"/>
              </p:ext>
            </p:extLst>
          </p:nvPr>
        </p:nvGraphicFramePr>
        <p:xfrm>
          <a:off x="100966" y="1783103"/>
          <a:ext cx="5131434" cy="3779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7795">
                  <a:extLst>
                    <a:ext uri="{9D8B030D-6E8A-4147-A177-3AD203B41FA5}">
                      <a16:colId xmlns:a16="http://schemas.microsoft.com/office/drawing/2014/main" xmlns="" val="1172479271"/>
                    </a:ext>
                  </a:extLst>
                </a:gridCol>
                <a:gridCol w="688014">
                  <a:extLst>
                    <a:ext uri="{9D8B030D-6E8A-4147-A177-3AD203B41FA5}">
                      <a16:colId xmlns:a16="http://schemas.microsoft.com/office/drawing/2014/main" xmlns="" val="2213834266"/>
                    </a:ext>
                  </a:extLst>
                </a:gridCol>
                <a:gridCol w="713814">
                  <a:extLst>
                    <a:ext uri="{9D8B030D-6E8A-4147-A177-3AD203B41FA5}">
                      <a16:colId xmlns:a16="http://schemas.microsoft.com/office/drawing/2014/main" xmlns="" val="3716022789"/>
                    </a:ext>
                  </a:extLst>
                </a:gridCol>
                <a:gridCol w="541811">
                  <a:extLst>
                    <a:ext uri="{9D8B030D-6E8A-4147-A177-3AD203B41FA5}">
                      <a16:colId xmlns:a16="http://schemas.microsoft.com/office/drawing/2014/main" xmlns="" val="397805359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Фармацевтична хімія 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110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3242265"/>
                  </a:ext>
                </a:extLst>
              </a:tr>
              <a:tr h="413997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Клінічна фармація та фармацевтична опіка  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110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82948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Технологія ліків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8687673"/>
                  </a:ext>
                </a:extLst>
              </a:tr>
              <a:tr h="375897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Фармацевтичний менеджмент та маркетинг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8262757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Організація та економіка фармації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110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328139"/>
                  </a:ext>
                </a:extLst>
              </a:tr>
              <a:tr h="363197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Фармакотерапія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110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55944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Фармацевтичне та медичне товарознавство 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153189"/>
                  </a:ext>
                </a:extLst>
              </a:tr>
              <a:tr h="328272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Виробнича практика в аптеці</a:t>
                      </a:r>
                      <a:endParaRPr lang="uk-UA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1335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Фармакоекономіка</a:t>
                      </a:r>
                      <a:endParaRPr lang="uk-UA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391754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Лікарська токсикологія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36119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Вибіркові дисципліни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17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510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80733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926808"/>
              </p:ext>
            </p:extLst>
          </p:nvPr>
        </p:nvGraphicFramePr>
        <p:xfrm>
          <a:off x="6146800" y="1783103"/>
          <a:ext cx="5676901" cy="3697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6655">
                  <a:extLst>
                    <a:ext uri="{9D8B030D-6E8A-4147-A177-3AD203B41FA5}">
                      <a16:colId xmlns:a16="http://schemas.microsoft.com/office/drawing/2014/main" xmlns="" val="2840043208"/>
                    </a:ext>
                  </a:extLst>
                </a:gridCol>
                <a:gridCol w="761149">
                  <a:extLst>
                    <a:ext uri="{9D8B030D-6E8A-4147-A177-3AD203B41FA5}">
                      <a16:colId xmlns:a16="http://schemas.microsoft.com/office/drawing/2014/main" xmlns="" val="606745007"/>
                    </a:ext>
                  </a:extLst>
                </a:gridCol>
                <a:gridCol w="789692">
                  <a:extLst>
                    <a:ext uri="{9D8B030D-6E8A-4147-A177-3AD203B41FA5}">
                      <a16:colId xmlns:a16="http://schemas.microsoft.com/office/drawing/2014/main" xmlns="" val="2238868892"/>
                    </a:ext>
                  </a:extLst>
                </a:gridCol>
                <a:gridCol w="599405">
                  <a:extLst>
                    <a:ext uri="{9D8B030D-6E8A-4147-A177-3AD203B41FA5}">
                      <a16:colId xmlns:a16="http://schemas.microsoft.com/office/drawing/2014/main" xmlns="" val="377538827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Фармацевтична хімія ІІ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110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462232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Клінічна фармація з фармацевтичною опікою І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110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94509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Технологія ліків ІІ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0361533"/>
                  </a:ext>
                </a:extLst>
              </a:tr>
              <a:tr h="363197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Фармацевтичний менеджмент і маркетинг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098500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Організація та економіка фармації з фармакоекономікою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7.0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210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5838587"/>
                  </a:ext>
                </a:extLst>
              </a:tr>
              <a:tr h="325097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Фармакотерапія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731282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Фармацевтичне та медичне товарознавство 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253641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Виробнича практика</a:t>
                      </a:r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 з технології ліків</a:t>
                      </a:r>
                      <a:endParaRPr lang="ru-RU" sz="1400" b="0" i="1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67084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Лікарська токсикологія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02523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Токсикологічна та судова хімія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2958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Вибіркові дисципліни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450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030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1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5 КУРСУ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5913" y="1325824"/>
            <a:ext cx="19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ПОТОЧНИЙ ПЛАН</a:t>
            </a:r>
            <a:endParaRPr lang="uk-UA" b="1">
              <a:solidFill>
                <a:srgbClr val="64323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1413" y="1306480"/>
            <a:ext cx="19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ПРОПОЗИЦІЯ</a:t>
            </a:r>
            <a:endParaRPr lang="uk-UA" b="1">
              <a:solidFill>
                <a:srgbClr val="643232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403850" y="3186341"/>
            <a:ext cx="571500" cy="598259"/>
          </a:xfrm>
          <a:prstGeom prst="rightArrow">
            <a:avLst/>
          </a:prstGeom>
          <a:solidFill>
            <a:srgbClr val="C01414"/>
          </a:solidFill>
          <a:ln>
            <a:solidFill>
              <a:srgbClr val="64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001546"/>
              </p:ext>
            </p:extLst>
          </p:nvPr>
        </p:nvGraphicFramePr>
        <p:xfrm>
          <a:off x="100966" y="1783103"/>
          <a:ext cx="4913348" cy="4862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2516">
                  <a:extLst>
                    <a:ext uri="{9D8B030D-6E8A-4147-A177-3AD203B41FA5}">
                      <a16:colId xmlns:a16="http://schemas.microsoft.com/office/drawing/2014/main" xmlns="" val="352427352"/>
                    </a:ext>
                  </a:extLst>
                </a:gridCol>
                <a:gridCol w="816670">
                  <a:extLst>
                    <a:ext uri="{9D8B030D-6E8A-4147-A177-3AD203B41FA5}">
                      <a16:colId xmlns:a16="http://schemas.microsoft.com/office/drawing/2014/main" xmlns="" val="3711704189"/>
                    </a:ext>
                  </a:extLst>
                </a:gridCol>
                <a:gridCol w="764162">
                  <a:extLst>
                    <a:ext uri="{9D8B030D-6E8A-4147-A177-3AD203B41FA5}">
                      <a16:colId xmlns:a16="http://schemas.microsoft.com/office/drawing/2014/main" xmlns="" val="3278256662"/>
                    </a:ext>
                  </a:extLst>
                </a:gridCol>
              </a:tblGrid>
              <a:tr h="183883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i="1" u="none" strike="noStrike">
                          <a:solidFill>
                            <a:srgbClr val="643232"/>
                          </a:solidFill>
                          <a:effectLst/>
                        </a:rPr>
                        <a:t>Хімія лікарських засобів</a:t>
                      </a:r>
                      <a:endParaRPr lang="uk-UA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2547867"/>
                  </a:ext>
                </a:extLst>
              </a:tr>
              <a:tr h="357379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Клінічна фармація та фармацевтична опіка  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831160"/>
                  </a:ext>
                </a:extLst>
              </a:tr>
              <a:tr h="370613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Фармацевтичний менеджмент та маркетинг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7996584"/>
                  </a:ext>
                </a:extLst>
              </a:tr>
              <a:tr h="183883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Соціальна фармація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325246"/>
                  </a:ext>
                </a:extLst>
              </a:tr>
              <a:tr h="18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Фахова дисципліна за вибором 1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347042"/>
                  </a:ext>
                </a:extLst>
              </a:tr>
              <a:tr h="18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Фахова дисципліна за вибором 2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724285"/>
                  </a:ext>
                </a:extLst>
              </a:tr>
              <a:tr h="18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Фахова дисципліна за вибором 3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0004153"/>
                  </a:ext>
                </a:extLst>
              </a:tr>
              <a:tr h="18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Фахова дисципліна за вибором 4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636081"/>
                  </a:ext>
                </a:extLst>
              </a:tr>
              <a:tr h="200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Фахова дисципліна за вибором 5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5431368"/>
                  </a:ext>
                </a:extLst>
              </a:tr>
              <a:tr h="367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Виробничі фармацевтичні практики за вибором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360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0816930"/>
                  </a:ext>
                </a:extLst>
              </a:tr>
              <a:tr h="367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Виробнича практика з організації та управління у фармації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9896583"/>
                  </a:ext>
                </a:extLst>
              </a:tr>
              <a:tr h="367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Виробнича практика з технології ліків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6681632"/>
                  </a:ext>
                </a:extLst>
              </a:tr>
              <a:tr h="35606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Виробнича практика з клінічної фармації та фармацевтичної опіки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346341"/>
                  </a:ext>
                </a:extLst>
              </a:tr>
              <a:tr h="3677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Виробнича практика з фармацевтичної хімії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661131"/>
                  </a:ext>
                </a:extLst>
              </a:tr>
              <a:tr h="409557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ЄДКІ, етап 2 / Атестація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58" marR="8358" marT="835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43041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861922"/>
              </p:ext>
            </p:extLst>
          </p:nvPr>
        </p:nvGraphicFramePr>
        <p:xfrm>
          <a:off x="6096000" y="1781483"/>
          <a:ext cx="5918200" cy="4937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6556">
                  <a:extLst>
                    <a:ext uri="{9D8B030D-6E8A-4147-A177-3AD203B41FA5}">
                      <a16:colId xmlns:a16="http://schemas.microsoft.com/office/drawing/2014/main" xmlns="" val="869514223"/>
                    </a:ext>
                  </a:extLst>
                </a:gridCol>
                <a:gridCol w="793503">
                  <a:extLst>
                    <a:ext uri="{9D8B030D-6E8A-4147-A177-3AD203B41FA5}">
                      <a16:colId xmlns:a16="http://schemas.microsoft.com/office/drawing/2014/main" xmlns="" val="3057539461"/>
                    </a:ext>
                  </a:extLst>
                </a:gridCol>
                <a:gridCol w="823259">
                  <a:extLst>
                    <a:ext uri="{9D8B030D-6E8A-4147-A177-3AD203B41FA5}">
                      <a16:colId xmlns:a16="http://schemas.microsoft.com/office/drawing/2014/main" xmlns="" val="322716803"/>
                    </a:ext>
                  </a:extLst>
                </a:gridCol>
                <a:gridCol w="624882">
                  <a:extLst>
                    <a:ext uri="{9D8B030D-6E8A-4147-A177-3AD203B41FA5}">
                      <a16:colId xmlns:a16="http://schemas.microsoft.com/office/drawing/2014/main" xmlns="" val="510576563"/>
                    </a:ext>
                  </a:extLst>
                </a:gridCol>
              </a:tblGrid>
              <a:tr h="17388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i="1" u="none" strike="noStrike">
                          <a:solidFill>
                            <a:srgbClr val="643232"/>
                          </a:solidFill>
                          <a:effectLst/>
                        </a:rPr>
                        <a:t>Хімія лікарських засобів</a:t>
                      </a:r>
                      <a:endParaRPr lang="uk-UA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489776"/>
                  </a:ext>
                </a:extLst>
              </a:tr>
              <a:tr h="34777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Клінічна фармація з фармацевтичною опікою ІІ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70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0862100"/>
                  </a:ext>
                </a:extLst>
              </a:tr>
              <a:tr h="341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Фармацевтичний менеджмент і маркетинг ІІ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136744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Соціальна фармація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0579203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Фахова дисципліна за вибором 1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0715908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Фахова дисципліна за вибором 2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8215563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Фахова дисципліна за вибором 3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2946954"/>
                  </a:ext>
                </a:extLst>
              </a:tr>
              <a:tr h="173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Фахова дисципліна за вибором 4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089209"/>
                  </a:ext>
                </a:extLst>
              </a:tr>
              <a:tr h="1896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Фахова дисципліна за вибором 5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795190"/>
                  </a:ext>
                </a:extLst>
              </a:tr>
              <a:tr h="3477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Фармацевтичні практики у відділеннях ЗОЗ за вибором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9021578"/>
                  </a:ext>
                </a:extLst>
              </a:tr>
              <a:tr h="347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Симуляційні фармацевтичні практики за вибором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801410"/>
                  </a:ext>
                </a:extLst>
              </a:tr>
              <a:tr h="3477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Виробнича практика з організації та управління у фармації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0336151"/>
                  </a:ext>
                </a:extLst>
              </a:tr>
              <a:tr h="32827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Переддипломна практика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360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1534531"/>
                  </a:ext>
                </a:extLst>
              </a:tr>
              <a:tr h="34777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Виробнича практика з клінічної фармації та фармацевтичної опіки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514422"/>
                  </a:ext>
                </a:extLst>
              </a:tr>
              <a:tr h="387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Виробнича практика з фармацевтичної хімії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5825308"/>
                  </a:ext>
                </a:extLst>
              </a:tr>
              <a:tr h="24502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ЄДКІ, етап 2 / Атестація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904" marR="7904" marT="79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214742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71288"/>
              </p:ext>
            </p:extLst>
          </p:nvPr>
        </p:nvGraphicFramePr>
        <p:xfrm>
          <a:off x="4878987" y="1781485"/>
          <a:ext cx="524863" cy="48741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863">
                  <a:extLst>
                    <a:ext uri="{9D8B030D-6E8A-4147-A177-3AD203B41FA5}">
                      <a16:colId xmlns:a16="http://schemas.microsoft.com/office/drawing/2014/main" xmlns="" val="2333792987"/>
                    </a:ext>
                  </a:extLst>
                </a:gridCol>
              </a:tblGrid>
              <a:tr h="2272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11101"/>
                  </a:ext>
                </a:extLst>
              </a:tr>
              <a:tr h="39739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70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3822489"/>
                  </a:ext>
                </a:extLst>
              </a:tr>
              <a:tr h="47867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897326"/>
                  </a:ext>
                </a:extLst>
              </a:tr>
              <a:tr h="2272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58435"/>
                  </a:ext>
                </a:extLst>
              </a:tr>
              <a:tr h="2272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8829998"/>
                  </a:ext>
                </a:extLst>
              </a:tr>
              <a:tr h="2272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022253"/>
                  </a:ext>
                </a:extLst>
              </a:tr>
              <a:tr h="2272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933273"/>
                  </a:ext>
                </a:extLst>
              </a:tr>
              <a:tr h="2272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7734313"/>
                  </a:ext>
                </a:extLst>
              </a:tr>
              <a:tr h="22726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5405991"/>
                  </a:ext>
                </a:extLst>
              </a:tr>
              <a:tr h="39739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479733"/>
                  </a:ext>
                </a:extLst>
              </a:tr>
              <a:tr h="39739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167974"/>
                  </a:ext>
                </a:extLst>
              </a:tr>
              <a:tr h="39739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7998335"/>
                  </a:ext>
                </a:extLst>
              </a:tr>
              <a:tr h="37511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938584"/>
                  </a:ext>
                </a:extLst>
              </a:tr>
              <a:tr h="39739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497416"/>
                  </a:ext>
                </a:extLst>
              </a:tr>
              <a:tr h="442549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375" marR="8375" marT="837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312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1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>
                <a:solidFill>
                  <a:srgbClr val="AD1717"/>
                </a:solidFill>
              </a:rPr>
              <a:t>ДИСЦИПЛІНИ ЗА ВИБОРОМ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938924"/>
              </p:ext>
            </p:extLst>
          </p:nvPr>
        </p:nvGraphicFramePr>
        <p:xfrm>
          <a:off x="124821" y="1066177"/>
          <a:ext cx="119888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968">
                  <a:extLst>
                    <a:ext uri="{9D8B030D-6E8A-4147-A177-3AD203B41FA5}">
                      <a16:colId xmlns:a16="http://schemas.microsoft.com/office/drawing/2014/main" xmlns="" val="3411330285"/>
                    </a:ext>
                  </a:extLst>
                </a:gridCol>
                <a:gridCol w="10813832">
                  <a:extLst>
                    <a:ext uri="{9D8B030D-6E8A-4147-A177-3AD203B41FA5}">
                      <a16:colId xmlns:a16="http://schemas.microsoft.com/office/drawing/2014/main" xmlns="" val="3408872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mtClean="0">
                          <a:solidFill>
                            <a:srgbClr val="643232"/>
                          </a:solidFill>
                        </a:rPr>
                        <a:t>1 курс</a:t>
                      </a:r>
                      <a:endParaRPr lang="uk-UA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0" smtClean="0">
                          <a:solidFill>
                            <a:srgbClr val="643232"/>
                          </a:solidFill>
                        </a:rPr>
                        <a:t>Європейські стандарти комп’ютерної грамотності; Культурологія; Мінеральні та термальні води України та країн Східної Європи; Основи діловодства у фармації; Основи екології; Персональні фінанси; Політологія; Правознавство; Психологія спілкування; Психологія; Теорія пізнання та фармація; Університетська освіта;</a:t>
                      </a:r>
                      <a:r>
                        <a:rPr lang="en-US" sz="1200" b="0" smtClean="0">
                          <a:solidFill>
                            <a:srgbClr val="643232"/>
                          </a:solidFill>
                        </a:rPr>
                        <a:t> </a:t>
                      </a:r>
                      <a:r>
                        <a:rPr lang="uk-UA" sz="1200" b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Державотворчі процеси на території сучасної України; Історія світових цивілізацій; Історія та культура України; </a:t>
                      </a:r>
                      <a:r>
                        <a:rPr lang="uk-UA" sz="12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Німецька мова фармацевтичного спрямування І; Англійська мова фармацевтичного спрямування </a:t>
                      </a:r>
                      <a:r>
                        <a:rPr lang="en-US" sz="12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I; </a:t>
                      </a:r>
                      <a:r>
                        <a:rPr lang="uk-UA" sz="12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Угорська мова фармацевтичного спрямування </a:t>
                      </a:r>
                      <a:r>
                        <a:rPr lang="en-US" sz="12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I; </a:t>
                      </a:r>
                      <a:r>
                        <a:rPr lang="uk-UA" sz="12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uk-UA" sz="1200" b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031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2 курс</a:t>
                      </a:r>
                      <a:endParaRPr lang="uk-UA" b="1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smtClean="0">
                          <a:solidFill>
                            <a:srgbClr val="643232"/>
                          </a:solidFill>
                        </a:rPr>
                        <a:t>Дисципліни</a:t>
                      </a:r>
                      <a:r>
                        <a:rPr lang="uk-UA" sz="1200" b="1" baseline="0" smtClean="0">
                          <a:solidFill>
                            <a:srgbClr val="643232"/>
                          </a:solidFill>
                        </a:rPr>
                        <a:t> університетського каталогу </a:t>
                      </a:r>
                      <a:r>
                        <a:rPr lang="uk-UA" sz="1200" b="0" baseline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; </a:t>
                      </a:r>
                      <a:r>
                        <a:rPr lang="uk-UA" sz="12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Англійська мова фармацевтичного спрямування ІІ; Німецька мова фармацевтичного спрямування ІІ; Французька мова фармацевтичного спрямування ІІ; Угорська мова фармацевтичного спрямування ІІ;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312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3 курс</a:t>
                      </a:r>
                      <a:endParaRPr lang="uk-UA" b="1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smtClean="0">
                          <a:solidFill>
                            <a:srgbClr val="643232"/>
                          </a:solidFill>
                        </a:rPr>
                        <a:t>Аналіз лікувально-косметичних засобів; Аромологія та парфумерні засоби; Внутрішні хвороби; Мікробна екологія людини (мікробіом-новий геном); Мінеральні та термальні води України та країн Східної Європи; Основи кібербезпеки для медичних працівників; Алергічні реакції як прояв побічної дії лікарських препаратів; Антропогенетика з основами геронтології; Збалансований розвиток суспільства; Імунопатологія. Імунотропна терапія; Інтелектуальна власність у фармації; Основи стоматології; Основи хімічної метрології; Побічна дія ліків та фармакокінетика; Сучасні інформаційні технології; Хімія біологічно-активних добавок; Основи апітерапії та фармацевтика продуктів бджільництва; Клінічна біохімія; </a:t>
                      </a:r>
                      <a:r>
                        <a:rPr lang="uk-UA" sz="1200" b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Англійська мова фармацевтичного спрямування ІІ; Німецька мова фармацевтичного спрямування ІІ; Словацька мова фармацевтичного спрямування ІІ; Чеська мова фармацевтичного спрямування ІІ; Угорська мова фармацевтичного спрямування ІІ;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715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4 курс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smtClean="0">
                          <a:solidFill>
                            <a:srgbClr val="643232"/>
                          </a:solidFill>
                        </a:rPr>
                        <a:t>Аналіз прибутковості підприємства; Броматологія; Ділова німецька мова; Елективний курс з французької мови за професійним спрямуванням; Елективний курс з англійської мови за професійним спрямуванням; Контроль якості лікарських засобів; Косметологія; Лабораторна діагностика; Основи інтелектуального аналізу даних; Підготовка фармацевтичного представника; Техноекологія фармацевтичних виробництв; Угорська мова як іноземна; Фармацевтичний аналіз лікарських рослин; Фітокосметологія (Лікарські рослини у косметології); Хімія запашних речовин; </a:t>
                      </a:r>
                      <a:endParaRPr lang="uk-UA" sz="1200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73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5</a:t>
                      </a:r>
                      <a:r>
                        <a:rPr lang="uk-UA" smtClean="0">
                          <a:solidFill>
                            <a:srgbClr val="643232"/>
                          </a:solidFill>
                        </a:rPr>
                        <a:t> </a:t>
                      </a:r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1 сем</a:t>
                      </a:r>
                      <a:endParaRPr lang="uk-UA" b="1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smtClean="0">
                          <a:solidFill>
                            <a:srgbClr val="643232"/>
                          </a:solidFill>
                        </a:rPr>
                        <a:t>Сучасні фармацевтичні технології; Розвиток фармацевтичної промисловості; Фармацевтична біотехнологія; Технологія лікарських косметичних засобів; Стандартизація лікарських засобів; Системи якості у фармації; Біофармація та фармакокінетика; Ресурсознавство лікарських рослин; Міжнародний маркетинг у фармації; </a:t>
                      </a:r>
                      <a:r>
                        <a:rPr lang="en-US" sz="1200" smtClean="0">
                          <a:solidFill>
                            <a:srgbClr val="643232"/>
                          </a:solidFill>
                        </a:rPr>
                        <a:t>C</a:t>
                      </a:r>
                      <a:r>
                        <a:rPr lang="uk-UA" sz="1200" smtClean="0">
                          <a:solidFill>
                            <a:srgbClr val="643232"/>
                          </a:solidFill>
                        </a:rPr>
                        <a:t>учасні питання контролю якості лікарських засобів; </a:t>
                      </a:r>
                      <a:endParaRPr lang="uk-UA" sz="1200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56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5</a:t>
                      </a:r>
                      <a:r>
                        <a:rPr lang="uk-UA" smtClean="0">
                          <a:solidFill>
                            <a:srgbClr val="643232"/>
                          </a:solidFill>
                        </a:rPr>
                        <a:t> клін практики</a:t>
                      </a:r>
                      <a:endParaRPr lang="uk-UA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smtClean="0">
                          <a:solidFill>
                            <a:srgbClr val="643232"/>
                          </a:solidFill>
                        </a:rPr>
                        <a:t>Виробнича практика з фармакотерапії в анестезіології та реаніматології; Виробнича практика з фармакотерапії в пульмонології та алергології; Виробнича практика з фармакотерапії в акушерстві та гінекології; Виробнича практика з фармакотерапії в кардіології; Виробнича практика з фармакотерапії шкірних та венеричних хвороб; Виробнича практика з фармакотерапії в практиці сімейного лікаря; Виробнича практика з фармакотерапії в гастроентерології; Виробнича практика з фармакотерапії в педіатрії; </a:t>
                      </a:r>
                      <a:endParaRPr lang="uk-UA" sz="1200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3384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b="1" smtClean="0">
                          <a:solidFill>
                            <a:srgbClr val="643232"/>
                          </a:solidFill>
                        </a:rPr>
                        <a:t>5</a:t>
                      </a:r>
                      <a:r>
                        <a:rPr lang="uk-UA" smtClean="0">
                          <a:solidFill>
                            <a:srgbClr val="643232"/>
                          </a:solidFill>
                        </a:rPr>
                        <a:t> симуляційні практ</a:t>
                      </a:r>
                      <a:endParaRPr lang="uk-UA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smtClean="0">
                          <a:solidFill>
                            <a:srgbClr val="643232"/>
                          </a:solidFill>
                        </a:rPr>
                        <a:t>Виробнича практика з контролю якості лікарських засобів у навчальній аптеці; Виробнича практика з маркетингу лікарських засобів у навчальній аптеці; Виробнича практика з інформації про лікарські засоби; Виробнича практика з фармацевтичної опіки при відпуску виробів медичного призначення та парафармацевтичної продукції; Виробнича практика із фармацевтичної опіки при відпуску лікарських засобів в ендокринології, гінекології та урології; Виробнича практика із фармацевтичної опіки при  відпуску лікарських засобів у пульмонології та алергології; Виробнича практика з фармацевтичної опіки вагітних та новонароджених ; </a:t>
                      </a:r>
                      <a:endParaRPr lang="uk-UA" sz="1200">
                        <a:solidFill>
                          <a:srgbClr val="64323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5289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АНКЕТУВАННЯ СТУДЕНТІВ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11639006" cy="568732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800" smtClean="0">
                <a:solidFill>
                  <a:srgbClr val="643232"/>
                </a:solidFill>
              </a:rPr>
              <a:t>Запитання про підтримку (так, вагаюсь відповісти, ні):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Додавання компетентності «</a:t>
            </a:r>
            <a:r>
              <a:rPr lang="ru-RU" sz="1800" smtClean="0">
                <a:solidFill>
                  <a:srgbClr val="643232"/>
                </a:solidFill>
              </a:rPr>
              <a:t>Здатність </a:t>
            </a:r>
            <a:r>
              <a:rPr lang="ru-RU" sz="1800">
                <a:solidFill>
                  <a:srgbClr val="643232"/>
                </a:solidFill>
              </a:rPr>
              <a:t>здійснювати консультування щодо здорового харчування та здорового способу життя, а також щодо немедикаментозних способів корекції проблем зі </a:t>
            </a:r>
            <a:r>
              <a:rPr lang="ru-RU" sz="1800" smtClean="0">
                <a:solidFill>
                  <a:srgbClr val="643232"/>
                </a:solidFill>
              </a:rPr>
              <a:t>здоров’ям</a:t>
            </a:r>
            <a:r>
              <a:rPr lang="uk-UA" sz="1800">
                <a:solidFill>
                  <a:srgbClr val="643232"/>
                </a:solidFill>
              </a:rPr>
              <a:t>» та дисципліни «Нутриціологія та </a:t>
            </a:r>
            <a:r>
              <a:rPr lang="uk-UA" sz="1800" smtClean="0">
                <a:solidFill>
                  <a:srgbClr val="643232"/>
                </a:solidFill>
              </a:rPr>
              <a:t>профілактика </a:t>
            </a:r>
            <a:r>
              <a:rPr lang="uk-UA" sz="1800">
                <a:solidFill>
                  <a:srgbClr val="643232"/>
                </a:solidFill>
              </a:rPr>
              <a:t>захворювань</a:t>
            </a:r>
            <a:r>
              <a:rPr lang="uk-UA" sz="1800" smtClean="0">
                <a:solidFill>
                  <a:srgbClr val="643232"/>
                </a:solidFill>
              </a:rPr>
              <a:t>» із одним тижнем тематичної практики в аптеці.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ru-RU" sz="1800" smtClean="0">
                <a:solidFill>
                  <a:srgbClr val="643232"/>
                </a:solidFill>
              </a:rPr>
              <a:t>Додавання компететності «Здатність </a:t>
            </a:r>
            <a:r>
              <a:rPr lang="ru-RU" sz="1800">
                <a:solidFill>
                  <a:srgbClr val="643232"/>
                </a:solidFill>
              </a:rPr>
              <a:t>постійно та систематично підвищувати свій професійний рівень та розвивати загальні та фахові компетентності, діючи при цьому автономно та </a:t>
            </a:r>
            <a:r>
              <a:rPr lang="ru-RU" sz="1800" smtClean="0">
                <a:solidFill>
                  <a:srgbClr val="643232"/>
                </a:solidFill>
              </a:rPr>
              <a:t>відповідально» та відповідних тем і завдань до дисципліни «Соціальна фармація» на 5 курсі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Додавання «виконувати </a:t>
            </a:r>
            <a:r>
              <a:rPr lang="uk-UA" sz="1800">
                <a:solidFill>
                  <a:srgbClr val="643232"/>
                </a:solidFill>
              </a:rPr>
              <a:t>розпорядження оперативно-диспетчерської служби центру екстреної медичної допомоги та медицини катастроф або бригади екстреної (швидкої) медичної допомоги щодо надання необхідної невідкладної медичної допомоги пацієнту, який перебуває у невідкладному </a:t>
            </a:r>
            <a:r>
              <a:rPr lang="uk-UA" sz="1800" smtClean="0">
                <a:solidFill>
                  <a:srgbClr val="643232"/>
                </a:solidFill>
              </a:rPr>
              <a:t>стані» та відповідних тем до дисципліни «Перша долікарська допомога», проходження ознайомчої медичної практики у лікарні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Перенесення Першої долікарської допомоги на 2 курс, а інформаційних технологій у фармації – на 1 курс.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Продовження і надалі трирічного вивчення іноземних мов за вибором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Продовження і надалі розширеного обсягу фармакотерапії та клінічної фармації з фармацевтичною опікою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800" smtClean="0">
                <a:solidFill>
                  <a:srgbClr val="643232"/>
                </a:solidFill>
              </a:rPr>
              <a:t>Відкриті запитання про пропозиції: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Впровадження нової обов’язкової дисципліни або збільшення обсягу існуючої 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Вилучення існуючої дисципліни або зменшення обсягу існуючої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Впровадження або вилучення якихось дисциплін за вибором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Впровадження певних нових тем в існуючих дисциплінах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Вилучення певних тем з існуючих дисциплін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Перенесення якихось дисциплін на інший рік навчання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uk-UA" sz="1800" smtClean="0">
              <a:solidFill>
                <a:srgbClr val="643232"/>
              </a:solidFill>
            </a:endParaRPr>
          </a:p>
          <a:p>
            <a:pPr marL="971550" lvl="1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uk-UA" sz="1800">
              <a:solidFill>
                <a:srgbClr val="643232"/>
              </a:solidFill>
            </a:endParaRPr>
          </a:p>
          <a:p>
            <a:pPr marL="971550" lvl="1" indent="-514350">
              <a:lnSpc>
                <a:spcPct val="100000"/>
              </a:lnSpc>
              <a:buAutoNum type="arabicPeriod"/>
            </a:pPr>
            <a:endParaRPr lang="uk-UA" sz="1800">
              <a:solidFill>
                <a:srgbClr val="64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АНКЕТУВАННЯ СТУДЕНТІВ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11639006" cy="56873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1800" smtClean="0">
                <a:solidFill>
                  <a:srgbClr val="643232"/>
                </a:solidFill>
              </a:rPr>
              <a:t>Оціночні питання: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рівень навчального навантаження (завеликий, нормальний, замалий)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достатність практик (забагато, нормально, замало)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можливість набути соціальних навичок (</a:t>
            </a:r>
            <a:r>
              <a:rPr lang="en-US" sz="1800" smtClean="0">
                <a:solidFill>
                  <a:srgbClr val="643232"/>
                </a:solidFill>
              </a:rPr>
              <a:t>soft skills)</a:t>
            </a:r>
            <a:r>
              <a:rPr lang="uk-UA" sz="1800" smtClean="0">
                <a:solidFill>
                  <a:srgbClr val="643232"/>
                </a:solidFill>
              </a:rPr>
              <a:t> (2-3-4-5)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задоволеність переліком пропонованих вибіркових дисциплін (2-3-4-5)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наскільки зміст освіти є сучасним </a:t>
            </a:r>
            <a:r>
              <a:rPr lang="uk-UA" sz="1800">
                <a:solidFill>
                  <a:srgbClr val="643232"/>
                </a:solidFill>
              </a:rPr>
              <a:t>(2-3-4-5</a:t>
            </a:r>
            <a:r>
              <a:rPr lang="uk-UA" sz="1800" smtClean="0">
                <a:solidFill>
                  <a:srgbClr val="643232"/>
                </a:solidFill>
              </a:rPr>
              <a:t>)</a:t>
            </a:r>
            <a:endParaRPr lang="en-US" sz="1800" smtClean="0">
              <a:solidFill>
                <a:srgbClr val="643232"/>
              </a:solidFill>
            </a:endParaRP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задоволеність методами навчання, які використовують викладачі </a:t>
            </a:r>
            <a:r>
              <a:rPr lang="uk-UA" sz="1800">
                <a:solidFill>
                  <a:srgbClr val="643232"/>
                </a:solidFill>
              </a:rPr>
              <a:t>(2-3-4-5)</a:t>
            </a:r>
            <a:endParaRPr lang="uk-UA" sz="1800" smtClean="0">
              <a:solidFill>
                <a:srgbClr val="643232"/>
              </a:solidFill>
            </a:endParaRP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чіткість і зрозумілість контрольних заходів та критеріїв оцінювання </a:t>
            </a:r>
            <a:r>
              <a:rPr lang="uk-UA" sz="1800">
                <a:solidFill>
                  <a:srgbClr val="643232"/>
                </a:solidFill>
              </a:rPr>
              <a:t>(2-3-4-5</a:t>
            </a:r>
            <a:r>
              <a:rPr lang="uk-UA" sz="1800" smtClean="0">
                <a:solidFill>
                  <a:srgbClr val="643232"/>
                </a:solidFill>
              </a:rPr>
              <a:t>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uk-UA" sz="1800" smtClean="0">
                <a:solidFill>
                  <a:srgbClr val="643232"/>
                </a:solidFill>
              </a:rPr>
              <a:t>Оцініть рівень електронної підтримки навчання (2-3-4-5)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1800" smtClean="0">
                <a:solidFill>
                  <a:srgbClr val="643232"/>
                </a:solidFill>
              </a:rPr>
              <a:t/>
            </a:r>
            <a:br>
              <a:rPr lang="uk-UA" sz="1800" smtClean="0">
                <a:solidFill>
                  <a:srgbClr val="643232"/>
                </a:solidFill>
              </a:rPr>
            </a:br>
            <a:r>
              <a:rPr lang="uk-UA" sz="1800" smtClean="0">
                <a:solidFill>
                  <a:srgbClr val="643232"/>
                </a:solidFill>
              </a:rPr>
              <a:t>Будь-які власні питання щодо змісту освіти від студентського самоврядування</a:t>
            </a:r>
          </a:p>
          <a:p>
            <a:pPr marL="0" indent="0">
              <a:lnSpc>
                <a:spcPct val="100000"/>
              </a:lnSpc>
              <a:buNone/>
            </a:pPr>
            <a:endParaRPr lang="uk-UA" sz="1800" smtClean="0">
              <a:solidFill>
                <a:srgbClr val="64323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1800" smtClean="0">
                <a:solidFill>
                  <a:srgbClr val="643232"/>
                </a:solidFill>
              </a:rPr>
              <a:t>До 26 березня проводимо опитування, думаємо над пропозиціями і збираємо пропозиції від інших, </a:t>
            </a:r>
            <a:br>
              <a:rPr lang="uk-UA" sz="1800" smtClean="0">
                <a:solidFill>
                  <a:srgbClr val="643232"/>
                </a:solidFill>
              </a:rPr>
            </a:br>
            <a:r>
              <a:rPr lang="uk-UA" sz="1800" smtClean="0">
                <a:solidFill>
                  <a:srgbClr val="643232"/>
                </a:solidFill>
              </a:rPr>
              <a:t>після 26 березня – зустрічаємось на підсумкове засідання для схвалення чи відхилення існуючих пропозицій та затвердження змін до існуючої освітньої програми.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uk-UA" sz="1800" smtClean="0">
              <a:solidFill>
                <a:srgbClr val="643232"/>
              </a:solidFill>
            </a:endParaRPr>
          </a:p>
          <a:p>
            <a:pPr marL="971550" lvl="1" indent="-51435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endParaRPr lang="uk-UA" sz="1800">
              <a:solidFill>
                <a:srgbClr val="643232"/>
              </a:solidFill>
            </a:endParaRPr>
          </a:p>
          <a:p>
            <a:pPr marL="971550" lvl="1" indent="-514350">
              <a:lnSpc>
                <a:spcPct val="100000"/>
              </a:lnSpc>
              <a:buAutoNum type="arabicPeriod"/>
            </a:pPr>
            <a:endParaRPr lang="uk-UA" sz="1800">
              <a:solidFill>
                <a:srgbClr val="64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ЗВОРОТНІЙ ЗВ’ЯЗОК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33" y="1103085"/>
            <a:ext cx="5687319" cy="56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ОНОВЛЕННЯ ОСВІТНІХ ПРОГРАМ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11639006" cy="568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Що зараз оновлюємо?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Заплановані компетентності і програмні результати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Перелік і обсяг обов’язкових дисциплін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Перелік і обсяг вибіркових дисциплін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Тематику обов’язкових дисциплін</a:t>
            </a:r>
          </a:p>
          <a:p>
            <a:pPr marL="0" indent="0">
              <a:buNone/>
            </a:pPr>
            <a:endParaRPr lang="uk-UA">
              <a:solidFill>
                <a:srgbClr val="643232"/>
              </a:solidFill>
            </a:endParaRPr>
          </a:p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Що зараз не торкаємось?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Матеріально-технічна база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Форма навчання, розклад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Якість роботи викладачів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	</a:t>
            </a:r>
            <a:r>
              <a:rPr lang="uk-UA" smtClean="0">
                <a:solidFill>
                  <a:srgbClr val="643232"/>
                </a:solidFill>
              </a:rPr>
              <a:t>Наукова робота</a:t>
            </a:r>
            <a:endParaRPr lang="uk-UA">
              <a:solidFill>
                <a:srgbClr val="64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6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4" y="26126"/>
            <a:ext cx="10755086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СТАНДАРТ ВИЩОЇ ОСВІТИ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5159829" cy="5687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ВИМОГИ НОВОГО СТАНДАРТУ</a:t>
            </a:r>
          </a:p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5 років навчання</a:t>
            </a:r>
          </a:p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мінімум 30 кредитів (15 тижнів) практик</a:t>
            </a:r>
          </a:p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75 кредитів вибіркових дисциплін</a:t>
            </a:r>
          </a:p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написання і захист кваліфікаційної роботи</a:t>
            </a:r>
          </a:p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перелік компетентностей та програмних результатів</a:t>
            </a:r>
          </a:p>
          <a:p>
            <a:pPr marL="0" indent="0">
              <a:buNone/>
            </a:pPr>
            <a:r>
              <a:rPr lang="uk-UA" smtClean="0">
                <a:solidFill>
                  <a:srgbClr val="643232"/>
                </a:solidFill>
              </a:rPr>
              <a:t>Гуманітарні дисципліни- визначені наказом ректора</a:t>
            </a:r>
            <a:endParaRPr lang="uk-UA">
              <a:solidFill>
                <a:srgbClr val="64323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224" y="1103085"/>
            <a:ext cx="6309857" cy="3012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709" y="4257266"/>
            <a:ext cx="4467225" cy="485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4709" y="4943563"/>
            <a:ext cx="5258214" cy="4161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8445" y="5570909"/>
            <a:ext cx="5330741" cy="2623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2224" y="5935895"/>
            <a:ext cx="6273594" cy="5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6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КОМПЕТЕНТНОСТІ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44555"/>
            <a:ext cx="5415280" cy="20431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>
                <a:solidFill>
                  <a:srgbClr val="643232"/>
                </a:solidFill>
              </a:rPr>
              <a:t>ФК05 (ОНП). Здатність до проведення дослідницької та/або інноваційної діяльності 	</a:t>
            </a:r>
          </a:p>
          <a:p>
            <a:pPr marL="0" indent="0">
              <a:buNone/>
            </a:pPr>
            <a:r>
              <a:rPr lang="uk-UA">
                <a:solidFill>
                  <a:srgbClr val="643232"/>
                </a:solidFill>
              </a:rPr>
              <a:t>ФК06 (ОНП). Здатність здійснювати науково-педагогічну діяльність у сфері фармації 	</a:t>
            </a:r>
          </a:p>
          <a:p>
            <a:pPr marL="0" indent="0">
              <a:buNone/>
            </a:pPr>
            <a:endParaRPr lang="uk-UA">
              <a:solidFill>
                <a:srgbClr val="64323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671" t="4612" r="6966" b="5715"/>
          <a:stretch/>
        </p:blipFill>
        <p:spPr>
          <a:xfrm>
            <a:off x="5956300" y="1062635"/>
            <a:ext cx="6235699" cy="5795365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2347504" y="3315477"/>
            <a:ext cx="939800" cy="685800"/>
          </a:xfrm>
          <a:prstGeom prst="downArrow">
            <a:avLst/>
          </a:prstGeom>
          <a:solidFill>
            <a:srgbClr val="AD1717"/>
          </a:solidFill>
          <a:ln>
            <a:solidFill>
              <a:srgbClr val="64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AD1717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4320" y="4129054"/>
            <a:ext cx="5415280" cy="2627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smtClean="0">
                <a:solidFill>
                  <a:srgbClr val="643232"/>
                </a:solidFill>
              </a:rPr>
              <a:t>П1</a:t>
            </a:r>
            <a:r>
              <a:rPr lang="uk-UA" smtClean="0">
                <a:solidFill>
                  <a:srgbClr val="643232"/>
                </a:solidFill>
              </a:rPr>
              <a:t>: </a:t>
            </a:r>
            <a:r>
              <a:rPr lang="ru-RU">
                <a:solidFill>
                  <a:srgbClr val="643232"/>
                </a:solidFill>
              </a:rPr>
              <a:t>ФК05. Здатність здійснювати консультування щодо здорового харчування та здорового способу життя, а також щодо немедикаментозних способів корекції проблем зі здоров’ям</a:t>
            </a:r>
            <a:r>
              <a:rPr lang="ru-RU" smtClean="0">
                <a:solidFill>
                  <a:srgbClr val="643232"/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smtClean="0">
                <a:solidFill>
                  <a:srgbClr val="643232"/>
                </a:solidFill>
              </a:rPr>
              <a:t>П2</a:t>
            </a:r>
            <a:r>
              <a:rPr lang="uk-UA" smtClean="0">
                <a:solidFill>
                  <a:srgbClr val="643232"/>
                </a:solidFill>
              </a:rPr>
              <a:t>: ФК06. </a:t>
            </a:r>
            <a:r>
              <a:rPr lang="ru-RU" smtClean="0">
                <a:solidFill>
                  <a:srgbClr val="643232"/>
                </a:solidFill>
              </a:rPr>
              <a:t>Здатність </a:t>
            </a:r>
            <a:r>
              <a:rPr lang="ru-RU">
                <a:solidFill>
                  <a:srgbClr val="643232"/>
                </a:solidFill>
              </a:rPr>
              <a:t>постійно та систематично підвищувати свій професійний рівень та розвивати загальні та фахові компетентності, діючи при цьому автономно та </a:t>
            </a:r>
            <a:r>
              <a:rPr lang="ru-RU" smtClean="0">
                <a:solidFill>
                  <a:srgbClr val="643232"/>
                </a:solidFill>
              </a:rPr>
              <a:t>відповідально</a:t>
            </a:r>
            <a:r>
              <a:rPr lang="uk-UA" smtClean="0">
                <a:solidFill>
                  <a:srgbClr val="643232"/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>
              <a:solidFill>
                <a:srgbClr val="64323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334125" y="1885950"/>
            <a:ext cx="974725" cy="0"/>
          </a:xfrm>
          <a:prstGeom prst="line">
            <a:avLst/>
          </a:prstGeom>
          <a:ln>
            <a:solidFill>
              <a:srgbClr val="AD1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34125" y="5476875"/>
            <a:ext cx="974725" cy="0"/>
          </a:xfrm>
          <a:prstGeom prst="line">
            <a:avLst/>
          </a:prstGeom>
          <a:ln>
            <a:solidFill>
              <a:srgbClr val="AD1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871868" y="6387067"/>
            <a:ext cx="3001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>
                <a:solidFill>
                  <a:srgbClr val="643232"/>
                </a:solidFill>
              </a:rPr>
              <a:t>https://www.fip.org/file/5127</a:t>
            </a:r>
          </a:p>
        </p:txBody>
      </p:sp>
    </p:spTree>
    <p:extLst>
      <p:ext uri="{BB962C8B-B14F-4D97-AF65-F5344CB8AC3E}">
        <p14:creationId xmlns:p14="http://schemas.microsoft.com/office/powerpoint/2010/main" val="18809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КОМПЕТЕНТНОСТІ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11639006" cy="35410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smtClean="0">
                <a:solidFill>
                  <a:srgbClr val="643232"/>
                </a:solidFill>
              </a:rPr>
              <a:t>П3</a:t>
            </a:r>
            <a:r>
              <a:rPr lang="uk-UA" smtClean="0">
                <a:solidFill>
                  <a:srgbClr val="643232"/>
                </a:solidFill>
              </a:rPr>
              <a:t>: ФК08</a:t>
            </a:r>
            <a:r>
              <a:rPr lang="uk-UA">
                <a:solidFill>
                  <a:srgbClr val="643232"/>
                </a:solidFill>
              </a:rPr>
              <a:t>. Здатність здійснювати консультування щодо рецептурних і безрецептурних лікарських засобів й інших товарів аптечного асортименту, фармацевтичну опіку під час вибору та відпуску лікарських засобів природного та синтетичного походження шляхом оцінки співвідношення ризик/користь, сумісності, із врахуванням їх біофармацевтичних, фармакокінетичних, фармакодинамічних та фізико-хімічних і хімічних особливостей, показань/протипоказань до застосування, керуючись даними про стан здоров’я конкретного хворого </a:t>
            </a:r>
            <a:r>
              <a:rPr lang="uk-UA" b="1">
                <a:solidFill>
                  <a:srgbClr val="643232"/>
                </a:solidFill>
              </a:rPr>
              <a:t>та</a:t>
            </a:r>
            <a:r>
              <a:rPr lang="uk-UA">
                <a:solidFill>
                  <a:srgbClr val="643232"/>
                </a:solidFill>
              </a:rPr>
              <a:t> </a:t>
            </a:r>
            <a:r>
              <a:rPr lang="uk-UA" b="1">
                <a:solidFill>
                  <a:srgbClr val="643232"/>
                </a:solidFill>
              </a:rPr>
              <a:t>принципами доказової медицини</a:t>
            </a:r>
            <a:r>
              <a:rPr lang="uk-UA">
                <a:solidFill>
                  <a:srgbClr val="643232"/>
                </a:solidFill>
              </a:rPr>
              <a:t>.</a:t>
            </a:r>
          </a:p>
          <a:p>
            <a:pPr marL="0" indent="0">
              <a:buNone/>
            </a:pPr>
            <a:endParaRPr lang="uk-UA">
              <a:solidFill>
                <a:srgbClr val="64323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046" y="4458456"/>
            <a:ext cx="11765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ЗАКОН УКРАЇНИ  «</a:t>
            </a:r>
            <a:r>
              <a:rPr lang="ru-RU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Основи </a:t>
            </a:r>
            <a:r>
              <a:rPr lang="ru-RU" b="1">
                <a:solidFill>
                  <a:srgbClr val="643232"/>
                </a:solidFill>
                <a:latin typeface="Times New Roman" panose="02020603050405020304" pitchFamily="18" charset="0"/>
              </a:rPr>
              <a:t>законодавства України про охорону </a:t>
            </a:r>
            <a:r>
              <a:rPr lang="ru-RU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здоров'я»</a:t>
            </a:r>
          </a:p>
          <a:p>
            <a:r>
              <a:rPr lang="en-US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643232"/>
                </a:solidFill>
                <a:latin typeface="Times New Roman" panose="02020603050405020304" pitchFamily="18" charset="0"/>
              </a:rPr>
            </a:br>
            <a:r>
              <a:rPr lang="uk-UA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Стаття </a:t>
            </a:r>
            <a:r>
              <a:rPr lang="uk-UA" b="1">
                <a:solidFill>
                  <a:srgbClr val="643232"/>
                </a:solidFill>
                <a:latin typeface="Times New Roman" panose="02020603050405020304" pitchFamily="18" charset="0"/>
              </a:rPr>
              <a:t>78. </a:t>
            </a:r>
            <a:r>
              <a:rPr lang="uk-UA">
                <a:solidFill>
                  <a:srgbClr val="643232"/>
                </a:solidFill>
                <a:latin typeface="Times New Roman" panose="02020603050405020304" pitchFamily="18" charset="0"/>
              </a:rPr>
              <a:t>Професійні обов’язки медичних, фармацевтичних працівників та фахівців з </a:t>
            </a:r>
            <a:r>
              <a:rPr lang="uk-UA" smtClean="0">
                <a:solidFill>
                  <a:srgbClr val="643232"/>
                </a:solidFill>
                <a:latin typeface="Times New Roman" panose="02020603050405020304" pitchFamily="18" charset="0"/>
              </a:rPr>
              <a:t>реабілітації</a:t>
            </a:r>
          </a:p>
          <a:p>
            <a:r>
              <a:rPr lang="uk-UA" smtClean="0">
                <a:solidFill>
                  <a:srgbClr val="643232"/>
                </a:solidFill>
                <a:latin typeface="Times New Roman" panose="02020603050405020304" pitchFamily="18" charset="0"/>
              </a:rPr>
              <a:t>…</a:t>
            </a:r>
            <a:br>
              <a:rPr lang="uk-UA" smtClean="0">
                <a:solidFill>
                  <a:srgbClr val="643232"/>
                </a:solidFill>
                <a:latin typeface="Times New Roman" panose="02020603050405020304" pitchFamily="18" charset="0"/>
              </a:rPr>
            </a:br>
            <a:r>
              <a:rPr lang="ru-RU">
                <a:solidFill>
                  <a:srgbClr val="64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поширювати наукові та медичні знання, знання щодо функціонування та обмежень життєдіяльності серед населення, пропагувати, у тому числі власним прикладом, здоровий спосіб життя</a:t>
            </a:r>
            <a:r>
              <a:rPr lang="ru-RU" smtClean="0">
                <a:solidFill>
                  <a:srgbClr val="64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smtClean="0">
                <a:solidFill>
                  <a:srgbClr val="64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(П1)</a:t>
            </a:r>
          </a:p>
          <a:p>
            <a:r>
              <a:rPr lang="ru-RU">
                <a:solidFill>
                  <a:srgbClr val="64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ґ) постійно підвищувати рівень професійних знань та майстерності</a:t>
            </a:r>
            <a:r>
              <a:rPr lang="ru-RU" smtClean="0">
                <a:solidFill>
                  <a:srgbClr val="64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b="1" smtClean="0">
                <a:solidFill>
                  <a:srgbClr val="64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(П2)</a:t>
            </a:r>
            <a:endParaRPr lang="uk-UA" b="1" smtClean="0">
              <a:solidFill>
                <a:srgbClr val="64323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>
                <a:solidFill>
                  <a:srgbClr val="643232"/>
                </a:solidFill>
                <a:latin typeface="Times New Roman" panose="02020603050405020304" pitchFamily="18" charset="0"/>
              </a:rPr>
              <a:t>е) здійснювати діяльність відповідно до принципів доказової медицини/доказової </a:t>
            </a:r>
            <a:r>
              <a:rPr lang="ru-RU" smtClean="0">
                <a:solidFill>
                  <a:srgbClr val="643232"/>
                </a:solidFill>
                <a:latin typeface="Times New Roman" panose="02020603050405020304" pitchFamily="18" charset="0"/>
              </a:rPr>
              <a:t>реабілітації </a:t>
            </a:r>
            <a:r>
              <a:rPr lang="ru-RU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(П3)</a:t>
            </a:r>
            <a:endParaRPr lang="uk-UA" b="1">
              <a:solidFill>
                <a:srgbClr val="64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КОМПЕТЕНТНОСТІ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70680"/>
            <a:ext cx="11639006" cy="3541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smtClean="0">
                <a:solidFill>
                  <a:srgbClr val="643232"/>
                </a:solidFill>
              </a:rPr>
              <a:t>П4</a:t>
            </a:r>
            <a:r>
              <a:rPr lang="uk-UA" smtClean="0">
                <a:solidFill>
                  <a:srgbClr val="643232"/>
                </a:solidFill>
              </a:rPr>
              <a:t>: </a:t>
            </a:r>
            <a:r>
              <a:rPr lang="uk-UA">
                <a:solidFill>
                  <a:srgbClr val="643232"/>
                </a:solidFill>
              </a:rPr>
              <a:t>ФК09. Здатність здійснювати домедичну допомогу хворим та постраждалим у екстремальних ситуаціях та при невідкладних станах, </a:t>
            </a:r>
            <a:r>
              <a:rPr lang="uk-UA" b="1">
                <a:solidFill>
                  <a:srgbClr val="643232"/>
                </a:solidFill>
              </a:rPr>
              <a:t>та виконувати розпорядження оперативно-диспетчерської служби центру екстреної медичної допомоги та медицини катастроф або бригади екстреної (швидкої) медичної допомоги щодо надання необхідної невідкладної медичної допомоги пацієнту, який перебуває у невідкладному </a:t>
            </a:r>
            <a:r>
              <a:rPr lang="uk-UA" b="1" smtClean="0">
                <a:solidFill>
                  <a:srgbClr val="643232"/>
                </a:solidFill>
              </a:rPr>
              <a:t>стані</a:t>
            </a:r>
            <a:r>
              <a:rPr lang="uk-UA" b="1">
                <a:solidFill>
                  <a:srgbClr val="643232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046" y="4458456"/>
            <a:ext cx="11765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ЗАКОН УКРАЇНИ  «</a:t>
            </a:r>
            <a:r>
              <a:rPr lang="ru-RU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Основи </a:t>
            </a:r>
            <a:r>
              <a:rPr lang="ru-RU" b="1">
                <a:solidFill>
                  <a:srgbClr val="643232"/>
                </a:solidFill>
                <a:latin typeface="Times New Roman" panose="02020603050405020304" pitchFamily="18" charset="0"/>
              </a:rPr>
              <a:t>законодавства України про охорону </a:t>
            </a:r>
            <a:r>
              <a:rPr lang="ru-RU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>здоров'я»</a:t>
            </a:r>
          </a:p>
          <a:p>
            <a:r>
              <a:rPr lang="en-US" b="1" smtClean="0">
                <a:solidFill>
                  <a:srgbClr val="643232"/>
                </a:solidFill>
                <a:latin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643232"/>
                </a:solidFill>
                <a:latin typeface="Times New Roman" panose="02020603050405020304" pitchFamily="18" charset="0"/>
              </a:rPr>
            </a:br>
            <a:r>
              <a:rPr lang="ru-RU" b="1">
                <a:solidFill>
                  <a:srgbClr val="643232"/>
                </a:solidFill>
                <a:latin typeface="Times New Roman" panose="02020603050405020304" pitchFamily="18" charset="0"/>
              </a:rPr>
              <a:t>Стаття 33.</a:t>
            </a:r>
            <a:r>
              <a:rPr lang="ru-RU">
                <a:solidFill>
                  <a:srgbClr val="643232"/>
                </a:solidFill>
                <a:latin typeface="Times New Roman" panose="02020603050405020304" pitchFamily="18" charset="0"/>
              </a:rPr>
              <a:t> Забезпечення надання медичної допомоги</a:t>
            </a:r>
            <a:endParaRPr lang="uk-UA" smtClean="0">
              <a:solidFill>
                <a:srgbClr val="643232"/>
              </a:solidFill>
              <a:latin typeface="Times New Roman" panose="02020603050405020304" pitchFamily="18" charset="0"/>
            </a:endParaRPr>
          </a:p>
          <a:p>
            <a:r>
              <a:rPr lang="uk-UA" smtClean="0">
                <a:solidFill>
                  <a:srgbClr val="643232"/>
                </a:solidFill>
                <a:latin typeface="Times New Roman" panose="02020603050405020304" pitchFamily="18" charset="0"/>
              </a:rPr>
              <a:t>…</a:t>
            </a:r>
            <a:br>
              <a:rPr lang="uk-UA" smtClean="0">
                <a:solidFill>
                  <a:srgbClr val="643232"/>
                </a:solidFill>
                <a:latin typeface="Times New Roman" panose="02020603050405020304" pitchFamily="18" charset="0"/>
              </a:rPr>
            </a:br>
            <a:r>
              <a:rPr lang="ru-RU">
                <a:solidFill>
                  <a:srgbClr val="643232"/>
                </a:solidFill>
                <a:latin typeface="Times New Roman" panose="02020603050405020304" pitchFamily="18" charset="0"/>
              </a:rPr>
              <a:t>На період встановлення карантину, запровадження надзвичайної ситуації, надзвичайного або воєнного стану до надання медичної допомоги можуть залучатися в порядку, визначеному Кабінетом Міністрів України, фармацевтичні працівники</a:t>
            </a:r>
            <a:endParaRPr lang="uk-UA" b="1">
              <a:solidFill>
                <a:srgbClr val="64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ПРАКТИК (ПРОЄКТ)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355152"/>
              </p:ext>
            </p:extLst>
          </p:nvPr>
        </p:nvGraphicFramePr>
        <p:xfrm>
          <a:off x="190500" y="1103085"/>
          <a:ext cx="11811002" cy="43611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4188">
                  <a:extLst>
                    <a:ext uri="{9D8B030D-6E8A-4147-A177-3AD203B41FA5}">
                      <a16:colId xmlns:a16="http://schemas.microsoft.com/office/drawing/2014/main" xmlns="" val="2265449772"/>
                    </a:ext>
                  </a:extLst>
                </a:gridCol>
                <a:gridCol w="2291712">
                  <a:extLst>
                    <a:ext uri="{9D8B030D-6E8A-4147-A177-3AD203B41FA5}">
                      <a16:colId xmlns:a16="http://schemas.microsoft.com/office/drawing/2014/main" xmlns="" val="25979213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82879732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345752742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641385679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xmlns="" val="2999274955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xmlns="" val="659227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1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2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3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4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5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/>
                        <a:t>5 курс</a:t>
                      </a:r>
                      <a:endParaRPr lang="uk-UA"/>
                    </a:p>
                  </a:txBody>
                  <a:tcPr anchor="ctr"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17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1956970"/>
                  </a:ext>
                </a:extLst>
              </a:tr>
              <a:tr h="469053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1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Ознайомча практика (вступ до фармації)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Польова</a:t>
                      </a:r>
                      <a:r>
                        <a:rPr lang="uk-UA" sz="1400" baseline="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 практика з ботаніки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Виробнича практика з фармакогнозії </a:t>
                      </a:r>
                      <a:r>
                        <a:rPr lang="ru-RU" sz="1400" smtClean="0">
                          <a:ln>
                            <a:noFill/>
                          </a:ln>
                          <a:solidFill>
                            <a:srgbClr val="C01414"/>
                          </a:solidFill>
                        </a:rPr>
                        <a:t>та нутриціології</a:t>
                      </a:r>
                      <a:endParaRPr lang="uk-UA" sz="1400">
                        <a:ln>
                          <a:noFill/>
                        </a:ln>
                        <a:solidFill>
                          <a:srgbClr val="C0141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Виробнича практика з технології ліків </a:t>
                      </a:r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Фармацевтичні практики у відділеннях ЗОЗ за вибором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uk-UA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Переддипломна практика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1831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2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mtClean="0">
                        <a:solidFill>
                          <a:srgbClr val="64323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1248068"/>
                  </a:ext>
                </a:extLst>
              </a:tr>
              <a:tr h="469053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3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smtClean="0">
                          <a:ln>
                            <a:noFill/>
                          </a:ln>
                          <a:solidFill>
                            <a:srgbClr val="C81E1E"/>
                          </a:solidFill>
                        </a:rPr>
                        <a:t>Ознайомча медична практика</a:t>
                      </a:r>
                      <a:endParaRPr lang="uk-UA" sz="1400" b="1">
                        <a:ln>
                          <a:noFill/>
                        </a:ln>
                        <a:solidFill>
                          <a:srgbClr val="C81E1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Симуляційні фармацевтичні практики за вибором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2262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4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solidFill>
                            <a:srgbClr val="643232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755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5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Виробнича практика з організації та управління у фармації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4224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6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solidFill>
                            <a:srgbClr val="643232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749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7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Виробнича практика з клінічної фармації та фармацевтичної опіки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71357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8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solidFill>
                            <a:srgbClr val="643232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1410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9 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</a:rPr>
                        <a:t>Виробнича практика з фармацевтичної хімії</a:t>
                      </a:r>
                      <a:endParaRPr lang="uk-UA" sz="1400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noFill/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5685894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10т</a:t>
                      </a:r>
                      <a:endParaRPr lang="uk-UA" sz="14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uk-UA" sz="1400">
                        <a:ln>
                          <a:solidFill>
                            <a:srgbClr val="643232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119245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10788" y="6028201"/>
            <a:ext cx="961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smtClean="0">
                <a:solidFill>
                  <a:srgbClr val="643232"/>
                </a:solidFill>
              </a:rPr>
              <a:t>Разом – 25 тижнів практик, з яких 18 – безпосередньо в аптеці, 3 – в лікарні</a:t>
            </a:r>
            <a:br>
              <a:rPr lang="uk-UA" b="1" smtClean="0">
                <a:solidFill>
                  <a:srgbClr val="643232"/>
                </a:solidFill>
              </a:rPr>
            </a:br>
            <a:r>
              <a:rPr lang="uk-UA" b="1" smtClean="0">
                <a:solidFill>
                  <a:srgbClr val="643232"/>
                </a:solidFill>
              </a:rPr>
              <a:t>37,5 кредитів ЄКТС</a:t>
            </a:r>
            <a:endParaRPr lang="uk-UA" b="1">
              <a:solidFill>
                <a:srgbClr val="643232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21092"/>
              </p:ext>
            </p:extLst>
          </p:nvPr>
        </p:nvGraphicFramePr>
        <p:xfrm>
          <a:off x="190499" y="5466498"/>
          <a:ext cx="11811002" cy="365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4188">
                  <a:extLst>
                    <a:ext uri="{9D8B030D-6E8A-4147-A177-3AD203B41FA5}">
                      <a16:colId xmlns:a16="http://schemas.microsoft.com/office/drawing/2014/main" xmlns="" val="805725781"/>
                    </a:ext>
                  </a:extLst>
                </a:gridCol>
                <a:gridCol w="2291712">
                  <a:extLst>
                    <a:ext uri="{9D8B030D-6E8A-4147-A177-3AD203B41FA5}">
                      <a16:colId xmlns:a16="http://schemas.microsoft.com/office/drawing/2014/main" xmlns="" val="64716612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974154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54040176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xmlns="" val="2324857180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xmlns="" val="2902977297"/>
                    </a:ext>
                  </a:extLst>
                </a:gridCol>
                <a:gridCol w="2152651">
                  <a:extLst>
                    <a:ext uri="{9D8B030D-6E8A-4147-A177-3AD203B41FA5}">
                      <a16:colId xmlns:a16="http://schemas.microsoft.com/office/drawing/2014/main" xmlns="" val="568970253"/>
                    </a:ext>
                  </a:extLst>
                </a:gridCol>
              </a:tblGrid>
              <a:tr h="303953">
                <a:tc>
                  <a:txBody>
                    <a:bodyPr/>
                    <a:lstStyle/>
                    <a:p>
                      <a:r>
                        <a:rPr lang="el-GR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Σ</a:t>
                      </a:r>
                      <a:r>
                        <a:rPr lang="uk-UA" sz="14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 </a:t>
                      </a:r>
                      <a:r>
                        <a:rPr lang="uk-UA" sz="12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кр</a:t>
                      </a:r>
                      <a:endParaRPr lang="uk-UA" sz="12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- (6 год)</a:t>
                      </a:r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4,5</a:t>
                      </a:r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3</a:t>
                      </a:r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3</a:t>
                      </a:r>
                      <a:endParaRPr lang="uk-UA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smtClean="0">
                          <a:ln>
                            <a:solidFill>
                              <a:srgbClr val="AD1717"/>
                            </a:solidFill>
                          </a:ln>
                          <a:solidFill>
                            <a:srgbClr val="643232"/>
                          </a:solidFill>
                        </a:rPr>
                        <a:t>12</a:t>
                      </a:r>
                      <a:endParaRPr lang="uk-UA" sz="1800">
                        <a:ln>
                          <a:solidFill>
                            <a:srgbClr val="AD1717"/>
                          </a:solidFill>
                        </a:ln>
                        <a:solidFill>
                          <a:srgbClr val="64323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17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943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1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1 КУРСУ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667046"/>
              </p:ext>
            </p:extLst>
          </p:nvPr>
        </p:nvGraphicFramePr>
        <p:xfrm>
          <a:off x="252413" y="1706019"/>
          <a:ext cx="4878387" cy="5018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0596">
                  <a:extLst>
                    <a:ext uri="{9D8B030D-6E8A-4147-A177-3AD203B41FA5}">
                      <a16:colId xmlns:a16="http://schemas.microsoft.com/office/drawing/2014/main" xmlns="" val="2755621246"/>
                    </a:ext>
                  </a:extLst>
                </a:gridCol>
                <a:gridCol w="654085">
                  <a:extLst>
                    <a:ext uri="{9D8B030D-6E8A-4147-A177-3AD203B41FA5}">
                      <a16:colId xmlns:a16="http://schemas.microsoft.com/office/drawing/2014/main" xmlns="" val="213067953"/>
                    </a:ext>
                  </a:extLst>
                </a:gridCol>
                <a:gridCol w="678614">
                  <a:extLst>
                    <a:ext uri="{9D8B030D-6E8A-4147-A177-3AD203B41FA5}">
                      <a16:colId xmlns:a16="http://schemas.microsoft.com/office/drawing/2014/main" xmlns="" val="4273212029"/>
                    </a:ext>
                  </a:extLst>
                </a:gridCol>
                <a:gridCol w="515092">
                  <a:extLst>
                    <a:ext uri="{9D8B030D-6E8A-4147-A177-3AD203B41FA5}">
                      <a16:colId xmlns:a16="http://schemas.microsoft.com/office/drawing/2014/main" xmlns="" val="1241076526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Англійська мова</a:t>
                      </a:r>
                      <a:endParaRPr lang="uk-UA" sz="1300" b="0" i="1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8051131"/>
                  </a:ext>
                </a:extLst>
              </a:tr>
              <a:tr h="305845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Англійська мова фармацевтичного спрямування</a:t>
                      </a:r>
                      <a:endParaRPr lang="uk-UA" sz="1300" b="0" i="1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101056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Анатомія людини</a:t>
                      </a:r>
                      <a:endParaRPr lang="uk-UA" sz="1300" b="0" i="1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452259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Латинська мова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5018763"/>
                  </a:ext>
                </a:extLst>
              </a:tr>
              <a:tr h="305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sngStrik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Перша долікарська допомога з ознайомчою медичною практикою</a:t>
                      </a:r>
                      <a:endParaRPr lang="ru-RU" sz="1300" b="0" i="1" u="none" strike="sngStrik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8674487"/>
                  </a:ext>
                </a:extLst>
              </a:tr>
              <a:tr h="29889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Клітинна, молекулярна біологія та генетика</a:t>
                      </a:r>
                      <a:endParaRPr lang="ru-RU" sz="1300" b="0" i="1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70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661487"/>
                  </a:ext>
                </a:extLst>
              </a:tr>
              <a:tr h="326698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Біологічна фізика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3341808"/>
                  </a:ext>
                </a:extLst>
              </a:tr>
              <a:tr h="237987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Фармацевтичні обчислення і статистика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2847937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Фізіологія</a:t>
                      </a:r>
                      <a:endParaRPr lang="uk-UA" sz="1300" b="0" i="1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1847150"/>
                  </a:ext>
                </a:extLst>
              </a:tr>
              <a:tr h="226729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sngStrik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Етика і деонтологія у фармації</a:t>
                      </a:r>
                      <a:endParaRPr lang="ru-RU" sz="1300" b="0" i="1" u="none" strike="sngStrik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0207336"/>
                  </a:ext>
                </a:extLst>
              </a:tr>
              <a:tr h="32669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Вступ до фармації з ознайомчою практикою</a:t>
                      </a:r>
                      <a:endParaRPr lang="ru-RU" sz="1300" b="0" i="0" u="none" strike="noStrik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6907313"/>
                  </a:ext>
                </a:extLst>
              </a:tr>
              <a:tr h="231809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Загальна та неорганічна хімія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110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452977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Українська мова професійного спрямування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470817"/>
                  </a:ext>
                </a:extLst>
              </a:tr>
              <a:tr h="305845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Громадянська освіта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44</a:t>
                      </a:r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064400"/>
                  </a:ext>
                </a:extLst>
              </a:tr>
              <a:tr h="3058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Охорона праці, безпека життєдіяльності та цивільний захист</a:t>
                      </a:r>
                      <a:endParaRPr lang="ru-RU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5228415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Курси за вибором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3.5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105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570858"/>
                  </a:ext>
                </a:extLst>
              </a:tr>
              <a:tr h="15292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Курс за вибором гуманітарний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3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 smtClean="0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44</a:t>
                      </a:r>
                      <a:r>
                        <a:rPr lang="uk-UA" sz="1300" u="none" strike="noStrike">
                          <a:ln>
                            <a:noFill/>
                          </a:ln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300" b="0" i="0" u="none" strike="noStrike">
                        <a:ln>
                          <a:noFill/>
                        </a:ln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951" marR="6951" marT="6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864031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86960"/>
              </p:ext>
            </p:extLst>
          </p:nvPr>
        </p:nvGraphicFramePr>
        <p:xfrm>
          <a:off x="6248400" y="1706019"/>
          <a:ext cx="5664201" cy="4844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8765">
                  <a:extLst>
                    <a:ext uri="{9D8B030D-6E8A-4147-A177-3AD203B41FA5}">
                      <a16:colId xmlns:a16="http://schemas.microsoft.com/office/drawing/2014/main" xmlns="" val="3411947209"/>
                    </a:ext>
                  </a:extLst>
                </a:gridCol>
                <a:gridCol w="759446">
                  <a:extLst>
                    <a:ext uri="{9D8B030D-6E8A-4147-A177-3AD203B41FA5}">
                      <a16:colId xmlns:a16="http://schemas.microsoft.com/office/drawing/2014/main" xmlns="" val="3245207620"/>
                    </a:ext>
                  </a:extLst>
                </a:gridCol>
                <a:gridCol w="787926">
                  <a:extLst>
                    <a:ext uri="{9D8B030D-6E8A-4147-A177-3AD203B41FA5}">
                      <a16:colId xmlns:a16="http://schemas.microsoft.com/office/drawing/2014/main" xmlns="" val="2914451359"/>
                    </a:ext>
                  </a:extLst>
                </a:gridCol>
                <a:gridCol w="598064">
                  <a:extLst>
                    <a:ext uri="{9D8B030D-6E8A-4147-A177-3AD203B41FA5}">
                      <a16:colId xmlns:a16="http://schemas.microsoft.com/office/drawing/2014/main" xmlns="" val="4039654613"/>
                    </a:ext>
                  </a:extLst>
                </a:gridCol>
              </a:tblGrid>
              <a:tr h="316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643232"/>
                          </a:solidFill>
                          <a:effectLst/>
                        </a:rPr>
                        <a:t>Англійська мова </a:t>
                      </a:r>
                      <a:r>
                        <a:rPr lang="ru-RU" sz="1300" u="none" strike="noStrike">
                          <a:solidFill>
                            <a:srgbClr val="FF0000"/>
                          </a:solidFill>
                          <a:effectLst/>
                        </a:rPr>
                        <a:t>за професійним спрямуванням</a:t>
                      </a:r>
                      <a:endParaRPr lang="ru-RU" sz="1300" b="0" i="1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70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589228"/>
                  </a:ext>
                </a:extLst>
              </a:tr>
              <a:tr h="316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FF0000"/>
                          </a:solidFill>
                          <a:effectLst/>
                        </a:rPr>
                        <a:t>Іноземна мова фармацевтичного спрямування за вибором (1 курс)</a:t>
                      </a:r>
                      <a:endParaRPr lang="ru-RU" sz="1300" b="0" i="1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0111460"/>
                  </a:ext>
                </a:extLst>
              </a:tr>
              <a:tr h="158492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Анатомія людини</a:t>
                      </a:r>
                      <a:endParaRPr lang="uk-UA" sz="13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631736"/>
                  </a:ext>
                </a:extLst>
              </a:tr>
              <a:tr h="158492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Латинська мова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9155149"/>
                  </a:ext>
                </a:extLst>
              </a:tr>
              <a:tr h="316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643232"/>
                          </a:solidFill>
                          <a:effectLst/>
                        </a:rPr>
                        <a:t>Клітинна, молекулярна біологія та генетика</a:t>
                      </a:r>
                      <a:endParaRPr lang="ru-RU" sz="13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70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0766264"/>
                  </a:ext>
                </a:extLst>
              </a:tr>
              <a:tr h="309781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Біологічна фізика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3806497"/>
                  </a:ext>
                </a:extLst>
              </a:tr>
              <a:tr h="338597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Фармацевтичні обчислення і статистика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537699"/>
                  </a:ext>
                </a:extLst>
              </a:tr>
              <a:tr h="353006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Фізіологія</a:t>
                      </a:r>
                      <a:endParaRPr lang="uk-UA" sz="13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1484149"/>
                  </a:ext>
                </a:extLst>
              </a:tr>
              <a:tr h="158492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solidFill>
                            <a:srgbClr val="FF0000"/>
                          </a:solidFill>
                          <a:effectLst/>
                        </a:rPr>
                        <a:t>Інформаційні технології у фармації  </a:t>
                      </a:r>
                      <a:endParaRPr lang="uk-UA" sz="13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5382187"/>
                  </a:ext>
                </a:extLst>
              </a:tr>
              <a:tr h="316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643232"/>
                          </a:solidFill>
                          <a:effectLst/>
                        </a:rPr>
                        <a:t>Вступ до фармації з ознайомчою практикою </a:t>
                      </a:r>
                      <a:r>
                        <a:rPr lang="ru-RU" sz="1300" u="none" strike="noStrike">
                          <a:solidFill>
                            <a:srgbClr val="FF0000"/>
                          </a:solidFill>
                          <a:effectLst/>
                        </a:rPr>
                        <a:t>та фармацевтичною етикою</a:t>
                      </a:r>
                      <a:endParaRPr lang="ru-RU" sz="13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766613"/>
                  </a:ext>
                </a:extLst>
              </a:tr>
              <a:tr h="338597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Загальна та неорганічна хімія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110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9529494"/>
                  </a:ext>
                </a:extLst>
              </a:tr>
              <a:tr h="316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643232"/>
                          </a:solidFill>
                          <a:effectLst/>
                        </a:rPr>
                        <a:t>Українська мова за професійним спрямуванням</a:t>
                      </a:r>
                      <a:endParaRPr lang="ru-RU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5568841"/>
                  </a:ext>
                </a:extLst>
              </a:tr>
              <a:tr h="158492"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Громадянська освіта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 smtClean="0">
                          <a:solidFill>
                            <a:srgbClr val="643232"/>
                          </a:solidFill>
                          <a:effectLst/>
                        </a:rPr>
                        <a:t>44</a:t>
                      </a:r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1077908"/>
                  </a:ext>
                </a:extLst>
              </a:tr>
              <a:tr h="316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>
                          <a:solidFill>
                            <a:srgbClr val="643232"/>
                          </a:solidFill>
                          <a:effectLst/>
                        </a:rPr>
                        <a:t>Охорона праці, безпека життєдіяльності та цивільний захист</a:t>
                      </a:r>
                      <a:endParaRPr lang="ru-RU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1270426"/>
                  </a:ext>
                </a:extLst>
              </a:tr>
              <a:tr h="31698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Курси за вибором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7.0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210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72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1879935"/>
                  </a:ext>
                </a:extLst>
              </a:tr>
              <a:tr h="15849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Курс за вибором гуманітарний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3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3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u="none" strike="noStrike">
                          <a:solidFill>
                            <a:srgbClr val="643232"/>
                          </a:solidFill>
                          <a:effectLst/>
                        </a:rPr>
                        <a:t>44</a:t>
                      </a:r>
                      <a:endParaRPr lang="uk-UA" sz="13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7204" marR="7204" marT="720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51776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85913" y="1325824"/>
            <a:ext cx="19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ПОТОЧНИЙ ПЛАН</a:t>
            </a:r>
            <a:endParaRPr lang="uk-UA" b="1">
              <a:solidFill>
                <a:srgbClr val="64323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1413" y="1306480"/>
            <a:ext cx="19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ПРОПОЗИЦІЯ</a:t>
            </a:r>
            <a:endParaRPr lang="uk-UA" b="1">
              <a:solidFill>
                <a:srgbClr val="643232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403850" y="3186341"/>
            <a:ext cx="571500" cy="598259"/>
          </a:xfrm>
          <a:prstGeom prst="rightArrow">
            <a:avLst/>
          </a:prstGeom>
          <a:solidFill>
            <a:srgbClr val="C01414"/>
          </a:solidFill>
          <a:ln>
            <a:solidFill>
              <a:srgbClr val="64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6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44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788" y="26126"/>
            <a:ext cx="10781211" cy="1076959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AD1717"/>
                </a:solidFill>
              </a:rPr>
              <a:t>СТРУКТУРА 2 КУРСУ</a:t>
            </a:r>
            <a:endParaRPr lang="uk-UA" b="1" dirty="0">
              <a:solidFill>
                <a:srgbClr val="AD1717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26126"/>
            <a:ext cx="974000" cy="97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5913" y="1325824"/>
            <a:ext cx="19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ПОТОЧНИЙ ПЛАН</a:t>
            </a:r>
            <a:endParaRPr lang="uk-UA" b="1">
              <a:solidFill>
                <a:srgbClr val="64323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1413" y="1306480"/>
            <a:ext cx="19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solidFill>
                  <a:srgbClr val="643232"/>
                </a:solidFill>
              </a:rPr>
              <a:t>ПРОПОЗИЦІЯ</a:t>
            </a:r>
            <a:endParaRPr lang="uk-UA" b="1">
              <a:solidFill>
                <a:srgbClr val="643232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403850" y="3186341"/>
            <a:ext cx="571500" cy="598259"/>
          </a:xfrm>
          <a:prstGeom prst="rightArrow">
            <a:avLst/>
          </a:prstGeom>
          <a:solidFill>
            <a:srgbClr val="C01414"/>
          </a:solidFill>
          <a:ln>
            <a:solidFill>
              <a:srgbClr val="643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21693"/>
              </p:ext>
            </p:extLst>
          </p:nvPr>
        </p:nvGraphicFramePr>
        <p:xfrm>
          <a:off x="100965" y="1878647"/>
          <a:ext cx="5131435" cy="3720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7796">
                  <a:extLst>
                    <a:ext uri="{9D8B030D-6E8A-4147-A177-3AD203B41FA5}">
                      <a16:colId xmlns:a16="http://schemas.microsoft.com/office/drawing/2014/main" xmlns="" val="198256382"/>
                    </a:ext>
                  </a:extLst>
                </a:gridCol>
                <a:gridCol w="688014">
                  <a:extLst>
                    <a:ext uri="{9D8B030D-6E8A-4147-A177-3AD203B41FA5}">
                      <a16:colId xmlns:a16="http://schemas.microsoft.com/office/drawing/2014/main" xmlns="" val="569694541"/>
                    </a:ext>
                  </a:extLst>
                </a:gridCol>
                <a:gridCol w="713814">
                  <a:extLst>
                    <a:ext uri="{9D8B030D-6E8A-4147-A177-3AD203B41FA5}">
                      <a16:colId xmlns:a16="http://schemas.microsoft.com/office/drawing/2014/main" xmlns="" val="680521711"/>
                    </a:ext>
                  </a:extLst>
                </a:gridCol>
                <a:gridCol w="541811">
                  <a:extLst>
                    <a:ext uri="{9D8B030D-6E8A-4147-A177-3AD203B41FA5}">
                      <a16:colId xmlns:a16="http://schemas.microsoft.com/office/drawing/2014/main" xmlns="" val="2676714709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Англійська мова фармацевтичного спрямування</a:t>
                      </a:r>
                      <a:endParaRPr lang="uk-UA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912098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Фізична та колоїдна хімія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120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227452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sngStrike">
                          <a:solidFill>
                            <a:srgbClr val="FF0000"/>
                          </a:solidFill>
                          <a:effectLst/>
                        </a:rPr>
                        <a:t>Інформаційні технології у фармації  </a:t>
                      </a:r>
                      <a:endParaRPr lang="uk-UA" sz="1400" b="0" i="0" u="none" strike="sng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70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08220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Патологічна фізіологія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80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315864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Фармацевтична ботаніка 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80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585934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Мікробіологія з основами імунології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49631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Курс за вибором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692169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Органічна хімія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8.0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240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302256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Аналітична хімія з фізичними методами аналізу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8.0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240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170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94644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Біологічна хімія</a:t>
                      </a:r>
                      <a:endParaRPr lang="uk-UA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76919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Польова практика з фармацевтичної ботаніки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286099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Курси за вибором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323183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80798"/>
              </p:ext>
            </p:extLst>
          </p:nvPr>
        </p:nvGraphicFramePr>
        <p:xfrm>
          <a:off x="6146800" y="1878647"/>
          <a:ext cx="5676901" cy="3480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6655">
                  <a:extLst>
                    <a:ext uri="{9D8B030D-6E8A-4147-A177-3AD203B41FA5}">
                      <a16:colId xmlns:a16="http://schemas.microsoft.com/office/drawing/2014/main" xmlns="" val="3592329846"/>
                    </a:ext>
                  </a:extLst>
                </a:gridCol>
                <a:gridCol w="761149">
                  <a:extLst>
                    <a:ext uri="{9D8B030D-6E8A-4147-A177-3AD203B41FA5}">
                      <a16:colId xmlns:a16="http://schemas.microsoft.com/office/drawing/2014/main" xmlns="" val="1774116161"/>
                    </a:ext>
                  </a:extLst>
                </a:gridCol>
                <a:gridCol w="789692">
                  <a:extLst>
                    <a:ext uri="{9D8B030D-6E8A-4147-A177-3AD203B41FA5}">
                      <a16:colId xmlns:a16="http://schemas.microsoft.com/office/drawing/2014/main" xmlns="" val="1815775954"/>
                    </a:ext>
                  </a:extLst>
                </a:gridCol>
                <a:gridCol w="599405">
                  <a:extLst>
                    <a:ext uri="{9D8B030D-6E8A-4147-A177-3AD203B41FA5}">
                      <a16:colId xmlns:a16="http://schemas.microsoft.com/office/drawing/2014/main" xmlns="" val="1895227958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Фізична та колоїдна хімія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4.5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135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69872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Патологічна фізіологія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087075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Фармацевтична ботаніка 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495546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Мікробіологія з основами імунології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5.0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812699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Іноземна мова фармацевтичного спрямування за вибором (2 курс)</a:t>
                      </a:r>
                      <a:endParaRPr lang="ru-RU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70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028566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Органічна хімія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8.0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240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150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94529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Аналітична хімія з фізичними методами аналізу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8.5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255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170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58760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Біологічна хімія</a:t>
                      </a:r>
                      <a:endParaRPr lang="uk-UA" sz="1400" b="0" i="1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100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26183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643232"/>
                          </a:solidFill>
                          <a:effectLst/>
                        </a:rPr>
                        <a:t>Польова практика з фармацевтичної ботаніки</a:t>
                      </a:r>
                      <a:endParaRPr lang="ru-RU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 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7704607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u="none" strike="noStrike">
                          <a:solidFill>
                            <a:srgbClr val="FF0000"/>
                          </a:solidFill>
                          <a:effectLst/>
                        </a:rPr>
                        <a:t>Курси за вибором</a:t>
                      </a:r>
                      <a:endParaRPr lang="uk-UA" sz="1400" b="0" i="0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180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60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084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rgbClr val="FF0000"/>
                          </a:solidFill>
                          <a:effectLst/>
                        </a:rPr>
                        <a:t>Перша долікарська допомога з ознайомчою медичною практикою</a:t>
                      </a:r>
                      <a:endParaRPr lang="ru-RU" sz="1400" b="0" i="1" u="none" strike="noStrike">
                        <a:solidFill>
                          <a:srgbClr val="FF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3.0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90</a:t>
                      </a:r>
                      <a:endParaRPr lang="uk-UA" sz="1400" b="1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solidFill>
                            <a:srgbClr val="643232"/>
                          </a:solidFill>
                          <a:effectLst/>
                        </a:rPr>
                        <a:t>30</a:t>
                      </a:r>
                      <a:endParaRPr lang="uk-UA" sz="1400" b="0" i="0" u="none" strike="noStrike">
                        <a:solidFill>
                          <a:srgbClr val="64323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620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81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2318</Words>
  <Application>Microsoft Office PowerPoint</Application>
  <PresentationFormat>Довільний</PresentationFormat>
  <Paragraphs>689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17" baseType="lpstr">
      <vt:lpstr>Тема Office</vt:lpstr>
      <vt:lpstr>ОНОВЛЕННЯ ОП «ФАРМАЦІЯ» 2023</vt:lpstr>
      <vt:lpstr>ОНОВЛЕННЯ ОСВІТНІХ ПРОГРАМ</vt:lpstr>
      <vt:lpstr>СТАНДАРТ ВИЩОЇ ОСВІТИ</vt:lpstr>
      <vt:lpstr>КОМПЕТЕНТНОСТІ</vt:lpstr>
      <vt:lpstr>КОМПЕТЕНТНОСТІ</vt:lpstr>
      <vt:lpstr>КОМПЕТЕНТНОСТІ</vt:lpstr>
      <vt:lpstr>СТРУКТУРА ПРАКТИК (ПРОЄКТ)</vt:lpstr>
      <vt:lpstr>СТРУКТУРА 1 КУРСУ</vt:lpstr>
      <vt:lpstr>СТРУКТУРА 2 КУРСУ</vt:lpstr>
      <vt:lpstr>СТРУКТУРА 3 КУРСУ</vt:lpstr>
      <vt:lpstr>СТРУКТУРА 4 КУРСУ</vt:lpstr>
      <vt:lpstr>СТРУКТУРА 5 КУРСУ</vt:lpstr>
      <vt:lpstr>ДИСЦИПЛІНИ ЗА ВИБОРОМ</vt:lpstr>
      <vt:lpstr>АНКЕТУВАННЯ СТУДЕНТІВ</vt:lpstr>
      <vt:lpstr>АНКЕТУВАННЯ СТУДЕНТІВ</vt:lpstr>
      <vt:lpstr>ЗВОРОТНІЙ ЗВ’ЯЗОК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ЗИМОВОЇ СЕСІЇ 2021-2022</dc:title>
  <dc:creator>Admin</dc:creator>
  <cp:lastModifiedBy>UzhNU</cp:lastModifiedBy>
  <cp:revision>44</cp:revision>
  <dcterms:created xsi:type="dcterms:W3CDTF">2022-02-15T18:44:04Z</dcterms:created>
  <dcterms:modified xsi:type="dcterms:W3CDTF">2023-03-15T08:16:23Z</dcterms:modified>
</cp:coreProperties>
</file>