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30"/>
  </p:notesMasterIdLst>
  <p:handoutMasterIdLst>
    <p:handoutMasterId r:id="rId31"/>
  </p:handoutMasterIdLst>
  <p:sldIdLst>
    <p:sldId id="493" r:id="rId3"/>
    <p:sldId id="549" r:id="rId4"/>
    <p:sldId id="568" r:id="rId5"/>
    <p:sldId id="571" r:id="rId6"/>
    <p:sldId id="569" r:id="rId7"/>
    <p:sldId id="570" r:id="rId8"/>
    <p:sldId id="572" r:id="rId9"/>
    <p:sldId id="573" r:id="rId10"/>
    <p:sldId id="575" r:id="rId11"/>
    <p:sldId id="578" r:id="rId12"/>
    <p:sldId id="579" r:id="rId13"/>
    <p:sldId id="582" r:id="rId14"/>
    <p:sldId id="583" r:id="rId15"/>
    <p:sldId id="584" r:id="rId16"/>
    <p:sldId id="581" r:id="rId17"/>
    <p:sldId id="590" r:id="rId18"/>
    <p:sldId id="585" r:id="rId19"/>
    <p:sldId id="589" r:id="rId20"/>
    <p:sldId id="406" r:id="rId21"/>
    <p:sldId id="481" r:id="rId22"/>
    <p:sldId id="574" r:id="rId23"/>
    <p:sldId id="576" r:id="rId24"/>
    <p:sldId id="580" r:id="rId25"/>
    <p:sldId id="586" r:id="rId26"/>
    <p:sldId id="587" r:id="rId27"/>
    <p:sldId id="588" r:id="rId28"/>
    <p:sldId id="392" r:id="rId29"/>
  </p:sldIdLst>
  <p:sldSz cx="9144000" cy="6858000" type="screen4x3"/>
  <p:notesSz cx="6858000" cy="9945688"/>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EE2"/>
    <a:srgbClr val="FF3300"/>
    <a:srgbClr val="0000FF"/>
    <a:srgbClr val="FFFF99"/>
    <a:srgbClr val="006600"/>
    <a:srgbClr val="002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530" autoAdjust="0"/>
    <p:restoredTop sz="90941" autoAdjust="0"/>
  </p:normalViewPr>
  <p:slideViewPr>
    <p:cSldViewPr>
      <p:cViewPr>
        <p:scale>
          <a:sx n="80" d="100"/>
          <a:sy n="80" d="100"/>
        </p:scale>
        <p:origin x="-8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BBC04A70-EC40-41E6-A74F-12A603A0D519}" type="datetimeFigureOut">
              <a:rPr lang="en-GB" smtClean="0"/>
              <a:t>20/03/2015</a:t>
            </a:fld>
            <a:endParaRPr lang="en-GB" dirty="0"/>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AD685F80-6F05-48E8-B790-73968A203FAE}" type="slidenum">
              <a:rPr lang="en-GB" smtClean="0"/>
              <a:t>‹#›</a:t>
            </a:fld>
            <a:endParaRPr lang="en-GB" dirty="0"/>
          </a:p>
        </p:txBody>
      </p:sp>
    </p:spTree>
    <p:extLst>
      <p:ext uri="{BB962C8B-B14F-4D97-AF65-F5344CB8AC3E}">
        <p14:creationId xmlns:p14="http://schemas.microsoft.com/office/powerpoint/2010/main" val="1303979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90F885EB-24A7-4BDC-91B5-E55F70DA84BA}" type="datetimeFigureOut">
              <a:rPr lang="en-GB" smtClean="0"/>
              <a:t>20/03/2015</a:t>
            </a:fld>
            <a:endParaRPr lang="en-GB" dirty="0"/>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9064C44E-8F48-4CC9-97FC-5541DD94E3CD}" type="slidenum">
              <a:rPr lang="en-GB" smtClean="0"/>
              <a:t>‹#›</a:t>
            </a:fld>
            <a:endParaRPr lang="en-GB" dirty="0"/>
          </a:p>
        </p:txBody>
      </p:sp>
    </p:spTree>
    <p:extLst>
      <p:ext uri="{BB962C8B-B14F-4D97-AF65-F5344CB8AC3E}">
        <p14:creationId xmlns:p14="http://schemas.microsoft.com/office/powerpoint/2010/main" val="386657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02D69-719E-4777-ACC4-97E3F671677C}" type="slidenum">
              <a:rPr lang="en-GB" smtClean="0"/>
              <a:t>2</a:t>
            </a:fld>
            <a:endParaRPr lang="en-GB" dirty="0"/>
          </a:p>
        </p:txBody>
      </p:sp>
    </p:spTree>
    <p:extLst>
      <p:ext uri="{BB962C8B-B14F-4D97-AF65-F5344CB8AC3E}">
        <p14:creationId xmlns:p14="http://schemas.microsoft.com/office/powerpoint/2010/main" val="2839002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02D69-719E-4777-ACC4-97E3F671677C}" type="slidenum">
              <a:rPr lang="en-GB" smtClean="0"/>
              <a:t>12</a:t>
            </a:fld>
            <a:endParaRPr lang="en-GB" dirty="0"/>
          </a:p>
        </p:txBody>
      </p:sp>
    </p:spTree>
    <p:extLst>
      <p:ext uri="{BB962C8B-B14F-4D97-AF65-F5344CB8AC3E}">
        <p14:creationId xmlns:p14="http://schemas.microsoft.com/office/powerpoint/2010/main" val="2839002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02D69-719E-4777-ACC4-97E3F671677C}" type="slidenum">
              <a:rPr lang="en-GB" smtClean="0"/>
              <a:t>13</a:t>
            </a:fld>
            <a:endParaRPr lang="en-GB" dirty="0"/>
          </a:p>
        </p:txBody>
      </p:sp>
    </p:spTree>
    <p:extLst>
      <p:ext uri="{BB962C8B-B14F-4D97-AF65-F5344CB8AC3E}">
        <p14:creationId xmlns:p14="http://schemas.microsoft.com/office/powerpoint/2010/main" val="2839002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02D69-719E-4777-ACC4-97E3F671677C}" type="slidenum">
              <a:rPr lang="en-GB" smtClean="0"/>
              <a:t>14</a:t>
            </a:fld>
            <a:endParaRPr lang="en-GB" dirty="0"/>
          </a:p>
        </p:txBody>
      </p:sp>
    </p:spTree>
    <p:extLst>
      <p:ext uri="{BB962C8B-B14F-4D97-AF65-F5344CB8AC3E}">
        <p14:creationId xmlns:p14="http://schemas.microsoft.com/office/powerpoint/2010/main" val="2839002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02D69-719E-4777-ACC4-97E3F671677C}" type="slidenum">
              <a:rPr lang="en-GB" smtClean="0"/>
              <a:t>15</a:t>
            </a:fld>
            <a:endParaRPr lang="en-GB" dirty="0"/>
          </a:p>
        </p:txBody>
      </p:sp>
    </p:spTree>
    <p:extLst>
      <p:ext uri="{BB962C8B-B14F-4D97-AF65-F5344CB8AC3E}">
        <p14:creationId xmlns:p14="http://schemas.microsoft.com/office/powerpoint/2010/main" val="2839002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02D69-719E-4777-ACC4-97E3F671677C}" type="slidenum">
              <a:rPr lang="en-GB" smtClean="0"/>
              <a:t>16</a:t>
            </a:fld>
            <a:endParaRPr lang="en-GB" dirty="0"/>
          </a:p>
        </p:txBody>
      </p:sp>
    </p:spTree>
    <p:extLst>
      <p:ext uri="{BB962C8B-B14F-4D97-AF65-F5344CB8AC3E}">
        <p14:creationId xmlns:p14="http://schemas.microsoft.com/office/powerpoint/2010/main" val="2839002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02D69-719E-4777-ACC4-97E3F671677C}" type="slidenum">
              <a:rPr lang="en-GB" smtClean="0"/>
              <a:t>17</a:t>
            </a:fld>
            <a:endParaRPr lang="en-GB" dirty="0"/>
          </a:p>
        </p:txBody>
      </p:sp>
    </p:spTree>
    <p:extLst>
      <p:ext uri="{BB962C8B-B14F-4D97-AF65-F5344CB8AC3E}">
        <p14:creationId xmlns:p14="http://schemas.microsoft.com/office/powerpoint/2010/main" val="2839002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02D69-719E-4777-ACC4-97E3F671677C}" type="slidenum">
              <a:rPr lang="en-GB" smtClean="0"/>
              <a:t>18</a:t>
            </a:fld>
            <a:endParaRPr lang="en-GB" dirty="0"/>
          </a:p>
        </p:txBody>
      </p:sp>
    </p:spTree>
    <p:extLst>
      <p:ext uri="{BB962C8B-B14F-4D97-AF65-F5344CB8AC3E}">
        <p14:creationId xmlns:p14="http://schemas.microsoft.com/office/powerpoint/2010/main" val="283900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02D69-719E-4777-ACC4-97E3F671677C}" type="slidenum">
              <a:rPr lang="en-GB" smtClean="0"/>
              <a:t>3</a:t>
            </a:fld>
            <a:endParaRPr lang="en-GB" dirty="0"/>
          </a:p>
        </p:txBody>
      </p:sp>
    </p:spTree>
    <p:extLst>
      <p:ext uri="{BB962C8B-B14F-4D97-AF65-F5344CB8AC3E}">
        <p14:creationId xmlns:p14="http://schemas.microsoft.com/office/powerpoint/2010/main" val="283900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02D69-719E-4777-ACC4-97E3F671677C}" type="slidenum">
              <a:rPr lang="en-GB" smtClean="0"/>
              <a:t>4</a:t>
            </a:fld>
            <a:endParaRPr lang="en-GB" dirty="0"/>
          </a:p>
        </p:txBody>
      </p:sp>
    </p:spTree>
    <p:extLst>
      <p:ext uri="{BB962C8B-B14F-4D97-AF65-F5344CB8AC3E}">
        <p14:creationId xmlns:p14="http://schemas.microsoft.com/office/powerpoint/2010/main" val="283900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02D69-719E-4777-ACC4-97E3F671677C}" type="slidenum">
              <a:rPr lang="en-GB" smtClean="0"/>
              <a:t>5</a:t>
            </a:fld>
            <a:endParaRPr lang="en-GB" dirty="0"/>
          </a:p>
        </p:txBody>
      </p:sp>
    </p:spTree>
    <p:extLst>
      <p:ext uri="{BB962C8B-B14F-4D97-AF65-F5344CB8AC3E}">
        <p14:creationId xmlns:p14="http://schemas.microsoft.com/office/powerpoint/2010/main" val="2839002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02D69-719E-4777-ACC4-97E3F671677C}" type="slidenum">
              <a:rPr lang="en-GB" smtClean="0"/>
              <a:t>7</a:t>
            </a:fld>
            <a:endParaRPr lang="en-GB" dirty="0"/>
          </a:p>
        </p:txBody>
      </p:sp>
    </p:spTree>
    <p:extLst>
      <p:ext uri="{BB962C8B-B14F-4D97-AF65-F5344CB8AC3E}">
        <p14:creationId xmlns:p14="http://schemas.microsoft.com/office/powerpoint/2010/main" val="283900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02D69-719E-4777-ACC4-97E3F671677C}" type="slidenum">
              <a:rPr lang="en-GB" smtClean="0"/>
              <a:t>8</a:t>
            </a:fld>
            <a:endParaRPr lang="en-GB" dirty="0"/>
          </a:p>
        </p:txBody>
      </p:sp>
    </p:spTree>
    <p:extLst>
      <p:ext uri="{BB962C8B-B14F-4D97-AF65-F5344CB8AC3E}">
        <p14:creationId xmlns:p14="http://schemas.microsoft.com/office/powerpoint/2010/main" val="2839002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02D69-719E-4777-ACC4-97E3F671677C}" type="slidenum">
              <a:rPr lang="en-GB" smtClean="0"/>
              <a:t>9</a:t>
            </a:fld>
            <a:endParaRPr lang="en-GB" dirty="0"/>
          </a:p>
        </p:txBody>
      </p:sp>
    </p:spTree>
    <p:extLst>
      <p:ext uri="{BB962C8B-B14F-4D97-AF65-F5344CB8AC3E}">
        <p14:creationId xmlns:p14="http://schemas.microsoft.com/office/powerpoint/2010/main" val="2839002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02D69-719E-4777-ACC4-97E3F671677C}" type="slidenum">
              <a:rPr lang="en-GB" smtClean="0"/>
              <a:t>10</a:t>
            </a:fld>
            <a:endParaRPr lang="en-GB" dirty="0"/>
          </a:p>
        </p:txBody>
      </p:sp>
    </p:spTree>
    <p:extLst>
      <p:ext uri="{BB962C8B-B14F-4D97-AF65-F5344CB8AC3E}">
        <p14:creationId xmlns:p14="http://schemas.microsoft.com/office/powerpoint/2010/main" val="2839002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302D69-719E-4777-ACC4-97E3F671677C}" type="slidenum">
              <a:rPr lang="en-GB" smtClean="0"/>
              <a:t>11</a:t>
            </a:fld>
            <a:endParaRPr lang="en-GB" dirty="0"/>
          </a:p>
        </p:txBody>
      </p:sp>
    </p:spTree>
    <p:extLst>
      <p:ext uri="{BB962C8B-B14F-4D97-AF65-F5344CB8AC3E}">
        <p14:creationId xmlns:p14="http://schemas.microsoft.com/office/powerpoint/2010/main" val="2839002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MEI-Title (2).jpg                                              024F4F16Shared documents               7C2682C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5044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78912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72DF19-8693-41BB-9B0F-084E5611888F}" type="datetimeFigureOut">
              <a:rPr lang="en-GB" smtClean="0"/>
              <a:t>20/03/2015</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E471A5-1CFC-4EB0-B1D5-1F582881D49D}" type="slidenum">
              <a:rPr lang="en-GB" smtClean="0"/>
              <a:t>‹#›</a:t>
            </a:fld>
            <a:endParaRPr lang="en-GB" dirty="0"/>
          </a:p>
        </p:txBody>
      </p:sp>
    </p:spTree>
    <p:extLst>
      <p:ext uri="{BB962C8B-B14F-4D97-AF65-F5344CB8AC3E}">
        <p14:creationId xmlns:p14="http://schemas.microsoft.com/office/powerpoint/2010/main" val="2937816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MEI-Title (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87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32373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4114331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20795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962050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Tree>
    <p:extLst>
      <p:ext uri="{BB962C8B-B14F-4D97-AF65-F5344CB8AC3E}">
        <p14:creationId xmlns:p14="http://schemas.microsoft.com/office/powerpoint/2010/main" val="557330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82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67661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4225507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343772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678567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11690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4323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16716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8577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84530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285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666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0228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MEI-Header (2).jpg                                             024F4F16Shared documents               7C2682C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8159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charset="0"/>
        </a:defRPr>
      </a:lvl2pPr>
      <a:lvl3pPr algn="ctr" rtl="0" eaLnBrk="1" fontAlgn="base" hangingPunct="1">
        <a:spcBef>
          <a:spcPct val="0"/>
        </a:spcBef>
        <a:spcAft>
          <a:spcPct val="0"/>
        </a:spcAft>
        <a:defRPr sz="4400">
          <a:solidFill>
            <a:schemeClr val="tx2"/>
          </a:solidFill>
          <a:latin typeface="Times" charset="0"/>
        </a:defRPr>
      </a:lvl3pPr>
      <a:lvl4pPr algn="ctr" rtl="0" eaLnBrk="1" fontAlgn="base" hangingPunct="1">
        <a:spcBef>
          <a:spcPct val="0"/>
        </a:spcBef>
        <a:spcAft>
          <a:spcPct val="0"/>
        </a:spcAft>
        <a:defRPr sz="4400">
          <a:solidFill>
            <a:schemeClr val="tx2"/>
          </a:solidFill>
          <a:latin typeface="Times" charset="0"/>
        </a:defRPr>
      </a:lvl4pPr>
      <a:lvl5pPr algn="ctr" rtl="0" eaLnBrk="1" fontAlgn="base" hangingPunct="1">
        <a:spcBef>
          <a:spcPct val="0"/>
        </a:spcBef>
        <a:spcAft>
          <a:spcPct val="0"/>
        </a:spcAft>
        <a:defRPr sz="4400">
          <a:solidFill>
            <a:schemeClr val="tx2"/>
          </a:solidFill>
          <a:latin typeface="Times" charset="0"/>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p:titleStyle>
    <p:bodyStyle>
      <a:lvl1pPr marL="342900" indent="-342900" algn="l" rtl="0" eaLnBrk="1" fontAlgn="base" hangingPunct="1">
        <a:spcBef>
          <a:spcPct val="20000"/>
        </a:spcBef>
        <a:spcAft>
          <a:spcPct val="0"/>
        </a:spcAft>
        <a:buChar char="•"/>
        <a:defRPr sz="2800">
          <a:solidFill>
            <a:srgbClr val="002350"/>
          </a:solidFill>
          <a:latin typeface="+mn-lt"/>
          <a:ea typeface="+mn-ea"/>
          <a:cs typeface="+mn-cs"/>
        </a:defRPr>
      </a:lvl1pPr>
      <a:lvl2pPr marL="742950" indent="-285750" algn="l" rtl="0" eaLnBrk="1" fontAlgn="base" hangingPunct="1">
        <a:spcBef>
          <a:spcPct val="20000"/>
        </a:spcBef>
        <a:spcAft>
          <a:spcPct val="0"/>
        </a:spcAft>
        <a:buChar char="–"/>
        <a:defRPr sz="2800">
          <a:solidFill>
            <a:srgbClr val="002350"/>
          </a:solidFill>
          <a:latin typeface="+mn-lt"/>
        </a:defRPr>
      </a:lvl2pPr>
      <a:lvl3pPr marL="1143000" indent="-228600" algn="l" rtl="0" eaLnBrk="1" fontAlgn="base" hangingPunct="1">
        <a:spcBef>
          <a:spcPct val="20000"/>
        </a:spcBef>
        <a:spcAft>
          <a:spcPct val="0"/>
        </a:spcAft>
        <a:buChar char="•"/>
        <a:defRPr sz="2400">
          <a:solidFill>
            <a:srgbClr val="002350"/>
          </a:solidFill>
          <a:latin typeface="+mn-lt"/>
        </a:defRPr>
      </a:lvl3pPr>
      <a:lvl4pPr marL="1600200" indent="-228600" algn="l" rtl="0" eaLnBrk="1" fontAlgn="base" hangingPunct="1">
        <a:spcBef>
          <a:spcPct val="20000"/>
        </a:spcBef>
        <a:spcAft>
          <a:spcPct val="0"/>
        </a:spcAft>
        <a:buChar char="–"/>
        <a:defRPr sz="2000">
          <a:solidFill>
            <a:srgbClr val="002350"/>
          </a:solidFill>
          <a:latin typeface="+mn-lt"/>
        </a:defRPr>
      </a:lvl4pPr>
      <a:lvl5pPr marL="2057400" indent="-228600" algn="l" rtl="0" eaLnBrk="1" fontAlgn="base" hangingPunct="1">
        <a:spcBef>
          <a:spcPct val="20000"/>
        </a:spcBef>
        <a:spcAft>
          <a:spcPct val="0"/>
        </a:spcAft>
        <a:buChar char="»"/>
        <a:defRPr sz="2000">
          <a:solidFill>
            <a:srgbClr val="002350"/>
          </a:solidFill>
          <a:latin typeface="+mn-lt"/>
        </a:defRPr>
      </a:lvl5pPr>
      <a:lvl6pPr marL="2514600" indent="-228600" algn="l" rtl="0" eaLnBrk="1" fontAlgn="base" hangingPunct="1">
        <a:spcBef>
          <a:spcPct val="20000"/>
        </a:spcBef>
        <a:spcAft>
          <a:spcPct val="0"/>
        </a:spcAft>
        <a:buChar char="»"/>
        <a:defRPr sz="2000">
          <a:solidFill>
            <a:srgbClr val="002350"/>
          </a:solidFill>
          <a:latin typeface="+mn-lt"/>
        </a:defRPr>
      </a:lvl6pPr>
      <a:lvl7pPr marL="2971800" indent="-228600" algn="l" rtl="0" eaLnBrk="1" fontAlgn="base" hangingPunct="1">
        <a:spcBef>
          <a:spcPct val="20000"/>
        </a:spcBef>
        <a:spcAft>
          <a:spcPct val="0"/>
        </a:spcAft>
        <a:buChar char="»"/>
        <a:defRPr sz="2000">
          <a:solidFill>
            <a:srgbClr val="002350"/>
          </a:solidFill>
          <a:latin typeface="+mn-lt"/>
        </a:defRPr>
      </a:lvl7pPr>
      <a:lvl8pPr marL="3429000" indent="-228600" algn="l" rtl="0" eaLnBrk="1" fontAlgn="base" hangingPunct="1">
        <a:spcBef>
          <a:spcPct val="20000"/>
        </a:spcBef>
        <a:spcAft>
          <a:spcPct val="0"/>
        </a:spcAft>
        <a:buChar char="»"/>
        <a:defRPr sz="2000">
          <a:solidFill>
            <a:srgbClr val="002350"/>
          </a:solidFill>
          <a:latin typeface="+mn-lt"/>
        </a:defRPr>
      </a:lvl8pPr>
      <a:lvl9pPr marL="3886200" indent="-228600" algn="l" rtl="0" eaLnBrk="1" fontAlgn="base" hangingPunct="1">
        <a:spcBef>
          <a:spcPct val="20000"/>
        </a:spcBef>
        <a:spcAft>
          <a:spcPct val="0"/>
        </a:spcAft>
        <a:buChar char="»"/>
        <a:defRPr sz="2000">
          <a:solidFill>
            <a:srgbClr val="00235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MEI-Header (2).jpg                                             024F4F16Shared documents               7C2682CB:"/>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1448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p:titleStyle>
    <p:body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en.wikipedia.org/wiki/Florence_Nightingale#Crimean_Wa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575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473524"/>
            <a:ext cx="3330693" cy="297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3568" y="836712"/>
            <a:ext cx="7772400" cy="757553"/>
          </a:xfrm>
        </p:spPr>
        <p:txBody>
          <a:bodyPr>
            <a:noAutofit/>
          </a:bodyPr>
          <a:lstStyle/>
          <a:p>
            <a:r>
              <a:rPr lang="en-GB" dirty="0" smtClean="0">
                <a:solidFill>
                  <a:srgbClr val="00B0F0"/>
                </a:solidFill>
                <a:latin typeface="Arial" panose="020B0604020202020204" pitchFamily="34" charset="0"/>
                <a:cs typeface="Arial" panose="020B0604020202020204" pitchFamily="34" charset="0"/>
              </a:rPr>
              <a:t>Previous diagrams</a:t>
            </a:r>
            <a:endParaRPr lang="en-GB" dirty="0">
              <a:solidFill>
                <a:srgbClr val="00B0F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04698" y="1772816"/>
            <a:ext cx="7776863" cy="4536504"/>
          </a:xfrm>
        </p:spPr>
        <p:txBody>
          <a:bodyPr>
            <a:noAutofit/>
          </a:bodyPr>
          <a:lstStyle/>
          <a:p>
            <a:pPr algn="l"/>
            <a:r>
              <a:rPr lang="en-GB" dirty="0" smtClean="0">
                <a:solidFill>
                  <a:srgbClr val="002350"/>
                </a:solidFill>
                <a:latin typeface="Arial" panose="020B0604020202020204" pitchFamily="34" charset="0"/>
                <a:cs typeface="Arial" panose="020B0604020202020204" pitchFamily="34" charset="0"/>
              </a:rPr>
              <a:t>How many times larger does each section look compared to the smallest one?</a:t>
            </a: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r>
              <a:rPr lang="en-GB" dirty="0" smtClean="0">
                <a:solidFill>
                  <a:srgbClr val="002350"/>
                </a:solidFill>
                <a:latin typeface="Arial" panose="020B0604020202020204" pitchFamily="34" charset="0"/>
                <a:cs typeface="Arial" panose="020B0604020202020204" pitchFamily="34" charset="0"/>
              </a:rPr>
              <a:t>Would this be a fair diagram if the sections are to represent 1000, 2000, 3000 and 6000 soldiers respectively?</a:t>
            </a: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marL="514350" indent="-514350" algn="l">
              <a:buFont typeface="+mj-lt"/>
              <a:buAutoNum type="arabicPeriod" startAt="5"/>
            </a:pPr>
            <a:endParaRPr lang="en-GB" dirty="0">
              <a:solidFill>
                <a:srgbClr val="002350"/>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2501866"/>
            <a:ext cx="1797373" cy="11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76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757553"/>
          </a:xfrm>
        </p:spPr>
        <p:txBody>
          <a:bodyPr>
            <a:noAutofit/>
          </a:bodyPr>
          <a:lstStyle/>
          <a:p>
            <a:r>
              <a:rPr lang="en-GB" dirty="0" smtClean="0">
                <a:solidFill>
                  <a:srgbClr val="00B0F0"/>
                </a:solidFill>
                <a:latin typeface="Arial" panose="020B0604020202020204" pitchFamily="34" charset="0"/>
                <a:cs typeface="Arial" panose="020B0604020202020204" pitchFamily="34" charset="0"/>
              </a:rPr>
              <a:t>Polar Area diagrams</a:t>
            </a:r>
            <a:endParaRPr lang="en-GB" dirty="0">
              <a:solidFill>
                <a:srgbClr val="00B0F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67544" y="1844823"/>
            <a:ext cx="3888431" cy="4320481"/>
          </a:xfrm>
        </p:spPr>
        <p:txBody>
          <a:bodyPr>
            <a:noAutofit/>
          </a:bodyPr>
          <a:lstStyle/>
          <a:p>
            <a:pPr algn="l"/>
            <a:r>
              <a:rPr lang="en-GB" dirty="0" smtClean="0">
                <a:solidFill>
                  <a:srgbClr val="002350"/>
                </a:solidFill>
                <a:latin typeface="Arial" panose="020B0604020202020204" pitchFamily="34" charset="0"/>
                <a:cs typeface="Arial" panose="020B0604020202020204" pitchFamily="34" charset="0"/>
              </a:rPr>
              <a:t>How would you draw a fair diagram to represent 1000, 2000, 3000 and 6000 soldiers respectively?</a:t>
            </a:r>
          </a:p>
          <a:p>
            <a:pPr algn="l"/>
            <a:endParaRPr lang="en-GB" dirty="0" smtClean="0">
              <a:solidFill>
                <a:srgbClr val="002350"/>
              </a:solidFill>
              <a:latin typeface="Arial" panose="020B0604020202020204" pitchFamily="34" charset="0"/>
              <a:cs typeface="Arial" panose="020B0604020202020204" pitchFamily="34" charset="0"/>
            </a:endParaRPr>
          </a:p>
          <a:p>
            <a:pPr algn="l"/>
            <a:r>
              <a:rPr lang="en-GB" dirty="0" smtClean="0">
                <a:solidFill>
                  <a:srgbClr val="002350"/>
                </a:solidFill>
                <a:latin typeface="Arial" panose="020B0604020202020204" pitchFamily="34" charset="0"/>
                <a:cs typeface="Arial" panose="020B0604020202020204" pitchFamily="34" charset="0"/>
              </a:rPr>
              <a:t>Accurately draw 4 wedges on the diagram to represent this.</a:t>
            </a:r>
            <a:endParaRPr lang="en-GB" dirty="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marL="514350" indent="-514350" algn="l">
              <a:buFont typeface="+mj-lt"/>
              <a:buAutoNum type="arabicPeriod" startAt="5"/>
            </a:pPr>
            <a:endParaRPr lang="en-GB" dirty="0">
              <a:solidFill>
                <a:srgbClr val="002350"/>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8052" y="5373216"/>
            <a:ext cx="12192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983" y="1844824"/>
            <a:ext cx="3635669" cy="360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306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757553"/>
          </a:xfrm>
        </p:spPr>
        <p:txBody>
          <a:bodyPr>
            <a:noAutofit/>
          </a:bodyPr>
          <a:lstStyle/>
          <a:p>
            <a:r>
              <a:rPr lang="en-GB" dirty="0" smtClean="0">
                <a:solidFill>
                  <a:srgbClr val="00B0F0"/>
                </a:solidFill>
                <a:latin typeface="Arial" panose="020B0604020202020204" pitchFamily="34" charset="0"/>
                <a:cs typeface="Arial" panose="020B0604020202020204" pitchFamily="34" charset="0"/>
              </a:rPr>
              <a:t>Other diagrams</a:t>
            </a:r>
            <a:endParaRPr lang="en-GB" dirty="0">
              <a:solidFill>
                <a:srgbClr val="00B0F0"/>
              </a:solidFill>
              <a:latin typeface="Arial" panose="020B0604020202020204" pitchFamily="34" charset="0"/>
              <a:cs typeface="Arial" panose="020B0604020202020204" pitchFamily="34" charset="0"/>
            </a:endParaRPr>
          </a:p>
        </p:txBody>
      </p:sp>
      <p:sp>
        <p:nvSpPr>
          <p:cNvPr id="7" name="Subtitle 2"/>
          <p:cNvSpPr>
            <a:spLocks noGrp="1"/>
          </p:cNvSpPr>
          <p:nvPr>
            <p:ph type="subTitle" idx="1"/>
          </p:nvPr>
        </p:nvSpPr>
        <p:spPr>
          <a:xfrm>
            <a:off x="467544" y="1844823"/>
            <a:ext cx="8136904" cy="4536505"/>
          </a:xfrm>
        </p:spPr>
        <p:txBody>
          <a:bodyPr>
            <a:noAutofit/>
          </a:bodyPr>
          <a:lstStyle/>
          <a:p>
            <a:pPr algn="l"/>
            <a:r>
              <a:rPr lang="en-GB" dirty="0" smtClean="0">
                <a:solidFill>
                  <a:srgbClr val="002350"/>
                </a:solidFill>
                <a:latin typeface="Arial" panose="020B0604020202020204" pitchFamily="34" charset="0"/>
                <a:cs typeface="Arial" panose="020B0604020202020204" pitchFamily="34" charset="0"/>
              </a:rPr>
              <a:t>On the following slides this data set was used to create the statistical diagrams.  Comment on them.</a:t>
            </a:r>
            <a:endParaRPr lang="en-GB" dirty="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marL="514350" indent="-514350" algn="l">
              <a:buFont typeface="+mj-lt"/>
              <a:buAutoNum type="arabicPeriod" startAt="5"/>
            </a:pPr>
            <a:endParaRPr lang="en-GB" dirty="0">
              <a:solidFill>
                <a:srgbClr val="00235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11034060"/>
              </p:ext>
            </p:extLst>
          </p:nvPr>
        </p:nvGraphicFramePr>
        <p:xfrm>
          <a:off x="2267744" y="3212976"/>
          <a:ext cx="4392489" cy="3053715"/>
        </p:xfrm>
        <a:graphic>
          <a:graphicData uri="http://schemas.openxmlformats.org/drawingml/2006/table">
            <a:tbl>
              <a:tblPr/>
              <a:tblGrid>
                <a:gridCol w="1464163"/>
                <a:gridCol w="1464163"/>
                <a:gridCol w="1464163"/>
              </a:tblGrid>
              <a:tr h="318893">
                <a:tc>
                  <a:txBody>
                    <a:bodyPr/>
                    <a:lstStyle/>
                    <a:p>
                      <a:pPr algn="l" fontAlgn="b"/>
                      <a:endParaRPr lang="en-GB" sz="2800" dirty="0">
                        <a:solidFill>
                          <a:srgbClr val="002350"/>
                        </a:solidFill>
                        <a:latin typeface="Arial" panose="020B0604020202020204" pitchFamily="34" charset="0"/>
                        <a:ea typeface="+mn-ea"/>
                        <a:cs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en-GB" sz="2800" dirty="0">
                          <a:solidFill>
                            <a:srgbClr val="002350"/>
                          </a:solidFill>
                          <a:latin typeface="Arial" panose="020B0604020202020204" pitchFamily="34" charset="0"/>
                          <a:ea typeface="+mn-ea"/>
                          <a:cs typeface="Arial" panose="020B0604020202020204" pitchFamily="34" charset="0"/>
                        </a:rPr>
                        <a:t>Blue</a:t>
                      </a:r>
                    </a:p>
                  </a:txBody>
                  <a:tcPr marL="9525" marR="9525" marT="9525" marB="0" anchor="ctr">
                    <a:lnL>
                      <a:noFill/>
                    </a:lnL>
                    <a:lnR>
                      <a:noFill/>
                    </a:lnR>
                    <a:lnT>
                      <a:noFill/>
                    </a:lnT>
                    <a:lnB>
                      <a:noFill/>
                    </a:lnB>
                  </a:tcPr>
                </a:tc>
                <a:tc>
                  <a:txBody>
                    <a:bodyPr/>
                    <a:lstStyle/>
                    <a:p>
                      <a:pPr algn="ctr" fontAlgn="ctr"/>
                      <a:r>
                        <a:rPr lang="en-GB" sz="2800">
                          <a:solidFill>
                            <a:srgbClr val="002350"/>
                          </a:solidFill>
                          <a:latin typeface="Arial" panose="020B0604020202020204" pitchFamily="34" charset="0"/>
                          <a:ea typeface="+mn-ea"/>
                          <a:cs typeface="Arial" panose="020B0604020202020204" pitchFamily="34" charset="0"/>
                        </a:rPr>
                        <a:t>Red</a:t>
                      </a:r>
                    </a:p>
                  </a:txBody>
                  <a:tcPr marL="9525" marR="9525" marT="9525" marB="0" anchor="ctr">
                    <a:lnL>
                      <a:noFill/>
                    </a:lnL>
                    <a:lnR>
                      <a:noFill/>
                    </a:lnR>
                    <a:lnT>
                      <a:noFill/>
                    </a:lnT>
                    <a:lnB>
                      <a:noFill/>
                    </a:lnB>
                  </a:tcPr>
                </a:tc>
              </a:tr>
              <a:tr h="318893">
                <a:tc>
                  <a:txBody>
                    <a:bodyPr/>
                    <a:lstStyle/>
                    <a:p>
                      <a:pPr algn="l" fontAlgn="b"/>
                      <a:r>
                        <a:rPr lang="en-GB" sz="2800" dirty="0">
                          <a:solidFill>
                            <a:srgbClr val="002350"/>
                          </a:solidFill>
                          <a:latin typeface="Arial" panose="020B0604020202020204" pitchFamily="34" charset="0"/>
                          <a:ea typeface="+mn-ea"/>
                          <a:cs typeface="Arial" panose="020B0604020202020204" pitchFamily="34" charset="0"/>
                        </a:rPr>
                        <a:t>January</a:t>
                      </a:r>
                    </a:p>
                  </a:txBody>
                  <a:tcPr marL="9525" marR="9525" marT="9525" marB="0" anchor="b">
                    <a:lnL>
                      <a:noFill/>
                    </a:lnL>
                    <a:lnR>
                      <a:noFill/>
                    </a:lnR>
                    <a:lnT>
                      <a:noFill/>
                    </a:lnT>
                    <a:lnB>
                      <a:noFill/>
                    </a:lnB>
                  </a:tcPr>
                </a:tc>
                <a:tc>
                  <a:txBody>
                    <a:bodyPr/>
                    <a:lstStyle/>
                    <a:p>
                      <a:pPr algn="ctr" fontAlgn="ctr"/>
                      <a:r>
                        <a:rPr lang="en-GB" sz="2800" dirty="0">
                          <a:solidFill>
                            <a:srgbClr val="002350"/>
                          </a:solidFill>
                          <a:latin typeface="Arial" panose="020B0604020202020204" pitchFamily="34" charset="0"/>
                          <a:ea typeface="+mn-ea"/>
                          <a:cs typeface="Arial" panose="020B0604020202020204" pitchFamily="34" charset="0"/>
                        </a:rPr>
                        <a:t>1</a:t>
                      </a:r>
                    </a:p>
                  </a:txBody>
                  <a:tcPr marL="9525" marR="9525" marT="9525" marB="0" anchor="ctr">
                    <a:lnL>
                      <a:noFill/>
                    </a:lnL>
                    <a:lnR>
                      <a:noFill/>
                    </a:lnR>
                    <a:lnT>
                      <a:noFill/>
                    </a:lnT>
                    <a:lnB>
                      <a:noFill/>
                    </a:lnB>
                  </a:tcPr>
                </a:tc>
                <a:tc>
                  <a:txBody>
                    <a:bodyPr/>
                    <a:lstStyle/>
                    <a:p>
                      <a:pPr algn="ctr" fontAlgn="ctr"/>
                      <a:r>
                        <a:rPr lang="en-GB" sz="2800">
                          <a:solidFill>
                            <a:srgbClr val="002350"/>
                          </a:solidFill>
                          <a:latin typeface="Arial" panose="020B0604020202020204" pitchFamily="34" charset="0"/>
                          <a:ea typeface="+mn-ea"/>
                          <a:cs typeface="Arial" panose="020B0604020202020204" pitchFamily="34" charset="0"/>
                        </a:rPr>
                        <a:t>2</a:t>
                      </a:r>
                    </a:p>
                  </a:txBody>
                  <a:tcPr marL="9525" marR="9525" marT="9525" marB="0" anchor="ctr">
                    <a:lnL>
                      <a:noFill/>
                    </a:lnL>
                    <a:lnR>
                      <a:noFill/>
                    </a:lnR>
                    <a:lnT>
                      <a:noFill/>
                    </a:lnT>
                    <a:lnB>
                      <a:noFill/>
                    </a:lnB>
                  </a:tcPr>
                </a:tc>
              </a:tr>
              <a:tr h="318893">
                <a:tc>
                  <a:txBody>
                    <a:bodyPr/>
                    <a:lstStyle/>
                    <a:p>
                      <a:pPr algn="l" fontAlgn="b"/>
                      <a:r>
                        <a:rPr lang="en-GB" sz="2800" dirty="0">
                          <a:solidFill>
                            <a:srgbClr val="002350"/>
                          </a:solidFill>
                          <a:latin typeface="Arial" panose="020B0604020202020204" pitchFamily="34" charset="0"/>
                          <a:ea typeface="+mn-ea"/>
                          <a:cs typeface="Arial" panose="020B0604020202020204" pitchFamily="34" charset="0"/>
                        </a:rPr>
                        <a:t>February</a:t>
                      </a:r>
                    </a:p>
                  </a:txBody>
                  <a:tcPr marL="9525" marR="9525" marT="9525" marB="0" anchor="b">
                    <a:lnL>
                      <a:noFill/>
                    </a:lnL>
                    <a:lnR>
                      <a:noFill/>
                    </a:lnR>
                    <a:lnT>
                      <a:noFill/>
                    </a:lnT>
                    <a:lnB>
                      <a:noFill/>
                    </a:lnB>
                  </a:tcPr>
                </a:tc>
                <a:tc>
                  <a:txBody>
                    <a:bodyPr/>
                    <a:lstStyle/>
                    <a:p>
                      <a:pPr algn="ctr" fontAlgn="ctr"/>
                      <a:r>
                        <a:rPr lang="en-GB" sz="2800" dirty="0">
                          <a:solidFill>
                            <a:srgbClr val="002350"/>
                          </a:solidFill>
                          <a:latin typeface="Arial" panose="020B0604020202020204" pitchFamily="34" charset="0"/>
                          <a:ea typeface="+mn-ea"/>
                          <a:cs typeface="Arial" panose="020B0604020202020204" pitchFamily="34" charset="0"/>
                        </a:rPr>
                        <a:t>2</a:t>
                      </a:r>
                    </a:p>
                  </a:txBody>
                  <a:tcPr marL="9525" marR="9525" marT="9525" marB="0" anchor="ctr">
                    <a:lnL>
                      <a:noFill/>
                    </a:lnL>
                    <a:lnR>
                      <a:noFill/>
                    </a:lnR>
                    <a:lnT>
                      <a:noFill/>
                    </a:lnT>
                    <a:lnB>
                      <a:noFill/>
                    </a:lnB>
                  </a:tcPr>
                </a:tc>
                <a:tc>
                  <a:txBody>
                    <a:bodyPr/>
                    <a:lstStyle/>
                    <a:p>
                      <a:pPr algn="ctr" fontAlgn="ctr"/>
                      <a:r>
                        <a:rPr lang="en-GB" sz="2800" dirty="0">
                          <a:solidFill>
                            <a:srgbClr val="002350"/>
                          </a:solidFill>
                          <a:latin typeface="Arial" panose="020B0604020202020204" pitchFamily="34" charset="0"/>
                          <a:ea typeface="+mn-ea"/>
                          <a:cs typeface="Arial" panose="020B0604020202020204" pitchFamily="34" charset="0"/>
                        </a:rPr>
                        <a:t>5</a:t>
                      </a:r>
                    </a:p>
                  </a:txBody>
                  <a:tcPr marL="9525" marR="9525" marT="9525" marB="0" anchor="ctr">
                    <a:lnL>
                      <a:noFill/>
                    </a:lnL>
                    <a:lnR>
                      <a:noFill/>
                    </a:lnR>
                    <a:lnT>
                      <a:noFill/>
                    </a:lnT>
                    <a:lnB>
                      <a:noFill/>
                    </a:lnB>
                  </a:tcPr>
                </a:tc>
              </a:tr>
              <a:tr h="318893">
                <a:tc>
                  <a:txBody>
                    <a:bodyPr/>
                    <a:lstStyle/>
                    <a:p>
                      <a:pPr algn="l" fontAlgn="b"/>
                      <a:r>
                        <a:rPr lang="en-GB" sz="2800">
                          <a:solidFill>
                            <a:srgbClr val="002350"/>
                          </a:solidFill>
                          <a:latin typeface="Arial" panose="020B0604020202020204" pitchFamily="34" charset="0"/>
                          <a:ea typeface="+mn-ea"/>
                          <a:cs typeface="Arial" panose="020B0604020202020204" pitchFamily="34" charset="0"/>
                        </a:rPr>
                        <a:t>March</a:t>
                      </a:r>
                    </a:p>
                  </a:txBody>
                  <a:tcPr marL="9525" marR="9525" marT="9525" marB="0" anchor="b">
                    <a:lnL>
                      <a:noFill/>
                    </a:lnL>
                    <a:lnR>
                      <a:noFill/>
                    </a:lnR>
                    <a:lnT>
                      <a:noFill/>
                    </a:lnT>
                    <a:lnB>
                      <a:noFill/>
                    </a:lnB>
                  </a:tcPr>
                </a:tc>
                <a:tc>
                  <a:txBody>
                    <a:bodyPr/>
                    <a:lstStyle/>
                    <a:p>
                      <a:pPr algn="ctr" fontAlgn="ctr"/>
                      <a:r>
                        <a:rPr lang="en-GB" sz="2800" dirty="0">
                          <a:solidFill>
                            <a:srgbClr val="002350"/>
                          </a:solidFill>
                          <a:latin typeface="Arial" panose="020B0604020202020204" pitchFamily="34" charset="0"/>
                          <a:ea typeface="+mn-ea"/>
                          <a:cs typeface="Arial" panose="020B0604020202020204" pitchFamily="34" charset="0"/>
                        </a:rPr>
                        <a:t>3</a:t>
                      </a:r>
                    </a:p>
                  </a:txBody>
                  <a:tcPr marL="9525" marR="9525" marT="9525" marB="0" anchor="ctr">
                    <a:lnL>
                      <a:noFill/>
                    </a:lnL>
                    <a:lnR>
                      <a:noFill/>
                    </a:lnR>
                    <a:lnT>
                      <a:noFill/>
                    </a:lnT>
                    <a:lnB>
                      <a:noFill/>
                    </a:lnB>
                  </a:tcPr>
                </a:tc>
                <a:tc>
                  <a:txBody>
                    <a:bodyPr/>
                    <a:lstStyle/>
                    <a:p>
                      <a:pPr algn="ctr" fontAlgn="ctr"/>
                      <a:r>
                        <a:rPr lang="en-GB" sz="2800" dirty="0">
                          <a:solidFill>
                            <a:srgbClr val="002350"/>
                          </a:solidFill>
                          <a:latin typeface="Arial" panose="020B0604020202020204" pitchFamily="34" charset="0"/>
                          <a:ea typeface="+mn-ea"/>
                          <a:cs typeface="Arial" panose="020B0604020202020204" pitchFamily="34" charset="0"/>
                        </a:rPr>
                        <a:t>7</a:t>
                      </a:r>
                    </a:p>
                  </a:txBody>
                  <a:tcPr marL="9525" marR="9525" marT="9525" marB="0" anchor="ctr">
                    <a:lnL>
                      <a:noFill/>
                    </a:lnL>
                    <a:lnR>
                      <a:noFill/>
                    </a:lnR>
                    <a:lnT>
                      <a:noFill/>
                    </a:lnT>
                    <a:lnB>
                      <a:noFill/>
                    </a:lnB>
                  </a:tcPr>
                </a:tc>
              </a:tr>
              <a:tr h="318893">
                <a:tc>
                  <a:txBody>
                    <a:bodyPr/>
                    <a:lstStyle/>
                    <a:p>
                      <a:pPr algn="l" fontAlgn="b"/>
                      <a:r>
                        <a:rPr lang="en-GB" sz="2800" dirty="0">
                          <a:solidFill>
                            <a:srgbClr val="002350"/>
                          </a:solidFill>
                          <a:latin typeface="Arial" panose="020B0604020202020204" pitchFamily="34" charset="0"/>
                          <a:ea typeface="+mn-ea"/>
                          <a:cs typeface="Arial" panose="020B0604020202020204" pitchFamily="34" charset="0"/>
                        </a:rPr>
                        <a:t>April</a:t>
                      </a:r>
                    </a:p>
                  </a:txBody>
                  <a:tcPr marL="9525" marR="9525" marT="9525" marB="0" anchor="b">
                    <a:lnL>
                      <a:noFill/>
                    </a:lnL>
                    <a:lnR>
                      <a:noFill/>
                    </a:lnR>
                    <a:lnT>
                      <a:noFill/>
                    </a:lnT>
                    <a:lnB>
                      <a:noFill/>
                    </a:lnB>
                  </a:tcPr>
                </a:tc>
                <a:tc>
                  <a:txBody>
                    <a:bodyPr/>
                    <a:lstStyle/>
                    <a:p>
                      <a:pPr algn="ctr" fontAlgn="ctr"/>
                      <a:r>
                        <a:rPr lang="en-GB" sz="2800" dirty="0">
                          <a:solidFill>
                            <a:srgbClr val="002350"/>
                          </a:solidFill>
                          <a:latin typeface="Arial" panose="020B0604020202020204" pitchFamily="34" charset="0"/>
                          <a:ea typeface="+mn-ea"/>
                          <a:cs typeface="Arial" panose="020B0604020202020204" pitchFamily="34" charset="0"/>
                        </a:rPr>
                        <a:t>4</a:t>
                      </a:r>
                    </a:p>
                  </a:txBody>
                  <a:tcPr marL="9525" marR="9525" marT="9525" marB="0" anchor="ctr">
                    <a:lnL>
                      <a:noFill/>
                    </a:lnL>
                    <a:lnR>
                      <a:noFill/>
                    </a:lnR>
                    <a:lnT>
                      <a:noFill/>
                    </a:lnT>
                    <a:lnB>
                      <a:noFill/>
                    </a:lnB>
                  </a:tcPr>
                </a:tc>
                <a:tc>
                  <a:txBody>
                    <a:bodyPr/>
                    <a:lstStyle/>
                    <a:p>
                      <a:pPr algn="ctr" fontAlgn="ctr"/>
                      <a:r>
                        <a:rPr lang="en-GB" sz="2800" dirty="0">
                          <a:solidFill>
                            <a:srgbClr val="002350"/>
                          </a:solidFill>
                          <a:latin typeface="Arial" panose="020B0604020202020204" pitchFamily="34" charset="0"/>
                          <a:ea typeface="+mn-ea"/>
                          <a:cs typeface="Arial" panose="020B0604020202020204" pitchFamily="34" charset="0"/>
                        </a:rPr>
                        <a:t>5</a:t>
                      </a:r>
                    </a:p>
                  </a:txBody>
                  <a:tcPr marL="9525" marR="9525" marT="9525" marB="0" anchor="ctr">
                    <a:lnL>
                      <a:noFill/>
                    </a:lnL>
                    <a:lnR>
                      <a:noFill/>
                    </a:lnR>
                    <a:lnT>
                      <a:noFill/>
                    </a:lnT>
                    <a:lnB>
                      <a:noFill/>
                    </a:lnB>
                  </a:tcPr>
                </a:tc>
              </a:tr>
              <a:tr h="318893">
                <a:tc>
                  <a:txBody>
                    <a:bodyPr/>
                    <a:lstStyle/>
                    <a:p>
                      <a:pPr algn="l" fontAlgn="b"/>
                      <a:r>
                        <a:rPr lang="en-GB" sz="2800">
                          <a:solidFill>
                            <a:srgbClr val="002350"/>
                          </a:solidFill>
                          <a:latin typeface="Arial" panose="020B0604020202020204" pitchFamily="34" charset="0"/>
                          <a:ea typeface="+mn-ea"/>
                          <a:cs typeface="Arial" panose="020B0604020202020204" pitchFamily="34" charset="0"/>
                        </a:rPr>
                        <a:t>May</a:t>
                      </a:r>
                    </a:p>
                  </a:txBody>
                  <a:tcPr marL="9525" marR="9525" marT="9525" marB="0" anchor="b">
                    <a:lnL>
                      <a:noFill/>
                    </a:lnL>
                    <a:lnR>
                      <a:noFill/>
                    </a:lnR>
                    <a:lnT>
                      <a:noFill/>
                    </a:lnT>
                    <a:lnB>
                      <a:noFill/>
                    </a:lnB>
                  </a:tcPr>
                </a:tc>
                <a:tc>
                  <a:txBody>
                    <a:bodyPr/>
                    <a:lstStyle/>
                    <a:p>
                      <a:pPr algn="ctr" fontAlgn="ctr"/>
                      <a:r>
                        <a:rPr lang="en-GB" sz="2800">
                          <a:solidFill>
                            <a:srgbClr val="002350"/>
                          </a:solidFill>
                          <a:latin typeface="Arial" panose="020B0604020202020204" pitchFamily="34" charset="0"/>
                          <a:ea typeface="+mn-ea"/>
                          <a:cs typeface="Arial" panose="020B0604020202020204" pitchFamily="34" charset="0"/>
                        </a:rPr>
                        <a:t>5</a:t>
                      </a:r>
                    </a:p>
                  </a:txBody>
                  <a:tcPr marL="9525" marR="9525" marT="9525" marB="0" anchor="ctr">
                    <a:lnL>
                      <a:noFill/>
                    </a:lnL>
                    <a:lnR>
                      <a:noFill/>
                    </a:lnR>
                    <a:lnT>
                      <a:noFill/>
                    </a:lnT>
                    <a:lnB>
                      <a:noFill/>
                    </a:lnB>
                  </a:tcPr>
                </a:tc>
                <a:tc>
                  <a:txBody>
                    <a:bodyPr/>
                    <a:lstStyle/>
                    <a:p>
                      <a:pPr algn="ctr" fontAlgn="ctr"/>
                      <a:r>
                        <a:rPr lang="en-GB" sz="2800" dirty="0">
                          <a:solidFill>
                            <a:srgbClr val="002350"/>
                          </a:solidFill>
                          <a:latin typeface="Arial" panose="020B0604020202020204" pitchFamily="34" charset="0"/>
                          <a:ea typeface="+mn-ea"/>
                          <a:cs typeface="Arial" panose="020B0604020202020204" pitchFamily="34" charset="0"/>
                        </a:rPr>
                        <a:t>4</a:t>
                      </a:r>
                    </a:p>
                  </a:txBody>
                  <a:tcPr marL="9525" marR="9525" marT="9525" marB="0" anchor="ctr">
                    <a:lnL>
                      <a:noFill/>
                    </a:lnL>
                    <a:lnR>
                      <a:noFill/>
                    </a:lnR>
                    <a:lnT>
                      <a:noFill/>
                    </a:lnT>
                    <a:lnB>
                      <a:noFill/>
                    </a:lnB>
                  </a:tcPr>
                </a:tc>
              </a:tr>
              <a:tr h="318893">
                <a:tc>
                  <a:txBody>
                    <a:bodyPr/>
                    <a:lstStyle/>
                    <a:p>
                      <a:pPr algn="l" fontAlgn="b"/>
                      <a:r>
                        <a:rPr lang="en-GB" sz="2800">
                          <a:solidFill>
                            <a:srgbClr val="002350"/>
                          </a:solidFill>
                          <a:latin typeface="Arial" panose="020B0604020202020204" pitchFamily="34" charset="0"/>
                          <a:ea typeface="+mn-ea"/>
                          <a:cs typeface="Arial" panose="020B0604020202020204" pitchFamily="34" charset="0"/>
                        </a:rPr>
                        <a:t>June</a:t>
                      </a:r>
                    </a:p>
                  </a:txBody>
                  <a:tcPr marL="9525" marR="9525" marT="9525" marB="0" anchor="b">
                    <a:lnL>
                      <a:noFill/>
                    </a:lnL>
                    <a:lnR>
                      <a:noFill/>
                    </a:lnR>
                    <a:lnT>
                      <a:noFill/>
                    </a:lnT>
                    <a:lnB>
                      <a:noFill/>
                    </a:lnB>
                  </a:tcPr>
                </a:tc>
                <a:tc>
                  <a:txBody>
                    <a:bodyPr/>
                    <a:lstStyle/>
                    <a:p>
                      <a:pPr algn="ctr" fontAlgn="ctr"/>
                      <a:r>
                        <a:rPr lang="en-GB" sz="2800">
                          <a:solidFill>
                            <a:srgbClr val="002350"/>
                          </a:solidFill>
                          <a:latin typeface="Arial" panose="020B0604020202020204" pitchFamily="34" charset="0"/>
                          <a:ea typeface="+mn-ea"/>
                          <a:cs typeface="Arial" panose="020B0604020202020204" pitchFamily="34" charset="0"/>
                        </a:rPr>
                        <a:t>6</a:t>
                      </a:r>
                    </a:p>
                  </a:txBody>
                  <a:tcPr marL="9525" marR="9525" marT="9525" marB="0" anchor="ctr">
                    <a:lnL>
                      <a:noFill/>
                    </a:lnL>
                    <a:lnR>
                      <a:noFill/>
                    </a:lnR>
                    <a:lnT>
                      <a:noFill/>
                    </a:lnT>
                    <a:lnB>
                      <a:noFill/>
                    </a:lnB>
                  </a:tcPr>
                </a:tc>
                <a:tc>
                  <a:txBody>
                    <a:bodyPr/>
                    <a:lstStyle/>
                    <a:p>
                      <a:pPr algn="ctr" fontAlgn="ctr"/>
                      <a:r>
                        <a:rPr lang="en-GB" sz="2800" dirty="0">
                          <a:solidFill>
                            <a:srgbClr val="002350"/>
                          </a:solidFill>
                          <a:latin typeface="Arial" panose="020B0604020202020204" pitchFamily="34" charset="0"/>
                          <a:ea typeface="+mn-ea"/>
                          <a:cs typeface="Arial" panose="020B0604020202020204" pitchFamily="34" charset="0"/>
                        </a:rPr>
                        <a:t>1</a:t>
                      </a: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2903386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757553"/>
          </a:xfrm>
        </p:spPr>
        <p:txBody>
          <a:bodyPr>
            <a:noAutofit/>
          </a:bodyPr>
          <a:lstStyle/>
          <a:p>
            <a:r>
              <a:rPr lang="en-GB" dirty="0" smtClean="0">
                <a:solidFill>
                  <a:srgbClr val="00B0F0"/>
                </a:solidFill>
                <a:latin typeface="Arial" panose="020B0604020202020204" pitchFamily="34" charset="0"/>
                <a:cs typeface="Arial" panose="020B0604020202020204" pitchFamily="34" charset="0"/>
              </a:rPr>
              <a:t>Other diagrams</a:t>
            </a:r>
            <a:endParaRPr lang="en-GB" dirty="0">
              <a:solidFill>
                <a:srgbClr val="00B0F0"/>
              </a:solidFill>
              <a:latin typeface="Arial" panose="020B0604020202020204" pitchFamily="34" charset="0"/>
              <a:cs typeface="Arial" panose="020B0604020202020204" pitchFamily="34" charset="0"/>
            </a:endParaRPr>
          </a:p>
        </p:txBody>
      </p:sp>
      <p:sp>
        <p:nvSpPr>
          <p:cNvPr id="7" name="Subtitle 2"/>
          <p:cNvSpPr>
            <a:spLocks noGrp="1"/>
          </p:cNvSpPr>
          <p:nvPr>
            <p:ph type="subTitle" idx="1"/>
          </p:nvPr>
        </p:nvSpPr>
        <p:spPr>
          <a:xfrm>
            <a:off x="467544" y="1844823"/>
            <a:ext cx="8136904" cy="4536505"/>
          </a:xfrm>
        </p:spPr>
        <p:txBody>
          <a:bodyPr>
            <a:noAutofit/>
          </a:bodyPr>
          <a:lstStyle/>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marL="514350" indent="-514350" algn="l">
              <a:buFont typeface="+mj-lt"/>
              <a:buAutoNum type="arabicPeriod" startAt="5"/>
            </a:pPr>
            <a:endParaRPr lang="en-GB" dirty="0">
              <a:solidFill>
                <a:srgbClr val="002350"/>
              </a:solidFill>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4176464" cy="251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258" y="3717032"/>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5445224"/>
            <a:ext cx="1537178" cy="94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523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757553"/>
          </a:xfrm>
        </p:spPr>
        <p:txBody>
          <a:bodyPr>
            <a:noAutofit/>
          </a:bodyPr>
          <a:lstStyle/>
          <a:p>
            <a:r>
              <a:rPr lang="en-GB" dirty="0" smtClean="0">
                <a:solidFill>
                  <a:srgbClr val="00B0F0"/>
                </a:solidFill>
                <a:latin typeface="Arial" panose="020B0604020202020204" pitchFamily="34" charset="0"/>
                <a:cs typeface="Arial" panose="020B0604020202020204" pitchFamily="34" charset="0"/>
              </a:rPr>
              <a:t>Other diagrams</a:t>
            </a:r>
            <a:endParaRPr lang="en-GB" dirty="0">
              <a:solidFill>
                <a:srgbClr val="00B0F0"/>
              </a:solidFill>
              <a:latin typeface="Arial" panose="020B0604020202020204" pitchFamily="34" charset="0"/>
              <a:cs typeface="Arial" panose="020B0604020202020204" pitchFamily="34" charset="0"/>
            </a:endParaRPr>
          </a:p>
        </p:txBody>
      </p:sp>
      <p:sp>
        <p:nvSpPr>
          <p:cNvPr id="7" name="Subtitle 2"/>
          <p:cNvSpPr>
            <a:spLocks noGrp="1"/>
          </p:cNvSpPr>
          <p:nvPr>
            <p:ph type="subTitle" idx="1"/>
          </p:nvPr>
        </p:nvSpPr>
        <p:spPr>
          <a:xfrm>
            <a:off x="467544" y="1844823"/>
            <a:ext cx="8136904" cy="4536505"/>
          </a:xfrm>
        </p:spPr>
        <p:txBody>
          <a:bodyPr>
            <a:noAutofit/>
          </a:bodyPr>
          <a:lstStyle/>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marL="514350" indent="-514350" algn="l">
              <a:buFont typeface="+mj-lt"/>
              <a:buAutoNum type="arabicPeriod" startAt="5"/>
            </a:pPr>
            <a:endParaRPr lang="en-GB" dirty="0">
              <a:solidFill>
                <a:srgbClr val="002350"/>
              </a:solidFill>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933056"/>
            <a:ext cx="457835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5661248"/>
            <a:ext cx="15367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287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757553"/>
          </a:xfrm>
        </p:spPr>
        <p:txBody>
          <a:bodyPr>
            <a:noAutofit/>
          </a:bodyPr>
          <a:lstStyle/>
          <a:p>
            <a:r>
              <a:rPr lang="en-GB" dirty="0" smtClean="0">
                <a:solidFill>
                  <a:srgbClr val="00B0F0"/>
                </a:solidFill>
                <a:latin typeface="Arial" panose="020B0604020202020204" pitchFamily="34" charset="0"/>
                <a:cs typeface="Arial" panose="020B0604020202020204" pitchFamily="34" charset="0"/>
              </a:rPr>
              <a:t>Polar Area diagrams</a:t>
            </a:r>
            <a:endParaRPr lang="en-GB" dirty="0">
              <a:solidFill>
                <a:srgbClr val="00B0F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67544" y="1844823"/>
            <a:ext cx="7920880" cy="2880321"/>
          </a:xfrm>
        </p:spPr>
        <p:txBody>
          <a:bodyPr>
            <a:noAutofit/>
          </a:bodyPr>
          <a:lstStyle/>
          <a:p>
            <a:pPr algn="l"/>
            <a:r>
              <a:rPr lang="en-GB" dirty="0" smtClean="0">
                <a:solidFill>
                  <a:srgbClr val="002350"/>
                </a:solidFill>
                <a:latin typeface="Arial" panose="020B0604020202020204" pitchFamily="34" charset="0"/>
                <a:cs typeface="Arial" panose="020B0604020202020204" pitchFamily="34" charset="0"/>
              </a:rPr>
              <a:t>Create a Polar area diagram for the data, similar to the ones that Nightingale created.  One colour wedge should consistently overlay the other colour wedge.</a:t>
            </a:r>
          </a:p>
          <a:p>
            <a:pPr algn="l"/>
            <a:endParaRPr lang="en-GB" dirty="0">
              <a:solidFill>
                <a:srgbClr val="002350"/>
              </a:solidFill>
              <a:latin typeface="Arial" panose="020B0604020202020204" pitchFamily="34" charset="0"/>
              <a:cs typeface="Arial" panose="020B0604020202020204" pitchFamily="34" charset="0"/>
            </a:endParaRPr>
          </a:p>
          <a:p>
            <a:pPr algn="l"/>
            <a:r>
              <a:rPr lang="en-GB" dirty="0" smtClean="0">
                <a:solidFill>
                  <a:srgbClr val="002350"/>
                </a:solidFill>
                <a:latin typeface="Arial" panose="020B0604020202020204" pitchFamily="34" charset="0"/>
                <a:cs typeface="Arial" panose="020B0604020202020204" pitchFamily="34" charset="0"/>
              </a:rPr>
              <a:t>Which months cause issues in doing this?</a:t>
            </a:r>
          </a:p>
          <a:p>
            <a:pPr algn="l"/>
            <a:endParaRPr lang="en-GB" sz="1800" dirty="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marL="514350" indent="-514350" algn="l">
              <a:buFont typeface="+mj-lt"/>
              <a:buAutoNum type="arabicPeriod" startAt="5"/>
            </a:pPr>
            <a:endParaRPr lang="en-GB" dirty="0">
              <a:solidFill>
                <a:srgbClr val="002350"/>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8052" y="5373216"/>
            <a:ext cx="12192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536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757553"/>
          </a:xfrm>
        </p:spPr>
        <p:txBody>
          <a:bodyPr>
            <a:noAutofit/>
          </a:bodyPr>
          <a:lstStyle/>
          <a:p>
            <a:r>
              <a:rPr lang="en-GB" dirty="0" smtClean="0">
                <a:solidFill>
                  <a:srgbClr val="00B0F0"/>
                </a:solidFill>
                <a:latin typeface="Arial" panose="020B0604020202020204" pitchFamily="34" charset="0"/>
                <a:cs typeface="Arial" panose="020B0604020202020204" pitchFamily="34" charset="0"/>
              </a:rPr>
              <a:t>Polar Area diagrams</a:t>
            </a:r>
            <a:endParaRPr lang="en-GB" dirty="0">
              <a:solidFill>
                <a:srgbClr val="00B0F0"/>
              </a:solidFill>
              <a:latin typeface="Arial" panose="020B0604020202020204" pitchFamily="34" charset="0"/>
              <a:cs typeface="Arial" panose="020B0604020202020204" pitchFamily="34" charset="0"/>
            </a:endParaRPr>
          </a:p>
        </p:txBody>
      </p:sp>
      <p:pic>
        <p:nvPicPr>
          <p:cNvPr id="174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556792"/>
            <a:ext cx="5132413" cy="50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269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757553"/>
          </a:xfrm>
        </p:spPr>
        <p:txBody>
          <a:bodyPr>
            <a:noAutofit/>
          </a:bodyPr>
          <a:lstStyle/>
          <a:p>
            <a:r>
              <a:rPr lang="en-GB" dirty="0" smtClean="0">
                <a:solidFill>
                  <a:srgbClr val="00B0F0"/>
                </a:solidFill>
                <a:latin typeface="Arial" panose="020B0604020202020204" pitchFamily="34" charset="0"/>
                <a:cs typeface="Arial" panose="020B0604020202020204" pitchFamily="34" charset="0"/>
              </a:rPr>
              <a:t>Area diagrams</a:t>
            </a:r>
            <a:endParaRPr lang="en-GB" dirty="0">
              <a:solidFill>
                <a:srgbClr val="00B0F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67544" y="1844824"/>
            <a:ext cx="4824536" cy="4392488"/>
          </a:xfrm>
        </p:spPr>
        <p:txBody>
          <a:bodyPr>
            <a:noAutofit/>
          </a:bodyPr>
          <a:lstStyle/>
          <a:p>
            <a:pPr algn="l"/>
            <a:r>
              <a:rPr lang="en-GB" dirty="0" smtClean="0">
                <a:solidFill>
                  <a:srgbClr val="002350"/>
                </a:solidFill>
                <a:latin typeface="Arial" panose="020B0604020202020204" pitchFamily="34" charset="0"/>
                <a:cs typeface="Arial" panose="020B0604020202020204" pitchFamily="34" charset="0"/>
              </a:rPr>
              <a:t>Can you also accurately create a diagram so that all parts of the area are visible, i.e. wedges are not overlaid, but radiate outwards? </a:t>
            </a:r>
          </a:p>
          <a:p>
            <a:pPr algn="l"/>
            <a:r>
              <a:rPr lang="en-GB" dirty="0" smtClean="0">
                <a:solidFill>
                  <a:srgbClr val="002350"/>
                </a:solidFill>
                <a:latin typeface="Arial" panose="020B0604020202020204" pitchFamily="34" charset="0"/>
                <a:cs typeface="Arial" panose="020B0604020202020204" pitchFamily="34" charset="0"/>
              </a:rPr>
              <a:t>Example shown.</a:t>
            </a:r>
          </a:p>
          <a:p>
            <a:pPr algn="l"/>
            <a:endParaRPr lang="en-GB" dirty="0" smtClean="0">
              <a:solidFill>
                <a:srgbClr val="002350"/>
              </a:solidFill>
              <a:latin typeface="Arial" panose="020B0604020202020204" pitchFamily="34" charset="0"/>
              <a:cs typeface="Arial" panose="020B0604020202020204" pitchFamily="34" charset="0"/>
            </a:endParaRPr>
          </a:p>
          <a:p>
            <a:pPr algn="l"/>
            <a:r>
              <a:rPr lang="en-GB" dirty="0" smtClean="0">
                <a:solidFill>
                  <a:srgbClr val="002350"/>
                </a:solidFill>
                <a:latin typeface="Arial" panose="020B0604020202020204" pitchFamily="34" charset="0"/>
                <a:cs typeface="Arial" panose="020B0604020202020204" pitchFamily="34" charset="0"/>
              </a:rPr>
              <a:t>Are there advantages to this diagram?</a:t>
            </a:r>
          </a:p>
          <a:p>
            <a:pPr algn="l"/>
            <a:r>
              <a:rPr lang="en-GB" dirty="0" smtClean="0">
                <a:solidFill>
                  <a:srgbClr val="002350"/>
                </a:solidFill>
                <a:latin typeface="Arial" panose="020B0604020202020204" pitchFamily="34" charset="0"/>
                <a:cs typeface="Arial" panose="020B0604020202020204" pitchFamily="34" charset="0"/>
              </a:rPr>
              <a:t>How difficult is it to create?</a:t>
            </a:r>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marL="514350" indent="-514350" algn="l">
              <a:buFont typeface="+mj-lt"/>
              <a:buAutoNum type="arabicPeriod" startAt="5"/>
            </a:pPr>
            <a:endParaRPr lang="en-GB" dirty="0">
              <a:solidFill>
                <a:srgbClr val="002350"/>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8052" y="5373216"/>
            <a:ext cx="12192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988840"/>
            <a:ext cx="3535412" cy="35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39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757553"/>
          </a:xfrm>
        </p:spPr>
        <p:txBody>
          <a:bodyPr>
            <a:noAutofit/>
          </a:bodyPr>
          <a:lstStyle/>
          <a:p>
            <a:r>
              <a:rPr lang="en-GB" dirty="0" smtClean="0">
                <a:solidFill>
                  <a:srgbClr val="00B0F0"/>
                </a:solidFill>
                <a:latin typeface="Arial" panose="020B0604020202020204" pitchFamily="34" charset="0"/>
                <a:cs typeface="Arial" panose="020B0604020202020204" pitchFamily="34" charset="0"/>
              </a:rPr>
              <a:t>Area diagrams</a:t>
            </a:r>
            <a:endParaRPr lang="en-GB" dirty="0">
              <a:solidFill>
                <a:srgbClr val="00B0F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67544" y="1844824"/>
            <a:ext cx="7848872" cy="1728192"/>
          </a:xfrm>
        </p:spPr>
        <p:txBody>
          <a:bodyPr>
            <a:noAutofit/>
          </a:bodyPr>
          <a:lstStyle/>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marL="514350" indent="-514350" algn="l">
              <a:buFont typeface="+mj-lt"/>
              <a:buAutoNum type="arabicPeriod" startAt="5"/>
            </a:pPr>
            <a:endParaRPr lang="en-GB" dirty="0">
              <a:solidFill>
                <a:srgbClr val="002350"/>
              </a:solidFill>
              <a:latin typeface="Arial" panose="020B0604020202020204" pitchFamily="34" charset="0"/>
              <a:cs typeface="Arial" panose="020B0604020202020204" pitchFamily="34" charset="0"/>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700806"/>
            <a:ext cx="4782783" cy="4576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02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879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757553"/>
          </a:xfrm>
        </p:spPr>
        <p:txBody>
          <a:bodyPr>
            <a:noAutofit/>
          </a:bodyPr>
          <a:lstStyle/>
          <a:p>
            <a:r>
              <a:rPr lang="en-GB" dirty="0" smtClean="0">
                <a:solidFill>
                  <a:srgbClr val="00B0F0"/>
                </a:solidFill>
                <a:latin typeface="Arial" panose="020B0604020202020204" pitchFamily="34" charset="0"/>
                <a:cs typeface="Arial" panose="020B0604020202020204" pitchFamily="34" charset="0"/>
              </a:rPr>
              <a:t>Florence Nightingale</a:t>
            </a:r>
            <a:endParaRPr lang="en-GB" dirty="0">
              <a:solidFill>
                <a:srgbClr val="00B0F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5537" y="1628800"/>
            <a:ext cx="5184576" cy="4536504"/>
          </a:xfrm>
        </p:spPr>
        <p:txBody>
          <a:bodyPr>
            <a:noAutofit/>
          </a:bodyPr>
          <a:lstStyle/>
          <a:p>
            <a:pPr algn="l"/>
            <a:r>
              <a:rPr lang="en-GB" dirty="0" smtClean="0">
                <a:solidFill>
                  <a:srgbClr val="002350"/>
                </a:solidFill>
                <a:latin typeface="Arial" panose="020B0604020202020204" pitchFamily="34" charset="0"/>
                <a:cs typeface="Arial" panose="020B0604020202020204" pitchFamily="34" charset="0"/>
              </a:rPr>
              <a:t>Florence Nightingale is well known as the founder of modern nursing, particularly for her work during the Crimean War in the 1850s.</a:t>
            </a:r>
          </a:p>
          <a:p>
            <a:pPr algn="l"/>
            <a:r>
              <a:rPr lang="en-GB" dirty="0" smtClean="0">
                <a:solidFill>
                  <a:srgbClr val="002350"/>
                </a:solidFill>
                <a:latin typeface="Arial" panose="020B0604020202020204" pitchFamily="34" charset="0"/>
                <a:cs typeface="Arial" panose="020B0604020202020204" pitchFamily="34" charset="0"/>
              </a:rPr>
              <a:t>She is perhaps less well known for her use of statistics, although it is precisely this that underpinned the changes she instigated within nursing.</a:t>
            </a:r>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marL="514350" indent="-514350" algn="l">
              <a:buFont typeface="+mj-lt"/>
              <a:buAutoNum type="arabicPeriod" startAt="5"/>
            </a:pPr>
            <a:endParaRPr lang="en-GB" dirty="0">
              <a:solidFill>
                <a:srgbClr val="002350"/>
              </a:solidFill>
              <a:latin typeface="Arial" panose="020B0604020202020204" pitchFamily="34" charset="0"/>
              <a:cs typeface="Arial" panose="020B0604020202020204" pitchFamily="34" charset="0"/>
            </a:endParaRPr>
          </a:p>
        </p:txBody>
      </p:sp>
      <p:pic>
        <p:nvPicPr>
          <p:cNvPr id="1026" name="Picture 2" descr="Florence Nightingale three quarter leng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628800"/>
            <a:ext cx="2755919"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26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80926"/>
          </a:xfrm>
        </p:spPr>
        <p:txBody>
          <a:bodyPr/>
          <a:lstStyle/>
          <a:p>
            <a:r>
              <a:rPr lang="en-GB" sz="3200" dirty="0" smtClean="0">
                <a:latin typeface="+mn-lt"/>
                <a:cs typeface="Arial" panose="020B0604020202020204" pitchFamily="34" charset="0"/>
              </a:rPr>
              <a:t>Teacher notes: Florence Nightingale</a:t>
            </a:r>
            <a:endParaRPr lang="en-GB" sz="3200" dirty="0">
              <a:latin typeface="+mn-lt"/>
              <a:cs typeface="Arial" panose="020B0604020202020204" pitchFamily="34" charset="0"/>
            </a:endParaRPr>
          </a:p>
        </p:txBody>
      </p:sp>
      <p:sp>
        <p:nvSpPr>
          <p:cNvPr id="3" name="Content Placeholder 2"/>
          <p:cNvSpPr>
            <a:spLocks noGrp="1"/>
          </p:cNvSpPr>
          <p:nvPr>
            <p:ph idx="1"/>
          </p:nvPr>
        </p:nvSpPr>
        <p:spPr>
          <a:xfrm>
            <a:off x="467544" y="1412776"/>
            <a:ext cx="8229600" cy="5256584"/>
          </a:xfrm>
        </p:spPr>
        <p:txBody>
          <a:bodyPr/>
          <a:lstStyle/>
          <a:p>
            <a:pPr marL="0" indent="0">
              <a:spcBef>
                <a:spcPts val="0"/>
              </a:spcBef>
              <a:buNone/>
            </a:pPr>
            <a:r>
              <a:rPr lang="en-GB" sz="2000" dirty="0" smtClean="0">
                <a:latin typeface="Arial" pitchFamily="34" charset="0"/>
                <a:cs typeface="Arial" pitchFamily="34" charset="0"/>
              </a:rPr>
              <a:t>This month’s edition looks at the statistical work of Florence Nightingale</a:t>
            </a:r>
            <a:r>
              <a:rPr lang="en-GB" sz="2000" dirty="0">
                <a:latin typeface="Arial" pitchFamily="34" charset="0"/>
                <a:cs typeface="Arial" pitchFamily="34" charset="0"/>
              </a:rPr>
              <a:t> </a:t>
            </a:r>
            <a:r>
              <a:rPr lang="en-GB" sz="2000" dirty="0" smtClean="0">
                <a:latin typeface="Arial" pitchFamily="34" charset="0"/>
                <a:cs typeface="Arial" pitchFamily="34" charset="0"/>
              </a:rPr>
              <a:t>and then helps students consider different representations and how they can be misleading.</a:t>
            </a:r>
          </a:p>
          <a:p>
            <a:pPr marL="0" indent="0">
              <a:spcBef>
                <a:spcPts val="0"/>
              </a:spcBef>
              <a:buNone/>
            </a:pPr>
            <a:endParaRPr lang="en-GB" sz="2000" dirty="0" smtClean="0">
              <a:latin typeface="Arial" pitchFamily="34" charset="0"/>
              <a:cs typeface="Arial" pitchFamily="34" charset="0"/>
            </a:endParaRPr>
          </a:p>
          <a:p>
            <a:pPr marL="0" indent="0">
              <a:spcBef>
                <a:spcPts val="0"/>
              </a:spcBef>
              <a:buNone/>
            </a:pPr>
            <a:r>
              <a:rPr lang="en-GB" sz="2000" dirty="0" smtClean="0">
                <a:latin typeface="Arial" pitchFamily="34" charset="0"/>
                <a:cs typeface="Arial" pitchFamily="34" charset="0"/>
              </a:rPr>
              <a:t>It would be helpful to print some colour copies of slide 6 to enable students to look closely at them</a:t>
            </a:r>
            <a:endParaRPr lang="en-GB" sz="2000" dirty="0">
              <a:latin typeface="Arial" pitchFamily="34" charset="0"/>
              <a:cs typeface="Arial" pitchFamily="34" charset="0"/>
            </a:endParaRPr>
          </a:p>
          <a:p>
            <a:pPr marL="0" indent="0">
              <a:spcBef>
                <a:spcPts val="0"/>
              </a:spcBef>
              <a:buNone/>
            </a:pPr>
            <a:endParaRPr lang="en-GB" sz="2400" b="1" dirty="0" smtClean="0">
              <a:latin typeface="Arial" pitchFamily="34" charset="0"/>
              <a:cs typeface="Arial" pitchFamily="34" charset="0"/>
            </a:endParaRPr>
          </a:p>
          <a:p>
            <a:pPr marL="0" indent="0">
              <a:spcBef>
                <a:spcPts val="0"/>
              </a:spcBef>
              <a:buNone/>
            </a:pPr>
            <a:r>
              <a:rPr lang="en-GB" sz="2000" dirty="0">
                <a:latin typeface="Arial" pitchFamily="34" charset="0"/>
                <a:cs typeface="Arial" pitchFamily="34" charset="0"/>
              </a:rPr>
              <a:t>Much of the early </a:t>
            </a:r>
            <a:r>
              <a:rPr lang="en-GB" sz="2000" dirty="0" smtClean="0">
                <a:latin typeface="Arial" pitchFamily="34" charset="0"/>
                <a:cs typeface="Arial" pitchFamily="34" charset="0"/>
              </a:rPr>
              <a:t>part of this activity involves </a:t>
            </a:r>
            <a:r>
              <a:rPr lang="en-GB" sz="2000" dirty="0">
                <a:latin typeface="Arial" pitchFamily="34" charset="0"/>
                <a:cs typeface="Arial" pitchFamily="34" charset="0"/>
              </a:rPr>
              <a:t>students thinking and discussing.</a:t>
            </a:r>
          </a:p>
          <a:p>
            <a:pPr marL="0" indent="0">
              <a:spcBef>
                <a:spcPts val="0"/>
              </a:spcBef>
              <a:buNone/>
            </a:pPr>
            <a:endParaRPr lang="en-GB" sz="2400" dirty="0" smtClean="0">
              <a:latin typeface="Arial" pitchFamily="34" charset="0"/>
              <a:cs typeface="Arial" pitchFamily="34" charset="0"/>
            </a:endParaRPr>
          </a:p>
          <a:p>
            <a:pPr marL="0" indent="0">
              <a:spcBef>
                <a:spcPts val="0"/>
              </a:spcBef>
              <a:buNone/>
            </a:pPr>
            <a:r>
              <a:rPr lang="en-GB" sz="2000" dirty="0">
                <a:latin typeface="Arial" pitchFamily="34" charset="0"/>
                <a:cs typeface="Arial" pitchFamily="34" charset="0"/>
              </a:rPr>
              <a:t>Slides 12-14 could be missed out with Higher attaining groups.</a:t>
            </a:r>
          </a:p>
          <a:p>
            <a:pPr marL="0" indent="0">
              <a:spcBef>
                <a:spcPts val="0"/>
              </a:spcBef>
              <a:buNone/>
            </a:pPr>
            <a:endParaRPr lang="en-GB" sz="2000" dirty="0" smtClean="0">
              <a:latin typeface="Arial" pitchFamily="34" charset="0"/>
              <a:cs typeface="Arial" pitchFamily="34" charset="0"/>
            </a:endParaRPr>
          </a:p>
        </p:txBody>
      </p:sp>
    </p:spTree>
    <p:extLst>
      <p:ext uri="{BB962C8B-B14F-4D97-AF65-F5344CB8AC3E}">
        <p14:creationId xmlns:p14="http://schemas.microsoft.com/office/powerpoint/2010/main" val="521787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80926"/>
          </a:xfrm>
        </p:spPr>
        <p:txBody>
          <a:bodyPr/>
          <a:lstStyle/>
          <a:p>
            <a:r>
              <a:rPr lang="en-GB" sz="3200" dirty="0" smtClean="0">
                <a:latin typeface="+mn-lt"/>
                <a:cs typeface="Arial" panose="020B0604020202020204" pitchFamily="34" charset="0"/>
              </a:rPr>
              <a:t>Teacher notes: Florence Nightingale</a:t>
            </a:r>
            <a:endParaRPr lang="en-GB" sz="3200" dirty="0">
              <a:latin typeface="+mn-lt"/>
              <a:cs typeface="Arial" panose="020B0604020202020204" pitchFamily="34" charset="0"/>
            </a:endParaRPr>
          </a:p>
        </p:txBody>
      </p:sp>
      <p:sp>
        <p:nvSpPr>
          <p:cNvPr id="3" name="Content Placeholder 2"/>
          <p:cNvSpPr>
            <a:spLocks noGrp="1"/>
          </p:cNvSpPr>
          <p:nvPr>
            <p:ph idx="1"/>
          </p:nvPr>
        </p:nvSpPr>
        <p:spPr>
          <a:xfrm>
            <a:off x="467544" y="1412776"/>
            <a:ext cx="8229600" cy="5256584"/>
          </a:xfrm>
        </p:spPr>
        <p:txBody>
          <a:bodyPr/>
          <a:lstStyle/>
          <a:p>
            <a:pPr marL="0" indent="0">
              <a:spcBef>
                <a:spcPts val="0"/>
              </a:spcBef>
              <a:buNone/>
            </a:pPr>
            <a:r>
              <a:rPr lang="en-GB" sz="2000" u="sng" dirty="0" smtClean="0">
                <a:latin typeface="Arial" pitchFamily="34" charset="0"/>
                <a:cs typeface="Arial" pitchFamily="34" charset="0"/>
              </a:rPr>
              <a:t>Slides 5-8</a:t>
            </a:r>
          </a:p>
          <a:p>
            <a:pPr marL="0" indent="0">
              <a:spcBef>
                <a:spcPts val="0"/>
              </a:spcBef>
              <a:buNone/>
            </a:pPr>
            <a:endParaRPr lang="en-GB" sz="2000" dirty="0">
              <a:latin typeface="Arial" pitchFamily="34" charset="0"/>
              <a:cs typeface="Arial" pitchFamily="34" charset="0"/>
            </a:endParaRPr>
          </a:p>
          <a:p>
            <a:pPr marL="0" indent="0">
              <a:spcBef>
                <a:spcPts val="0"/>
              </a:spcBef>
              <a:buNone/>
            </a:pPr>
            <a:r>
              <a:rPr lang="en-GB" sz="2000" dirty="0" smtClean="0">
                <a:latin typeface="Arial" pitchFamily="34" charset="0"/>
                <a:cs typeface="Arial" pitchFamily="34" charset="0"/>
              </a:rPr>
              <a:t>The diagrams show that as Nightingale and her team continued to improve hygiene and nutrition, so the rates of death from preventable diseases decreased.  This gave weight to Nightingale’s assertion that these were fundamental to nursing care.</a:t>
            </a:r>
          </a:p>
          <a:p>
            <a:pPr marL="0" indent="0">
              <a:spcBef>
                <a:spcPts val="0"/>
              </a:spcBef>
              <a:buNone/>
            </a:pPr>
            <a:endParaRPr lang="en-GB" sz="2000" dirty="0">
              <a:latin typeface="Arial" pitchFamily="34" charset="0"/>
              <a:cs typeface="Arial" pitchFamily="34" charset="0"/>
            </a:endParaRPr>
          </a:p>
          <a:p>
            <a:pPr marL="0" indent="0">
              <a:spcBef>
                <a:spcPts val="0"/>
              </a:spcBef>
              <a:buNone/>
            </a:pPr>
            <a:r>
              <a:rPr lang="en-GB" sz="2000" dirty="0" smtClean="0">
                <a:latin typeface="Arial" pitchFamily="34" charset="0"/>
                <a:cs typeface="Arial" pitchFamily="34" charset="0"/>
              </a:rPr>
              <a:t>Potential difficulties with the Polar diagram:</a:t>
            </a:r>
          </a:p>
          <a:p>
            <a:pPr>
              <a:spcBef>
                <a:spcPts val="0"/>
              </a:spcBef>
            </a:pPr>
            <a:r>
              <a:rPr lang="en-GB" sz="2000" dirty="0" smtClean="0">
                <a:latin typeface="Arial" pitchFamily="34" charset="0"/>
                <a:cs typeface="Arial" pitchFamily="34" charset="0"/>
              </a:rPr>
              <a:t>Some wedges are hidden completely</a:t>
            </a:r>
          </a:p>
          <a:p>
            <a:pPr>
              <a:spcBef>
                <a:spcPts val="0"/>
              </a:spcBef>
            </a:pPr>
            <a:r>
              <a:rPr lang="en-GB" sz="2000" dirty="0" smtClean="0">
                <a:latin typeface="Arial" pitchFamily="34" charset="0"/>
                <a:cs typeface="Arial" pitchFamily="34" charset="0"/>
              </a:rPr>
              <a:t>Visually, the blue area could look smaller than it should since it is overlaid with the red and black sectors.</a:t>
            </a:r>
          </a:p>
          <a:p>
            <a:pPr>
              <a:spcBef>
                <a:spcPts val="0"/>
              </a:spcBef>
            </a:pPr>
            <a:r>
              <a:rPr lang="en-GB" sz="2000" dirty="0" smtClean="0">
                <a:latin typeface="Arial" pitchFamily="34" charset="0"/>
                <a:cs typeface="Arial" pitchFamily="34" charset="0"/>
              </a:rPr>
              <a:t>Similarly for the black area being overlaid with the red.</a:t>
            </a:r>
          </a:p>
          <a:p>
            <a:pPr>
              <a:spcBef>
                <a:spcPts val="0"/>
              </a:spcBef>
            </a:pPr>
            <a:r>
              <a:rPr lang="en-GB" sz="2000" dirty="0" smtClean="0">
                <a:latin typeface="Arial" pitchFamily="34" charset="0"/>
                <a:cs typeface="Arial" pitchFamily="34" charset="0"/>
              </a:rPr>
              <a:t>No scale, so although we can see that there are far more blue than black or red, these could be small numbers – which would still be worth reducing, but it would be more persuasive if there were an indication of numbers involved.</a:t>
            </a:r>
          </a:p>
        </p:txBody>
      </p:sp>
    </p:spTree>
    <p:extLst>
      <p:ext uri="{BB962C8B-B14F-4D97-AF65-F5344CB8AC3E}">
        <p14:creationId xmlns:p14="http://schemas.microsoft.com/office/powerpoint/2010/main" val="1419803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80926"/>
          </a:xfrm>
        </p:spPr>
        <p:txBody>
          <a:bodyPr/>
          <a:lstStyle/>
          <a:p>
            <a:r>
              <a:rPr lang="en-GB" sz="3200" dirty="0" smtClean="0">
                <a:latin typeface="+mn-lt"/>
                <a:cs typeface="Arial" panose="020B0604020202020204" pitchFamily="34" charset="0"/>
              </a:rPr>
              <a:t>Teacher notes: Florence Nightingale</a:t>
            </a:r>
            <a:endParaRPr lang="en-GB" sz="3200" dirty="0">
              <a:latin typeface="+mn-lt"/>
              <a:cs typeface="Arial" panose="020B0604020202020204" pitchFamily="34" charset="0"/>
            </a:endParaRPr>
          </a:p>
        </p:txBody>
      </p:sp>
      <p:sp>
        <p:nvSpPr>
          <p:cNvPr id="3" name="Content Placeholder 2"/>
          <p:cNvSpPr>
            <a:spLocks noGrp="1"/>
          </p:cNvSpPr>
          <p:nvPr>
            <p:ph idx="1"/>
          </p:nvPr>
        </p:nvSpPr>
        <p:spPr>
          <a:xfrm>
            <a:off x="467544" y="1412776"/>
            <a:ext cx="8229600" cy="5256584"/>
          </a:xfrm>
        </p:spPr>
        <p:txBody>
          <a:bodyPr/>
          <a:lstStyle/>
          <a:p>
            <a:pPr marL="0" indent="0">
              <a:spcBef>
                <a:spcPts val="0"/>
              </a:spcBef>
              <a:buNone/>
            </a:pPr>
            <a:r>
              <a:rPr lang="en-GB" sz="2000" u="sng" dirty="0" smtClean="0">
                <a:latin typeface="Arial" pitchFamily="34" charset="0"/>
                <a:cs typeface="Arial" pitchFamily="34" charset="0"/>
              </a:rPr>
              <a:t>Slide 9</a:t>
            </a:r>
          </a:p>
          <a:p>
            <a:pPr marL="0" indent="0">
              <a:spcBef>
                <a:spcPts val="0"/>
              </a:spcBef>
              <a:buNone/>
            </a:pPr>
            <a:endParaRPr lang="en-GB" sz="2000" dirty="0" smtClean="0">
              <a:latin typeface="Arial" pitchFamily="34" charset="0"/>
              <a:cs typeface="Arial" pitchFamily="34" charset="0"/>
            </a:endParaRPr>
          </a:p>
          <a:p>
            <a:pPr marL="0" indent="0">
              <a:spcBef>
                <a:spcPts val="0"/>
              </a:spcBef>
              <a:buNone/>
            </a:pPr>
            <a:r>
              <a:rPr lang="en-GB" sz="2000" dirty="0" smtClean="0">
                <a:latin typeface="Arial" pitchFamily="34" charset="0"/>
                <a:cs typeface="Arial" pitchFamily="34" charset="0"/>
              </a:rPr>
              <a:t>If the radius is used instead of the area, it looks far more dramatic a difference than it actually is.  Where a length is doubled, the area is quadrupled.  If a length is tripled, the area is 9 time bigger etc.</a:t>
            </a:r>
          </a:p>
          <a:p>
            <a:pPr marL="0" indent="0">
              <a:spcBef>
                <a:spcPts val="0"/>
              </a:spcBef>
              <a:buNone/>
            </a:pPr>
            <a:endParaRPr lang="en-GB" sz="2000" dirty="0">
              <a:latin typeface="Arial" pitchFamily="34" charset="0"/>
              <a:cs typeface="Arial" pitchFamily="34" charset="0"/>
            </a:endParaRPr>
          </a:p>
          <a:p>
            <a:pPr marL="0" indent="0">
              <a:spcBef>
                <a:spcPts val="0"/>
              </a:spcBef>
              <a:buNone/>
            </a:pPr>
            <a:r>
              <a:rPr lang="en-GB" sz="2000" u="sng" dirty="0" smtClean="0">
                <a:latin typeface="Arial" pitchFamily="34" charset="0"/>
                <a:cs typeface="Arial" pitchFamily="34" charset="0"/>
              </a:rPr>
              <a:t>Slide 10</a:t>
            </a:r>
          </a:p>
          <a:p>
            <a:pPr marL="0" indent="0">
              <a:spcBef>
                <a:spcPts val="0"/>
              </a:spcBef>
              <a:buNone/>
            </a:pPr>
            <a:r>
              <a:rPr lang="en-GB" sz="2000" dirty="0" smtClean="0">
                <a:latin typeface="Arial" pitchFamily="34" charset="0"/>
                <a:cs typeface="Arial" pitchFamily="34" charset="0"/>
              </a:rPr>
              <a:t>This diagram emphasises the visual discrepancies created when using the radius instead of the area.</a:t>
            </a:r>
          </a:p>
          <a:p>
            <a:pPr marL="0" indent="0">
              <a:spcBef>
                <a:spcPts val="0"/>
              </a:spcBef>
              <a:buNone/>
            </a:pPr>
            <a:endParaRPr lang="en-GB" sz="2000" dirty="0">
              <a:latin typeface="Arial" pitchFamily="34" charset="0"/>
              <a:cs typeface="Arial" pitchFamily="34" charset="0"/>
            </a:endParaRPr>
          </a:p>
          <a:p>
            <a:pPr marL="0" indent="0">
              <a:spcBef>
                <a:spcPts val="0"/>
              </a:spcBef>
              <a:buNone/>
            </a:pPr>
            <a:r>
              <a:rPr lang="en-GB" sz="2000" dirty="0" smtClean="0">
                <a:latin typeface="Arial" pitchFamily="34" charset="0"/>
                <a:cs typeface="Arial" pitchFamily="34" charset="0"/>
              </a:rPr>
              <a:t>On the diagram, the radii are in the ratio 1:2:3:6.</a:t>
            </a:r>
          </a:p>
          <a:p>
            <a:pPr marL="0" indent="0">
              <a:spcBef>
                <a:spcPts val="0"/>
              </a:spcBef>
              <a:buNone/>
            </a:pPr>
            <a:endParaRPr lang="en-GB" sz="2000" dirty="0">
              <a:latin typeface="Arial" pitchFamily="34" charset="0"/>
              <a:cs typeface="Arial" pitchFamily="34" charset="0"/>
            </a:endParaRPr>
          </a:p>
          <a:p>
            <a:pPr marL="0" indent="0">
              <a:spcBef>
                <a:spcPts val="0"/>
              </a:spcBef>
              <a:buNone/>
            </a:pPr>
            <a:r>
              <a:rPr lang="en-GB" sz="2000" dirty="0" smtClean="0">
                <a:latin typeface="Arial" pitchFamily="34" charset="0"/>
                <a:cs typeface="Arial" pitchFamily="34" charset="0"/>
              </a:rPr>
              <a:t>This means that the areas are in the ratio 1:4:9:36</a:t>
            </a:r>
          </a:p>
        </p:txBody>
      </p:sp>
    </p:spTree>
    <p:extLst>
      <p:ext uri="{BB962C8B-B14F-4D97-AF65-F5344CB8AC3E}">
        <p14:creationId xmlns:p14="http://schemas.microsoft.com/office/powerpoint/2010/main" val="115225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80926"/>
          </a:xfrm>
        </p:spPr>
        <p:txBody>
          <a:bodyPr/>
          <a:lstStyle/>
          <a:p>
            <a:r>
              <a:rPr lang="en-GB" sz="3200" dirty="0" smtClean="0">
                <a:latin typeface="+mn-lt"/>
                <a:cs typeface="Arial" panose="020B0604020202020204" pitchFamily="34" charset="0"/>
              </a:rPr>
              <a:t>Teacher notes: Florence Nightingale</a:t>
            </a:r>
            <a:endParaRPr lang="en-GB" sz="3200" dirty="0">
              <a:latin typeface="+mn-lt"/>
              <a:cs typeface="Arial" panose="020B0604020202020204" pitchFamily="34" charset="0"/>
            </a:endParaRPr>
          </a:p>
        </p:txBody>
      </p:sp>
      <p:sp>
        <p:nvSpPr>
          <p:cNvPr id="3" name="Content Placeholder 2"/>
          <p:cNvSpPr>
            <a:spLocks noGrp="1"/>
          </p:cNvSpPr>
          <p:nvPr>
            <p:ph idx="1"/>
          </p:nvPr>
        </p:nvSpPr>
        <p:spPr>
          <a:xfrm>
            <a:off x="467544" y="1412776"/>
            <a:ext cx="8229600" cy="5256584"/>
          </a:xfrm>
        </p:spPr>
        <p:txBody>
          <a:bodyPr/>
          <a:lstStyle/>
          <a:p>
            <a:pPr marL="0" indent="0">
              <a:spcBef>
                <a:spcPts val="0"/>
              </a:spcBef>
              <a:buNone/>
            </a:pPr>
            <a:r>
              <a:rPr lang="en-GB" sz="2000" u="sng" dirty="0" smtClean="0">
                <a:latin typeface="Arial" pitchFamily="34" charset="0"/>
                <a:cs typeface="Arial" pitchFamily="34" charset="0"/>
              </a:rPr>
              <a:t>Slide 11</a:t>
            </a:r>
          </a:p>
          <a:p>
            <a:pPr marL="0" indent="0">
              <a:spcBef>
                <a:spcPts val="0"/>
              </a:spcBef>
              <a:buNone/>
            </a:pPr>
            <a:endParaRPr lang="en-GB" sz="1000" dirty="0" smtClean="0">
              <a:latin typeface="Arial" pitchFamily="34" charset="0"/>
              <a:cs typeface="Arial" pitchFamily="34" charset="0"/>
            </a:endParaRPr>
          </a:p>
          <a:p>
            <a:pPr marL="0" indent="0">
              <a:spcBef>
                <a:spcPts val="0"/>
              </a:spcBef>
              <a:buNone/>
            </a:pPr>
            <a:r>
              <a:rPr lang="en-GB" sz="2000" dirty="0" smtClean="0">
                <a:latin typeface="Arial" pitchFamily="34" charset="0"/>
                <a:cs typeface="Arial" pitchFamily="34" charset="0"/>
              </a:rPr>
              <a:t>Copies of the sheet ‘Polar Area Diagrams’ can be used, or students can construct the diagrams for themselves.  12 sectors are shown, representing the 12 months of the year that Florence Nightingale used.</a:t>
            </a:r>
          </a:p>
          <a:p>
            <a:pPr marL="0" indent="0">
              <a:spcBef>
                <a:spcPts val="0"/>
              </a:spcBef>
              <a:buNone/>
            </a:pPr>
            <a:endParaRPr lang="en-GB" sz="2000" dirty="0">
              <a:latin typeface="Arial" pitchFamily="34" charset="0"/>
              <a:cs typeface="Arial" pitchFamily="34" charset="0"/>
            </a:endParaRPr>
          </a:p>
          <a:p>
            <a:pPr marL="0" indent="0">
              <a:spcBef>
                <a:spcPts val="0"/>
              </a:spcBef>
              <a:buNone/>
            </a:pPr>
            <a:endParaRPr lang="en-GB" sz="2000" dirty="0">
              <a:latin typeface="Arial"/>
              <a:cs typeface="Arial"/>
            </a:endParaRPr>
          </a:p>
          <a:p>
            <a:pPr marL="0" indent="0">
              <a:spcBef>
                <a:spcPts val="0"/>
              </a:spcBef>
              <a:buNone/>
            </a:pPr>
            <a:r>
              <a:rPr lang="en-GB" sz="2000" dirty="0" smtClean="0">
                <a:latin typeface="Arial"/>
                <a:cs typeface="Arial"/>
              </a:rPr>
              <a:t>The number of soldiers should be proportional to the area of the sector.</a:t>
            </a:r>
          </a:p>
          <a:p>
            <a:pPr marL="0" indent="0">
              <a:spcBef>
                <a:spcPts val="0"/>
              </a:spcBef>
              <a:buNone/>
            </a:pPr>
            <a:endParaRPr lang="en-GB" sz="2000" dirty="0" smtClean="0">
              <a:latin typeface="Arial"/>
              <a:cs typeface="Arial"/>
            </a:endParaRPr>
          </a:p>
          <a:p>
            <a:pPr marL="0" indent="0">
              <a:spcBef>
                <a:spcPts val="0"/>
              </a:spcBef>
              <a:buNone/>
            </a:pPr>
            <a:r>
              <a:rPr lang="en-GB" sz="2000" dirty="0" smtClean="0">
                <a:latin typeface="Arial"/>
                <a:cs typeface="Arial"/>
              </a:rPr>
              <a:t>Area for 2000 soldiers = 2 x area for 1000 soldiers</a:t>
            </a:r>
          </a:p>
          <a:p>
            <a:pPr marL="0" indent="0">
              <a:spcBef>
                <a:spcPts val="0"/>
              </a:spcBef>
              <a:buNone/>
            </a:pPr>
            <a:r>
              <a:rPr lang="el-GR" sz="2000" dirty="0" smtClean="0">
                <a:latin typeface="Arial"/>
                <a:cs typeface="Arial"/>
              </a:rPr>
              <a:t>π</a:t>
            </a:r>
            <a:r>
              <a:rPr lang="en-GB" sz="2000" dirty="0" smtClean="0">
                <a:latin typeface="Arial"/>
                <a:cs typeface="Arial"/>
              </a:rPr>
              <a:t>(R</a:t>
            </a:r>
            <a:r>
              <a:rPr lang="en-GB" sz="2000" baseline="-25000" dirty="0" smtClean="0">
                <a:latin typeface="Arial"/>
                <a:cs typeface="Arial"/>
              </a:rPr>
              <a:t>2</a:t>
            </a:r>
            <a:r>
              <a:rPr lang="en-GB" sz="2000" dirty="0" smtClean="0">
                <a:latin typeface="Arial"/>
                <a:cs typeface="Arial"/>
              </a:rPr>
              <a:t>)</a:t>
            </a:r>
            <a:r>
              <a:rPr lang="en-GB" sz="2000" baseline="30000" dirty="0" smtClean="0">
                <a:latin typeface="Arial"/>
                <a:cs typeface="Arial"/>
              </a:rPr>
              <a:t>2</a:t>
            </a:r>
            <a:r>
              <a:rPr lang="en-GB" sz="2000" dirty="0" smtClean="0">
                <a:latin typeface="Arial"/>
                <a:cs typeface="Arial"/>
              </a:rPr>
              <a:t> = 2</a:t>
            </a:r>
            <a:r>
              <a:rPr lang="el-GR" sz="2000" dirty="0" smtClean="0">
                <a:latin typeface="Arial"/>
                <a:cs typeface="Arial"/>
              </a:rPr>
              <a:t>π</a:t>
            </a:r>
            <a:r>
              <a:rPr lang="en-GB" sz="2000" dirty="0" smtClean="0">
                <a:latin typeface="Arial"/>
                <a:cs typeface="Arial"/>
              </a:rPr>
              <a:t>(R</a:t>
            </a:r>
            <a:r>
              <a:rPr lang="en-GB" sz="2000" baseline="-25000" dirty="0" smtClean="0">
                <a:latin typeface="Arial"/>
                <a:cs typeface="Arial"/>
              </a:rPr>
              <a:t>1</a:t>
            </a:r>
            <a:r>
              <a:rPr lang="en-GB" sz="2000" dirty="0" smtClean="0">
                <a:latin typeface="Arial"/>
                <a:cs typeface="Arial"/>
              </a:rPr>
              <a:t>)</a:t>
            </a:r>
            <a:r>
              <a:rPr lang="en-GB" sz="2000" baseline="30000" dirty="0" smtClean="0">
                <a:latin typeface="Arial"/>
                <a:cs typeface="Arial"/>
              </a:rPr>
              <a:t>2</a:t>
            </a:r>
            <a:endParaRPr lang="en-GB" sz="2000" dirty="0">
              <a:latin typeface="Arial"/>
              <a:cs typeface="Arial"/>
            </a:endParaRPr>
          </a:p>
          <a:p>
            <a:pPr marL="0" indent="0">
              <a:spcBef>
                <a:spcPts val="0"/>
              </a:spcBef>
              <a:buNone/>
            </a:pPr>
            <a:r>
              <a:rPr lang="en-GB" sz="2000" dirty="0" smtClean="0">
                <a:latin typeface="Arial"/>
                <a:cs typeface="Arial"/>
              </a:rPr>
              <a:t>(R</a:t>
            </a:r>
            <a:r>
              <a:rPr lang="en-GB" sz="2000" baseline="-25000" dirty="0" smtClean="0">
                <a:latin typeface="Arial"/>
                <a:cs typeface="Arial"/>
              </a:rPr>
              <a:t>2</a:t>
            </a:r>
            <a:r>
              <a:rPr lang="en-GB" sz="2000" dirty="0" smtClean="0">
                <a:latin typeface="Arial"/>
                <a:cs typeface="Arial"/>
              </a:rPr>
              <a:t>)</a:t>
            </a:r>
            <a:r>
              <a:rPr lang="en-GB" sz="2000" baseline="30000" dirty="0" smtClean="0">
                <a:latin typeface="Arial"/>
                <a:cs typeface="Arial"/>
              </a:rPr>
              <a:t>2</a:t>
            </a:r>
            <a:r>
              <a:rPr lang="en-GB" sz="2000" dirty="0" smtClean="0">
                <a:latin typeface="Arial"/>
                <a:cs typeface="Arial"/>
              </a:rPr>
              <a:t> </a:t>
            </a:r>
            <a:r>
              <a:rPr lang="en-GB" sz="2000" dirty="0">
                <a:latin typeface="Arial"/>
                <a:cs typeface="Arial"/>
              </a:rPr>
              <a:t>= </a:t>
            </a:r>
            <a:r>
              <a:rPr lang="en-GB" sz="2000" dirty="0" smtClean="0">
                <a:latin typeface="Arial"/>
                <a:cs typeface="Arial"/>
              </a:rPr>
              <a:t>2(R</a:t>
            </a:r>
            <a:r>
              <a:rPr lang="en-GB" sz="2000" baseline="-25000" dirty="0" smtClean="0">
                <a:latin typeface="Arial"/>
                <a:cs typeface="Arial"/>
              </a:rPr>
              <a:t>1</a:t>
            </a:r>
            <a:r>
              <a:rPr lang="en-GB" sz="2000" dirty="0" smtClean="0">
                <a:latin typeface="Arial"/>
                <a:cs typeface="Arial"/>
              </a:rPr>
              <a:t>)</a:t>
            </a:r>
            <a:r>
              <a:rPr lang="en-GB" sz="2000" baseline="30000" dirty="0" smtClean="0">
                <a:latin typeface="Arial"/>
                <a:cs typeface="Arial"/>
              </a:rPr>
              <a:t>2</a:t>
            </a:r>
            <a:endParaRPr lang="en-GB" sz="2000" dirty="0">
              <a:latin typeface="Arial"/>
              <a:cs typeface="Arial"/>
            </a:endParaRPr>
          </a:p>
          <a:p>
            <a:pPr marL="0" indent="0">
              <a:spcBef>
                <a:spcPts val="0"/>
              </a:spcBef>
              <a:buNone/>
            </a:pPr>
            <a:endParaRPr lang="en-GB" sz="2000" dirty="0" smtClean="0">
              <a:latin typeface="Arial"/>
              <a:cs typeface="Arial"/>
            </a:endParaRPr>
          </a:p>
          <a:p>
            <a:pPr marL="0" indent="0">
              <a:spcBef>
                <a:spcPts val="0"/>
              </a:spcBef>
              <a:buNone/>
            </a:pPr>
            <a:r>
              <a:rPr lang="en-GB" sz="2000" dirty="0">
                <a:latin typeface="Arial" pitchFamily="34" charset="0"/>
                <a:cs typeface="Arial" pitchFamily="34" charset="0"/>
              </a:rPr>
              <a:t>The radii should be in the ratio 1: </a:t>
            </a:r>
            <a:r>
              <a:rPr lang="en-GB" sz="2000" dirty="0">
                <a:latin typeface="Arial"/>
                <a:cs typeface="Arial"/>
              </a:rPr>
              <a:t>√2 : √3 : √6 </a:t>
            </a:r>
          </a:p>
          <a:p>
            <a:pPr marL="0" indent="0">
              <a:spcBef>
                <a:spcPts val="0"/>
              </a:spcBef>
              <a:buNone/>
            </a:pPr>
            <a:r>
              <a:rPr lang="en-GB" sz="2000" dirty="0" smtClean="0">
                <a:latin typeface="Arial"/>
                <a:cs typeface="Arial"/>
              </a:rPr>
              <a:t>Approximately 1 : 1.4 : 1.7 : 2.4</a:t>
            </a:r>
            <a:endParaRPr lang="en-GB" sz="2000" dirty="0">
              <a:latin typeface="Arial"/>
              <a:cs typeface="Arial"/>
            </a:endParaRPr>
          </a:p>
          <a:p>
            <a:pPr marL="0" indent="0">
              <a:spcBef>
                <a:spcPts val="0"/>
              </a:spcBef>
              <a:buNone/>
            </a:pPr>
            <a:endParaRPr lang="en-GB" sz="2000" dirty="0" smtClean="0">
              <a:latin typeface="Arial" pitchFamily="34" charset="0"/>
              <a:cs typeface="Arial" pitchFamily="34" charset="0"/>
            </a:endParaRPr>
          </a:p>
          <a:p>
            <a:pPr marL="0" indent="0">
              <a:spcBef>
                <a:spcPts val="0"/>
              </a:spcBef>
              <a:buNone/>
            </a:pPr>
            <a:r>
              <a:rPr lang="en-GB" sz="2000" dirty="0" smtClean="0">
                <a:latin typeface="Arial" pitchFamily="34" charset="0"/>
                <a:cs typeface="Arial" pitchFamily="34" charset="0"/>
              </a:rPr>
              <a:t>A radius of 2cm for the first one will fit in the outlines given.</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2160940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80926"/>
          </a:xfrm>
        </p:spPr>
        <p:txBody>
          <a:bodyPr/>
          <a:lstStyle/>
          <a:p>
            <a:r>
              <a:rPr lang="en-GB" sz="3200" dirty="0" smtClean="0">
                <a:latin typeface="+mn-lt"/>
                <a:cs typeface="Arial" panose="020B0604020202020204" pitchFamily="34" charset="0"/>
              </a:rPr>
              <a:t>Teacher notes: Florence Nightingale</a:t>
            </a:r>
            <a:endParaRPr lang="en-GB" sz="3200" dirty="0">
              <a:latin typeface="+mn-lt"/>
              <a:cs typeface="Arial" panose="020B0604020202020204" pitchFamily="34" charset="0"/>
            </a:endParaRPr>
          </a:p>
        </p:txBody>
      </p:sp>
      <p:sp>
        <p:nvSpPr>
          <p:cNvPr id="3" name="Content Placeholder 2"/>
          <p:cNvSpPr>
            <a:spLocks noGrp="1"/>
          </p:cNvSpPr>
          <p:nvPr>
            <p:ph idx="1"/>
          </p:nvPr>
        </p:nvSpPr>
        <p:spPr>
          <a:xfrm>
            <a:off x="467544" y="1412776"/>
            <a:ext cx="8229600" cy="5256584"/>
          </a:xfrm>
        </p:spPr>
        <p:txBody>
          <a:bodyPr/>
          <a:lstStyle/>
          <a:p>
            <a:pPr marL="0" indent="0">
              <a:spcBef>
                <a:spcPts val="0"/>
              </a:spcBef>
              <a:buNone/>
            </a:pPr>
            <a:r>
              <a:rPr lang="en-GB" sz="2000" u="sng" dirty="0" smtClean="0">
                <a:latin typeface="Arial" pitchFamily="34" charset="0"/>
                <a:cs typeface="Arial" pitchFamily="34" charset="0"/>
              </a:rPr>
              <a:t>Slides 12 -14</a:t>
            </a:r>
          </a:p>
          <a:p>
            <a:pPr marL="0" indent="0">
              <a:spcBef>
                <a:spcPts val="0"/>
              </a:spcBef>
              <a:buNone/>
            </a:pPr>
            <a:endParaRPr lang="en-GB" sz="1000" dirty="0" smtClean="0">
              <a:latin typeface="Arial" pitchFamily="34" charset="0"/>
              <a:cs typeface="Arial" pitchFamily="34" charset="0"/>
            </a:endParaRPr>
          </a:p>
          <a:p>
            <a:pPr marL="0" indent="0">
              <a:spcBef>
                <a:spcPts val="0"/>
              </a:spcBef>
              <a:buNone/>
            </a:pPr>
            <a:r>
              <a:rPr lang="en-GB" sz="2000" dirty="0" smtClean="0">
                <a:latin typeface="Arial" pitchFamily="34" charset="0"/>
                <a:cs typeface="Arial" pitchFamily="34" charset="0"/>
              </a:rPr>
              <a:t>The comparative and component bar charts:</a:t>
            </a:r>
          </a:p>
          <a:p>
            <a:pPr marL="0" indent="0">
              <a:spcBef>
                <a:spcPts val="0"/>
              </a:spcBef>
              <a:buNone/>
            </a:pPr>
            <a:r>
              <a:rPr lang="en-GB" sz="2000" dirty="0" smtClean="0">
                <a:latin typeface="Arial" pitchFamily="34" charset="0"/>
                <a:cs typeface="Arial" pitchFamily="34" charset="0"/>
              </a:rPr>
              <a:t>Both of these have scales, so it is easy to ascertain values.</a:t>
            </a:r>
          </a:p>
          <a:p>
            <a:pPr marL="0" indent="0">
              <a:spcBef>
                <a:spcPts val="0"/>
              </a:spcBef>
              <a:buNone/>
            </a:pPr>
            <a:r>
              <a:rPr lang="en-GB" sz="2000" dirty="0" smtClean="0">
                <a:latin typeface="Arial" pitchFamily="34" charset="0"/>
                <a:cs typeface="Arial" pitchFamily="34" charset="0"/>
              </a:rPr>
              <a:t>It is possibly a little easier to ascertain proportions from a component bar chart, and a little easier to see trends in the individual items with a comparative bar chart.</a:t>
            </a:r>
          </a:p>
          <a:p>
            <a:pPr marL="0" indent="0">
              <a:spcBef>
                <a:spcPts val="0"/>
              </a:spcBef>
              <a:buNone/>
            </a:pPr>
            <a:endParaRPr lang="en-GB" sz="2000" dirty="0">
              <a:latin typeface="Arial" pitchFamily="34" charset="0"/>
              <a:cs typeface="Arial" pitchFamily="34" charset="0"/>
            </a:endParaRPr>
          </a:p>
          <a:p>
            <a:pPr marL="0" indent="0">
              <a:spcBef>
                <a:spcPts val="0"/>
              </a:spcBef>
              <a:buNone/>
            </a:pPr>
            <a:r>
              <a:rPr lang="en-GB" sz="2000" dirty="0" smtClean="0">
                <a:latin typeface="Arial" pitchFamily="34" charset="0"/>
                <a:cs typeface="Arial" pitchFamily="34" charset="0"/>
              </a:rPr>
              <a:t>Pie charts:</a:t>
            </a:r>
          </a:p>
          <a:p>
            <a:pPr marL="0" indent="0">
              <a:spcBef>
                <a:spcPts val="0"/>
              </a:spcBef>
              <a:buNone/>
            </a:pPr>
            <a:r>
              <a:rPr lang="en-GB" sz="2000" dirty="0" smtClean="0">
                <a:latin typeface="Arial" pitchFamily="34" charset="0"/>
                <a:cs typeface="Arial" pitchFamily="34" charset="0"/>
              </a:rPr>
              <a:t>The data have to be shown on two pie charts in order to compare.  It isn’t clear whether these are drawn to the same scale.  No scale given so the viewer doesn’t know how many people the charts represent.</a:t>
            </a:r>
          </a:p>
          <a:p>
            <a:pPr marL="0" indent="0">
              <a:spcBef>
                <a:spcPts val="0"/>
              </a:spcBef>
              <a:buNone/>
            </a:pPr>
            <a:r>
              <a:rPr lang="en-GB" sz="2000" dirty="0" smtClean="0">
                <a:latin typeface="Arial" pitchFamily="34" charset="0"/>
                <a:cs typeface="Arial" pitchFamily="34" charset="0"/>
              </a:rPr>
              <a:t>They do give a good sense of proportion.</a:t>
            </a:r>
            <a:endParaRPr lang="en-GB" sz="2000" dirty="0">
              <a:latin typeface="Arial" pitchFamily="34" charset="0"/>
              <a:cs typeface="Arial" pitchFamily="34" charset="0"/>
            </a:endParaRPr>
          </a:p>
          <a:p>
            <a:pPr marL="0" indent="0">
              <a:spcBef>
                <a:spcPts val="0"/>
              </a:spcBef>
              <a:buNone/>
            </a:pPr>
            <a:endParaRPr lang="en-GB" sz="2000" dirty="0" smtClean="0">
              <a:latin typeface="Arial" pitchFamily="34" charset="0"/>
              <a:cs typeface="Arial" pitchFamily="34" charset="0"/>
            </a:endParaRPr>
          </a:p>
        </p:txBody>
      </p:sp>
    </p:spTree>
    <p:extLst>
      <p:ext uri="{BB962C8B-B14F-4D97-AF65-F5344CB8AC3E}">
        <p14:creationId xmlns:p14="http://schemas.microsoft.com/office/powerpoint/2010/main" val="4147735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80926"/>
          </a:xfrm>
        </p:spPr>
        <p:txBody>
          <a:bodyPr/>
          <a:lstStyle/>
          <a:p>
            <a:r>
              <a:rPr lang="en-GB" sz="3200" dirty="0" smtClean="0">
                <a:latin typeface="+mn-lt"/>
                <a:cs typeface="Arial" panose="020B0604020202020204" pitchFamily="34" charset="0"/>
              </a:rPr>
              <a:t>Teacher notes: Florence Nightingale</a:t>
            </a:r>
            <a:endParaRPr lang="en-GB" sz="3200" dirty="0">
              <a:latin typeface="+mn-lt"/>
              <a:cs typeface="Arial" panose="020B0604020202020204" pitchFamily="34" charset="0"/>
            </a:endParaRPr>
          </a:p>
        </p:txBody>
      </p:sp>
      <p:sp>
        <p:nvSpPr>
          <p:cNvPr id="3" name="Content Placeholder 2"/>
          <p:cNvSpPr>
            <a:spLocks noGrp="1"/>
          </p:cNvSpPr>
          <p:nvPr>
            <p:ph idx="1"/>
          </p:nvPr>
        </p:nvSpPr>
        <p:spPr>
          <a:xfrm>
            <a:off x="467544" y="1412776"/>
            <a:ext cx="8229600" cy="5256584"/>
          </a:xfrm>
        </p:spPr>
        <p:txBody>
          <a:bodyPr/>
          <a:lstStyle/>
          <a:p>
            <a:pPr marL="0" indent="0">
              <a:spcBef>
                <a:spcPts val="0"/>
              </a:spcBef>
              <a:buNone/>
            </a:pPr>
            <a:r>
              <a:rPr lang="en-GB" sz="2000" u="sng" dirty="0" smtClean="0">
                <a:latin typeface="Arial" pitchFamily="34" charset="0"/>
                <a:cs typeface="Arial" pitchFamily="34" charset="0"/>
              </a:rPr>
              <a:t>Slides 15-16</a:t>
            </a:r>
          </a:p>
          <a:p>
            <a:pPr marL="0" indent="0">
              <a:spcBef>
                <a:spcPts val="0"/>
              </a:spcBef>
              <a:buNone/>
            </a:pPr>
            <a:endParaRPr lang="en-GB" sz="1000" dirty="0" smtClean="0">
              <a:latin typeface="Arial" pitchFamily="34" charset="0"/>
              <a:cs typeface="Arial" pitchFamily="34" charset="0"/>
            </a:endParaRPr>
          </a:p>
          <a:p>
            <a:pPr marL="0" indent="0">
              <a:spcBef>
                <a:spcPts val="0"/>
              </a:spcBef>
              <a:buNone/>
            </a:pPr>
            <a:r>
              <a:rPr lang="en-GB" sz="2000" dirty="0" smtClean="0">
                <a:latin typeface="Arial" pitchFamily="34" charset="0"/>
                <a:cs typeface="Arial" pitchFamily="34" charset="0"/>
              </a:rPr>
              <a:t>Assuming that a radius of 1cm is used for 1:</a:t>
            </a:r>
          </a:p>
          <a:p>
            <a:pPr marL="0" indent="0">
              <a:spcBef>
                <a:spcPts val="0"/>
              </a:spcBef>
              <a:buNone/>
            </a:pPr>
            <a:endParaRPr lang="en-GB" sz="1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endParaRPr lang="en-GB" sz="1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endParaRPr lang="en-GB" sz="1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endParaRPr lang="en-GB" sz="1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endParaRPr lang="en-GB" sz="1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endParaRPr lang="en-GB" sz="1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endParaRPr lang="en-GB" sz="1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endParaRPr lang="en-GB" sz="1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endParaRPr lang="en-GB" sz="1000" dirty="0">
              <a:latin typeface="Arial" pitchFamily="34" charset="0"/>
              <a:cs typeface="Arial" pitchFamily="34" charset="0"/>
            </a:endParaRPr>
          </a:p>
          <a:p>
            <a:pPr marL="0" indent="0">
              <a:spcBef>
                <a:spcPts val="0"/>
              </a:spcBef>
              <a:buNone/>
            </a:pPr>
            <a:r>
              <a:rPr lang="en-GB" sz="2000" dirty="0" smtClean="0">
                <a:latin typeface="Arial" pitchFamily="34" charset="0"/>
                <a:cs typeface="Arial" pitchFamily="34" charset="0"/>
              </a:rPr>
              <a:t>If red is drawn first and then blue is laid on top, the issues arise when the blue radius exceeds the red, i.e. for May and June.</a:t>
            </a:r>
          </a:p>
          <a:p>
            <a:pPr marL="0" indent="0">
              <a:spcBef>
                <a:spcPts val="0"/>
              </a:spcBef>
              <a:buNone/>
            </a:pPr>
            <a:endParaRPr lang="en-GB" sz="2000" dirty="0">
              <a:latin typeface="Arial" pitchFamily="34" charset="0"/>
              <a:cs typeface="Arial" pitchFamily="34" charset="0"/>
            </a:endParaRPr>
          </a:p>
          <a:p>
            <a:pPr marL="0" indent="0">
              <a:spcBef>
                <a:spcPts val="0"/>
              </a:spcBef>
              <a:buNone/>
            </a:pPr>
            <a:r>
              <a:rPr lang="en-GB" sz="2000" dirty="0" smtClean="0">
                <a:latin typeface="Arial" pitchFamily="34" charset="0"/>
                <a:cs typeface="Arial" pitchFamily="34" charset="0"/>
              </a:rPr>
              <a:t>If blue is drawn first and then red is laid on top, issues arise for Jan, Feb, March, and April.</a:t>
            </a:r>
          </a:p>
        </p:txBody>
      </p:sp>
      <p:graphicFrame>
        <p:nvGraphicFramePr>
          <p:cNvPr id="4" name="Table 3"/>
          <p:cNvGraphicFramePr>
            <a:graphicFrameLocks noGrp="1"/>
          </p:cNvGraphicFramePr>
          <p:nvPr>
            <p:extLst>
              <p:ext uri="{D42A27DB-BD31-4B8C-83A1-F6EECF244321}">
                <p14:modId xmlns:p14="http://schemas.microsoft.com/office/powerpoint/2010/main" val="3001930720"/>
              </p:ext>
            </p:extLst>
          </p:nvPr>
        </p:nvGraphicFramePr>
        <p:xfrm>
          <a:off x="683570" y="2348879"/>
          <a:ext cx="5412430" cy="2200275"/>
        </p:xfrm>
        <a:graphic>
          <a:graphicData uri="http://schemas.openxmlformats.org/drawingml/2006/table">
            <a:tbl>
              <a:tblPr>
                <a:tableStyleId>{5C22544A-7EE6-4342-B048-85BDC9FD1C3A}</a:tableStyleId>
              </a:tblPr>
              <a:tblGrid>
                <a:gridCol w="1082486"/>
                <a:gridCol w="1082486"/>
                <a:gridCol w="1082486"/>
                <a:gridCol w="1082486"/>
                <a:gridCol w="1082486"/>
              </a:tblGrid>
              <a:tr h="98304">
                <a:tc>
                  <a:txBody>
                    <a:bodyPr/>
                    <a:lstStyle/>
                    <a:p>
                      <a:pPr algn="ctr" fontAlgn="b"/>
                      <a:endParaRPr lang="en-GB" sz="2000" dirty="0">
                        <a:solidFill>
                          <a:srgbClr val="002350"/>
                        </a:solidFill>
                        <a:latin typeface="Arial" pitchFamily="34" charset="0"/>
                        <a:ea typeface="+mn-ea"/>
                        <a:cs typeface="Arial" pitchFamily="34" charset="0"/>
                      </a:endParaRPr>
                    </a:p>
                  </a:txBody>
                  <a:tcPr marL="9525" marR="9525" marT="9525" marB="0" anchor="b"/>
                </a:tc>
                <a:tc>
                  <a:txBody>
                    <a:bodyPr/>
                    <a:lstStyle/>
                    <a:p>
                      <a:pPr algn="ctr" fontAlgn="ctr"/>
                      <a:r>
                        <a:rPr lang="en-GB" sz="2000">
                          <a:solidFill>
                            <a:srgbClr val="002350"/>
                          </a:solidFill>
                          <a:latin typeface="Arial" pitchFamily="34" charset="0"/>
                          <a:ea typeface="+mn-ea"/>
                          <a:cs typeface="Arial" pitchFamily="34" charset="0"/>
                        </a:rPr>
                        <a:t>Blue</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Radius</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Red</a:t>
                      </a:r>
                    </a:p>
                  </a:txBody>
                  <a:tcPr marL="9525" marR="9525" marT="9525" marB="0" anchor="ctr"/>
                </a:tc>
                <a:tc>
                  <a:txBody>
                    <a:bodyPr/>
                    <a:lstStyle/>
                    <a:p>
                      <a:pPr algn="ctr" fontAlgn="b"/>
                      <a:r>
                        <a:rPr lang="en-GB" sz="2000">
                          <a:solidFill>
                            <a:srgbClr val="002350"/>
                          </a:solidFill>
                          <a:latin typeface="Arial" pitchFamily="34" charset="0"/>
                          <a:ea typeface="+mn-ea"/>
                          <a:cs typeface="Arial" pitchFamily="34" charset="0"/>
                        </a:rPr>
                        <a:t>Radius</a:t>
                      </a:r>
                    </a:p>
                  </a:txBody>
                  <a:tcPr marL="9525" marR="9525" marT="9525" marB="0" anchor="b"/>
                </a:tc>
              </a:tr>
              <a:tr h="261128">
                <a:tc>
                  <a:txBody>
                    <a:bodyPr/>
                    <a:lstStyle/>
                    <a:p>
                      <a:pPr algn="ctr" fontAlgn="b"/>
                      <a:r>
                        <a:rPr lang="en-GB" sz="2000" dirty="0">
                          <a:solidFill>
                            <a:srgbClr val="002350"/>
                          </a:solidFill>
                          <a:latin typeface="Arial" pitchFamily="34" charset="0"/>
                          <a:ea typeface="+mn-ea"/>
                          <a:cs typeface="Arial" pitchFamily="34" charset="0"/>
                        </a:rPr>
                        <a:t>January</a:t>
                      </a:r>
                    </a:p>
                  </a:txBody>
                  <a:tcPr marL="9525" marR="9525" marT="9525" marB="0" anchor="b"/>
                </a:tc>
                <a:tc>
                  <a:txBody>
                    <a:bodyPr/>
                    <a:lstStyle/>
                    <a:p>
                      <a:pPr algn="ctr" fontAlgn="ctr"/>
                      <a:r>
                        <a:rPr lang="en-GB" sz="2000" dirty="0">
                          <a:solidFill>
                            <a:srgbClr val="002350"/>
                          </a:solidFill>
                          <a:latin typeface="Arial" pitchFamily="34" charset="0"/>
                          <a:ea typeface="+mn-ea"/>
                          <a:cs typeface="Arial" pitchFamily="34" charset="0"/>
                        </a:rPr>
                        <a:t>1</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1.00</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2</a:t>
                      </a:r>
                    </a:p>
                  </a:txBody>
                  <a:tcPr marL="9525" marR="9525" marT="9525" marB="0" anchor="ctr"/>
                </a:tc>
                <a:tc>
                  <a:txBody>
                    <a:bodyPr/>
                    <a:lstStyle/>
                    <a:p>
                      <a:pPr algn="ctr" fontAlgn="b"/>
                      <a:r>
                        <a:rPr lang="en-GB" sz="2000">
                          <a:solidFill>
                            <a:srgbClr val="002350"/>
                          </a:solidFill>
                          <a:latin typeface="Arial" pitchFamily="34" charset="0"/>
                          <a:ea typeface="+mn-ea"/>
                          <a:cs typeface="Arial" pitchFamily="34" charset="0"/>
                        </a:rPr>
                        <a:t>1.41</a:t>
                      </a:r>
                    </a:p>
                  </a:txBody>
                  <a:tcPr marL="9525" marR="9525" marT="9525" marB="0" anchor="b"/>
                </a:tc>
              </a:tr>
              <a:tr h="307451">
                <a:tc>
                  <a:txBody>
                    <a:bodyPr/>
                    <a:lstStyle/>
                    <a:p>
                      <a:pPr algn="ctr" fontAlgn="b"/>
                      <a:r>
                        <a:rPr lang="en-GB" sz="2000" dirty="0">
                          <a:solidFill>
                            <a:srgbClr val="002350"/>
                          </a:solidFill>
                          <a:latin typeface="Arial" pitchFamily="34" charset="0"/>
                          <a:ea typeface="+mn-ea"/>
                          <a:cs typeface="Arial" pitchFamily="34" charset="0"/>
                        </a:rPr>
                        <a:t>February</a:t>
                      </a:r>
                    </a:p>
                  </a:txBody>
                  <a:tcPr marL="9525" marR="9525" marT="9525" marB="0" anchor="b"/>
                </a:tc>
                <a:tc>
                  <a:txBody>
                    <a:bodyPr/>
                    <a:lstStyle/>
                    <a:p>
                      <a:pPr algn="ctr" fontAlgn="ctr"/>
                      <a:r>
                        <a:rPr lang="en-GB" sz="2000" dirty="0">
                          <a:solidFill>
                            <a:srgbClr val="002350"/>
                          </a:solidFill>
                          <a:latin typeface="Arial" pitchFamily="34" charset="0"/>
                          <a:ea typeface="+mn-ea"/>
                          <a:cs typeface="Arial" pitchFamily="34" charset="0"/>
                        </a:rPr>
                        <a:t>2</a:t>
                      </a:r>
                    </a:p>
                  </a:txBody>
                  <a:tcPr marL="9525" marR="9525" marT="9525" marB="0" anchor="ctr"/>
                </a:tc>
                <a:tc>
                  <a:txBody>
                    <a:bodyPr/>
                    <a:lstStyle/>
                    <a:p>
                      <a:pPr algn="ctr" fontAlgn="ctr"/>
                      <a:r>
                        <a:rPr lang="en-GB" sz="2000" dirty="0">
                          <a:solidFill>
                            <a:srgbClr val="002350"/>
                          </a:solidFill>
                          <a:latin typeface="Arial" pitchFamily="34" charset="0"/>
                          <a:ea typeface="+mn-ea"/>
                          <a:cs typeface="Arial" pitchFamily="34" charset="0"/>
                        </a:rPr>
                        <a:t>1.41</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5</a:t>
                      </a:r>
                    </a:p>
                  </a:txBody>
                  <a:tcPr marL="9525" marR="9525" marT="9525" marB="0" anchor="ctr"/>
                </a:tc>
                <a:tc>
                  <a:txBody>
                    <a:bodyPr/>
                    <a:lstStyle/>
                    <a:p>
                      <a:pPr algn="ctr" fontAlgn="b"/>
                      <a:r>
                        <a:rPr lang="en-GB" sz="2000">
                          <a:solidFill>
                            <a:srgbClr val="002350"/>
                          </a:solidFill>
                          <a:latin typeface="Arial" pitchFamily="34" charset="0"/>
                          <a:ea typeface="+mn-ea"/>
                          <a:cs typeface="Arial" pitchFamily="34" charset="0"/>
                        </a:rPr>
                        <a:t>2.24</a:t>
                      </a:r>
                    </a:p>
                  </a:txBody>
                  <a:tcPr marL="9525" marR="9525" marT="9525" marB="0" anchor="b"/>
                </a:tc>
              </a:tr>
              <a:tr h="261128">
                <a:tc>
                  <a:txBody>
                    <a:bodyPr/>
                    <a:lstStyle/>
                    <a:p>
                      <a:pPr algn="ctr" fontAlgn="b"/>
                      <a:r>
                        <a:rPr lang="en-GB" sz="2000">
                          <a:solidFill>
                            <a:srgbClr val="002350"/>
                          </a:solidFill>
                          <a:latin typeface="Arial" pitchFamily="34" charset="0"/>
                          <a:ea typeface="+mn-ea"/>
                          <a:cs typeface="Arial" pitchFamily="34" charset="0"/>
                        </a:rPr>
                        <a:t>March</a:t>
                      </a:r>
                    </a:p>
                  </a:txBody>
                  <a:tcPr marL="9525" marR="9525" marT="9525" marB="0" anchor="b"/>
                </a:tc>
                <a:tc>
                  <a:txBody>
                    <a:bodyPr/>
                    <a:lstStyle/>
                    <a:p>
                      <a:pPr algn="ctr" fontAlgn="ctr"/>
                      <a:r>
                        <a:rPr lang="en-GB" sz="2000" dirty="0">
                          <a:solidFill>
                            <a:srgbClr val="002350"/>
                          </a:solidFill>
                          <a:latin typeface="Arial" pitchFamily="34" charset="0"/>
                          <a:ea typeface="+mn-ea"/>
                          <a:cs typeface="Arial" pitchFamily="34" charset="0"/>
                        </a:rPr>
                        <a:t>3</a:t>
                      </a:r>
                    </a:p>
                  </a:txBody>
                  <a:tcPr marL="9525" marR="9525" marT="9525" marB="0" anchor="ctr"/>
                </a:tc>
                <a:tc>
                  <a:txBody>
                    <a:bodyPr/>
                    <a:lstStyle/>
                    <a:p>
                      <a:pPr algn="ctr" fontAlgn="ctr"/>
                      <a:r>
                        <a:rPr lang="en-GB" sz="2000" dirty="0">
                          <a:solidFill>
                            <a:srgbClr val="002350"/>
                          </a:solidFill>
                          <a:latin typeface="Arial" pitchFamily="34" charset="0"/>
                          <a:ea typeface="+mn-ea"/>
                          <a:cs typeface="Arial" pitchFamily="34" charset="0"/>
                        </a:rPr>
                        <a:t>1.73</a:t>
                      </a:r>
                    </a:p>
                  </a:txBody>
                  <a:tcPr marL="9525" marR="9525" marT="9525" marB="0" anchor="ctr"/>
                </a:tc>
                <a:tc>
                  <a:txBody>
                    <a:bodyPr/>
                    <a:lstStyle/>
                    <a:p>
                      <a:pPr algn="ctr" fontAlgn="ctr"/>
                      <a:r>
                        <a:rPr lang="en-GB" sz="2000" dirty="0">
                          <a:solidFill>
                            <a:srgbClr val="002350"/>
                          </a:solidFill>
                          <a:latin typeface="Arial" pitchFamily="34" charset="0"/>
                          <a:ea typeface="+mn-ea"/>
                          <a:cs typeface="Arial" pitchFamily="34" charset="0"/>
                        </a:rPr>
                        <a:t>7</a:t>
                      </a:r>
                    </a:p>
                  </a:txBody>
                  <a:tcPr marL="9525" marR="9525" marT="9525" marB="0" anchor="ctr"/>
                </a:tc>
                <a:tc>
                  <a:txBody>
                    <a:bodyPr/>
                    <a:lstStyle/>
                    <a:p>
                      <a:pPr algn="ctr" fontAlgn="b"/>
                      <a:r>
                        <a:rPr lang="en-GB" sz="2000">
                          <a:solidFill>
                            <a:srgbClr val="002350"/>
                          </a:solidFill>
                          <a:latin typeface="Arial" pitchFamily="34" charset="0"/>
                          <a:ea typeface="+mn-ea"/>
                          <a:cs typeface="Arial" pitchFamily="34" charset="0"/>
                        </a:rPr>
                        <a:t>2.65</a:t>
                      </a:r>
                    </a:p>
                  </a:txBody>
                  <a:tcPr marL="9525" marR="9525" marT="9525" marB="0" anchor="b"/>
                </a:tc>
              </a:tr>
              <a:tr h="261128">
                <a:tc>
                  <a:txBody>
                    <a:bodyPr/>
                    <a:lstStyle/>
                    <a:p>
                      <a:pPr algn="ctr" fontAlgn="b"/>
                      <a:r>
                        <a:rPr lang="en-GB" sz="2000">
                          <a:solidFill>
                            <a:srgbClr val="002350"/>
                          </a:solidFill>
                          <a:latin typeface="Arial" pitchFamily="34" charset="0"/>
                          <a:ea typeface="+mn-ea"/>
                          <a:cs typeface="Arial" pitchFamily="34" charset="0"/>
                        </a:rPr>
                        <a:t>April</a:t>
                      </a:r>
                    </a:p>
                  </a:txBody>
                  <a:tcPr marL="9525" marR="9525" marT="9525" marB="0" anchor="b"/>
                </a:tc>
                <a:tc>
                  <a:txBody>
                    <a:bodyPr/>
                    <a:lstStyle/>
                    <a:p>
                      <a:pPr algn="ctr" fontAlgn="ctr"/>
                      <a:r>
                        <a:rPr lang="en-GB" sz="2000">
                          <a:solidFill>
                            <a:srgbClr val="002350"/>
                          </a:solidFill>
                          <a:latin typeface="Arial" pitchFamily="34" charset="0"/>
                          <a:ea typeface="+mn-ea"/>
                          <a:cs typeface="Arial" pitchFamily="34" charset="0"/>
                        </a:rPr>
                        <a:t>4</a:t>
                      </a:r>
                    </a:p>
                  </a:txBody>
                  <a:tcPr marL="9525" marR="9525" marT="9525" marB="0" anchor="ctr"/>
                </a:tc>
                <a:tc>
                  <a:txBody>
                    <a:bodyPr/>
                    <a:lstStyle/>
                    <a:p>
                      <a:pPr algn="ctr" fontAlgn="ctr"/>
                      <a:r>
                        <a:rPr lang="en-GB" sz="2000" dirty="0">
                          <a:solidFill>
                            <a:srgbClr val="002350"/>
                          </a:solidFill>
                          <a:latin typeface="Arial" pitchFamily="34" charset="0"/>
                          <a:ea typeface="+mn-ea"/>
                          <a:cs typeface="Arial" pitchFamily="34" charset="0"/>
                        </a:rPr>
                        <a:t>2.00</a:t>
                      </a:r>
                    </a:p>
                  </a:txBody>
                  <a:tcPr marL="9525" marR="9525" marT="9525" marB="0" anchor="ctr"/>
                </a:tc>
                <a:tc>
                  <a:txBody>
                    <a:bodyPr/>
                    <a:lstStyle/>
                    <a:p>
                      <a:pPr algn="ctr" fontAlgn="ctr"/>
                      <a:r>
                        <a:rPr lang="en-GB" sz="2000" dirty="0">
                          <a:solidFill>
                            <a:srgbClr val="002350"/>
                          </a:solidFill>
                          <a:latin typeface="Arial" pitchFamily="34" charset="0"/>
                          <a:ea typeface="+mn-ea"/>
                          <a:cs typeface="Arial" pitchFamily="34" charset="0"/>
                        </a:rPr>
                        <a:t>5</a:t>
                      </a:r>
                    </a:p>
                  </a:txBody>
                  <a:tcPr marL="9525" marR="9525" marT="9525" marB="0" anchor="ctr"/>
                </a:tc>
                <a:tc>
                  <a:txBody>
                    <a:bodyPr/>
                    <a:lstStyle/>
                    <a:p>
                      <a:pPr algn="ctr" fontAlgn="b"/>
                      <a:r>
                        <a:rPr lang="en-GB" sz="2000" dirty="0">
                          <a:solidFill>
                            <a:srgbClr val="002350"/>
                          </a:solidFill>
                          <a:latin typeface="Arial" pitchFamily="34" charset="0"/>
                          <a:ea typeface="+mn-ea"/>
                          <a:cs typeface="Arial" pitchFamily="34" charset="0"/>
                        </a:rPr>
                        <a:t>2.24</a:t>
                      </a:r>
                    </a:p>
                  </a:txBody>
                  <a:tcPr marL="9525" marR="9525" marT="9525" marB="0" anchor="b"/>
                </a:tc>
              </a:tr>
              <a:tr h="261128">
                <a:tc>
                  <a:txBody>
                    <a:bodyPr/>
                    <a:lstStyle/>
                    <a:p>
                      <a:pPr algn="ctr" fontAlgn="b"/>
                      <a:r>
                        <a:rPr lang="en-GB" sz="2000">
                          <a:solidFill>
                            <a:srgbClr val="002350"/>
                          </a:solidFill>
                          <a:latin typeface="Arial" pitchFamily="34" charset="0"/>
                          <a:ea typeface="+mn-ea"/>
                          <a:cs typeface="Arial" pitchFamily="34" charset="0"/>
                        </a:rPr>
                        <a:t>May</a:t>
                      </a:r>
                    </a:p>
                  </a:txBody>
                  <a:tcPr marL="9525" marR="9525" marT="9525" marB="0" anchor="b"/>
                </a:tc>
                <a:tc>
                  <a:txBody>
                    <a:bodyPr/>
                    <a:lstStyle/>
                    <a:p>
                      <a:pPr algn="ctr" fontAlgn="ctr"/>
                      <a:r>
                        <a:rPr lang="en-GB" sz="2000">
                          <a:solidFill>
                            <a:srgbClr val="002350"/>
                          </a:solidFill>
                          <a:latin typeface="Arial" pitchFamily="34" charset="0"/>
                          <a:ea typeface="+mn-ea"/>
                          <a:cs typeface="Arial" pitchFamily="34" charset="0"/>
                        </a:rPr>
                        <a:t>5</a:t>
                      </a:r>
                    </a:p>
                  </a:txBody>
                  <a:tcPr marL="9525" marR="9525" marT="9525" marB="0" anchor="ctr"/>
                </a:tc>
                <a:tc>
                  <a:txBody>
                    <a:bodyPr/>
                    <a:lstStyle/>
                    <a:p>
                      <a:pPr algn="ctr" fontAlgn="ctr"/>
                      <a:r>
                        <a:rPr lang="en-GB" sz="2000" dirty="0">
                          <a:solidFill>
                            <a:srgbClr val="002350"/>
                          </a:solidFill>
                          <a:latin typeface="Arial" pitchFamily="34" charset="0"/>
                          <a:ea typeface="+mn-ea"/>
                          <a:cs typeface="Arial" pitchFamily="34" charset="0"/>
                        </a:rPr>
                        <a:t>2.24</a:t>
                      </a:r>
                    </a:p>
                  </a:txBody>
                  <a:tcPr marL="9525" marR="9525" marT="9525" marB="0" anchor="ctr"/>
                </a:tc>
                <a:tc>
                  <a:txBody>
                    <a:bodyPr/>
                    <a:lstStyle/>
                    <a:p>
                      <a:pPr algn="ctr" fontAlgn="ctr"/>
                      <a:r>
                        <a:rPr lang="en-GB" sz="2000" dirty="0">
                          <a:solidFill>
                            <a:srgbClr val="002350"/>
                          </a:solidFill>
                          <a:latin typeface="Arial" pitchFamily="34" charset="0"/>
                          <a:ea typeface="+mn-ea"/>
                          <a:cs typeface="Arial" pitchFamily="34" charset="0"/>
                        </a:rPr>
                        <a:t>4</a:t>
                      </a:r>
                    </a:p>
                  </a:txBody>
                  <a:tcPr marL="9525" marR="9525" marT="9525" marB="0" anchor="ctr"/>
                </a:tc>
                <a:tc>
                  <a:txBody>
                    <a:bodyPr/>
                    <a:lstStyle/>
                    <a:p>
                      <a:pPr algn="ctr" fontAlgn="b"/>
                      <a:r>
                        <a:rPr lang="en-GB" sz="2000" dirty="0">
                          <a:solidFill>
                            <a:srgbClr val="002350"/>
                          </a:solidFill>
                          <a:latin typeface="Arial" pitchFamily="34" charset="0"/>
                          <a:ea typeface="+mn-ea"/>
                          <a:cs typeface="Arial" pitchFamily="34" charset="0"/>
                        </a:rPr>
                        <a:t>2.00</a:t>
                      </a:r>
                    </a:p>
                  </a:txBody>
                  <a:tcPr marL="9525" marR="9525" marT="9525" marB="0" anchor="b"/>
                </a:tc>
              </a:tr>
              <a:tr h="261128">
                <a:tc>
                  <a:txBody>
                    <a:bodyPr/>
                    <a:lstStyle/>
                    <a:p>
                      <a:pPr algn="ctr" fontAlgn="b"/>
                      <a:r>
                        <a:rPr lang="en-GB" sz="2000" dirty="0">
                          <a:solidFill>
                            <a:srgbClr val="002350"/>
                          </a:solidFill>
                          <a:latin typeface="Arial" pitchFamily="34" charset="0"/>
                          <a:ea typeface="+mn-ea"/>
                          <a:cs typeface="Arial" pitchFamily="34" charset="0"/>
                        </a:rPr>
                        <a:t>June</a:t>
                      </a:r>
                    </a:p>
                  </a:txBody>
                  <a:tcPr marL="9525" marR="9525" marT="9525" marB="0" anchor="b"/>
                </a:tc>
                <a:tc>
                  <a:txBody>
                    <a:bodyPr/>
                    <a:lstStyle/>
                    <a:p>
                      <a:pPr algn="ctr" fontAlgn="ctr"/>
                      <a:r>
                        <a:rPr lang="en-GB" sz="2000" dirty="0">
                          <a:solidFill>
                            <a:srgbClr val="002350"/>
                          </a:solidFill>
                          <a:latin typeface="Arial" pitchFamily="34" charset="0"/>
                          <a:ea typeface="+mn-ea"/>
                          <a:cs typeface="Arial" pitchFamily="34" charset="0"/>
                        </a:rPr>
                        <a:t>6</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2.45</a:t>
                      </a:r>
                    </a:p>
                  </a:txBody>
                  <a:tcPr marL="9525" marR="9525" marT="9525" marB="0" anchor="ctr"/>
                </a:tc>
                <a:tc>
                  <a:txBody>
                    <a:bodyPr/>
                    <a:lstStyle/>
                    <a:p>
                      <a:pPr algn="ctr" fontAlgn="ctr"/>
                      <a:r>
                        <a:rPr lang="en-GB" sz="2000" dirty="0">
                          <a:solidFill>
                            <a:srgbClr val="002350"/>
                          </a:solidFill>
                          <a:latin typeface="Arial" pitchFamily="34" charset="0"/>
                          <a:ea typeface="+mn-ea"/>
                          <a:cs typeface="Arial" pitchFamily="34" charset="0"/>
                        </a:rPr>
                        <a:t>1</a:t>
                      </a:r>
                    </a:p>
                  </a:txBody>
                  <a:tcPr marL="9525" marR="9525" marT="9525" marB="0" anchor="ctr"/>
                </a:tc>
                <a:tc>
                  <a:txBody>
                    <a:bodyPr/>
                    <a:lstStyle/>
                    <a:p>
                      <a:pPr algn="ctr" fontAlgn="b"/>
                      <a:r>
                        <a:rPr lang="en-GB" sz="2000" dirty="0">
                          <a:solidFill>
                            <a:srgbClr val="002350"/>
                          </a:solidFill>
                          <a:latin typeface="Arial" pitchFamily="34" charset="0"/>
                          <a:ea typeface="+mn-ea"/>
                          <a:cs typeface="Arial" pitchFamily="34" charset="0"/>
                        </a:rPr>
                        <a:t>1.00</a:t>
                      </a:r>
                    </a:p>
                  </a:txBody>
                  <a:tcPr marL="9525" marR="9525" marT="9525" marB="0" anchor="b"/>
                </a:tc>
              </a:tr>
            </a:tbl>
          </a:graphicData>
        </a:graphic>
      </p:graphicFrame>
    </p:spTree>
    <p:extLst>
      <p:ext uri="{BB962C8B-B14F-4D97-AF65-F5344CB8AC3E}">
        <p14:creationId xmlns:p14="http://schemas.microsoft.com/office/powerpoint/2010/main" val="4082041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80926"/>
          </a:xfrm>
        </p:spPr>
        <p:txBody>
          <a:bodyPr/>
          <a:lstStyle/>
          <a:p>
            <a:r>
              <a:rPr lang="en-GB" sz="3200" dirty="0" smtClean="0">
                <a:latin typeface="+mn-lt"/>
                <a:cs typeface="Arial" panose="020B0604020202020204" pitchFamily="34" charset="0"/>
              </a:rPr>
              <a:t>Teacher notes: Florence Nightingale</a:t>
            </a:r>
            <a:endParaRPr lang="en-GB" sz="3200" dirty="0">
              <a:latin typeface="+mn-lt"/>
              <a:cs typeface="Arial" panose="020B0604020202020204" pitchFamily="34" charset="0"/>
            </a:endParaRPr>
          </a:p>
        </p:txBody>
      </p:sp>
      <p:sp>
        <p:nvSpPr>
          <p:cNvPr id="3" name="Content Placeholder 2"/>
          <p:cNvSpPr>
            <a:spLocks noGrp="1"/>
          </p:cNvSpPr>
          <p:nvPr>
            <p:ph idx="1"/>
          </p:nvPr>
        </p:nvSpPr>
        <p:spPr>
          <a:xfrm>
            <a:off x="467544" y="1412776"/>
            <a:ext cx="8229600" cy="5256584"/>
          </a:xfrm>
        </p:spPr>
        <p:txBody>
          <a:bodyPr/>
          <a:lstStyle/>
          <a:p>
            <a:pPr marL="0" indent="0">
              <a:spcBef>
                <a:spcPts val="0"/>
              </a:spcBef>
              <a:buNone/>
            </a:pPr>
            <a:r>
              <a:rPr lang="en-GB" sz="2000" u="sng" dirty="0" smtClean="0">
                <a:latin typeface="Arial" pitchFamily="34" charset="0"/>
                <a:cs typeface="Arial" pitchFamily="34" charset="0"/>
              </a:rPr>
              <a:t>Slide 17-18</a:t>
            </a:r>
          </a:p>
          <a:p>
            <a:pPr marL="0" indent="0">
              <a:spcBef>
                <a:spcPts val="0"/>
              </a:spcBef>
              <a:buNone/>
            </a:pPr>
            <a:endParaRPr lang="en-GB" sz="1000" dirty="0" smtClean="0">
              <a:latin typeface="Arial" pitchFamily="34" charset="0"/>
              <a:cs typeface="Arial" pitchFamily="34" charset="0"/>
            </a:endParaRPr>
          </a:p>
          <a:p>
            <a:pPr marL="0" indent="0">
              <a:spcBef>
                <a:spcPts val="0"/>
              </a:spcBef>
              <a:buNone/>
            </a:pPr>
            <a:r>
              <a:rPr lang="en-GB" sz="2000" dirty="0" smtClean="0">
                <a:latin typeface="Arial" pitchFamily="34" charset="0"/>
                <a:cs typeface="Arial" pitchFamily="34" charset="0"/>
              </a:rPr>
              <a:t>Assuming that the blue is inside and the red is outside, an additional calculation is required to find the radius for the red section.  Since the outside of the red section encompasses both red and blue, find the total.  The red area is the difference between the total and the blue. </a:t>
            </a:r>
          </a:p>
          <a:p>
            <a:pPr marL="0" indent="0">
              <a:spcBef>
                <a:spcPts val="0"/>
              </a:spcBef>
              <a:buNone/>
            </a:pPr>
            <a:endParaRPr lang="en-GB" sz="2000" dirty="0">
              <a:latin typeface="Arial" pitchFamily="34" charset="0"/>
              <a:cs typeface="Arial" pitchFamily="34" charset="0"/>
            </a:endParaRPr>
          </a:p>
          <a:p>
            <a:pPr marL="0" indent="0">
              <a:spcBef>
                <a:spcPts val="0"/>
              </a:spcBef>
              <a:buNone/>
            </a:pPr>
            <a:endParaRPr lang="en-GB" sz="2000" dirty="0">
              <a:latin typeface="Arial" pitchFamily="34" charset="0"/>
              <a:cs typeface="Arial" pitchFamily="34" charset="0"/>
            </a:endParaRPr>
          </a:p>
          <a:p>
            <a:pPr marL="0" indent="0">
              <a:spcBef>
                <a:spcPts val="0"/>
              </a:spcBef>
              <a:buNone/>
            </a:pPr>
            <a:endParaRPr lang="en-GB" sz="1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endParaRPr lang="en-GB" sz="1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endParaRPr lang="en-GB" sz="1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endParaRPr lang="en-GB" sz="1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endParaRPr lang="en-GB" sz="1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endParaRPr lang="en-GB" sz="1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r>
              <a:rPr lang="en-GB" sz="2000" dirty="0">
                <a:latin typeface="Arial" pitchFamily="34" charset="0"/>
                <a:cs typeface="Arial" pitchFamily="34" charset="0"/>
              </a:rPr>
              <a:t>The </a:t>
            </a:r>
            <a:r>
              <a:rPr lang="en-GB" sz="2000" dirty="0" smtClean="0">
                <a:latin typeface="Arial" pitchFamily="34" charset="0"/>
                <a:cs typeface="Arial" pitchFamily="34" charset="0"/>
              </a:rPr>
              <a:t>advantages </a:t>
            </a:r>
            <a:r>
              <a:rPr lang="en-GB" sz="2000" dirty="0">
                <a:latin typeface="Arial" pitchFamily="34" charset="0"/>
                <a:cs typeface="Arial" pitchFamily="34" charset="0"/>
              </a:rPr>
              <a:t>of this </a:t>
            </a:r>
            <a:r>
              <a:rPr lang="en-GB" sz="2000" dirty="0" smtClean="0">
                <a:latin typeface="Arial" pitchFamily="34" charset="0"/>
                <a:cs typeface="Arial" pitchFamily="34" charset="0"/>
              </a:rPr>
              <a:t>representation are that the whole of each colour is visible and it is easier to compare the overall totals. </a:t>
            </a:r>
            <a:endParaRPr lang="en-GB" sz="2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endParaRPr lang="en-GB" sz="1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a:p>
            <a:pPr marL="0" indent="0">
              <a:spcBef>
                <a:spcPts val="0"/>
              </a:spcBef>
              <a:buNone/>
            </a:pPr>
            <a:endParaRPr lang="en-GB" sz="1000" dirty="0">
              <a:latin typeface="Arial" pitchFamily="34" charset="0"/>
              <a:cs typeface="Arial" pitchFamily="34" charset="0"/>
            </a:endParaRPr>
          </a:p>
          <a:p>
            <a:pPr marL="0" indent="0">
              <a:spcBef>
                <a:spcPts val="0"/>
              </a:spcBef>
              <a:buNone/>
            </a:pPr>
            <a:endParaRPr lang="en-GB" sz="1000" dirty="0" smtClean="0">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49278705"/>
              </p:ext>
            </p:extLst>
          </p:nvPr>
        </p:nvGraphicFramePr>
        <p:xfrm>
          <a:off x="1259632" y="3284984"/>
          <a:ext cx="6552727" cy="2200275"/>
        </p:xfrm>
        <a:graphic>
          <a:graphicData uri="http://schemas.openxmlformats.org/drawingml/2006/table">
            <a:tbl>
              <a:tblPr>
                <a:tableStyleId>{5C22544A-7EE6-4342-B048-85BDC9FD1C3A}</a:tableStyleId>
              </a:tblPr>
              <a:tblGrid>
                <a:gridCol w="1044953"/>
                <a:gridCol w="1044953"/>
                <a:gridCol w="1044953"/>
                <a:gridCol w="1044953"/>
                <a:gridCol w="1327962"/>
                <a:gridCol w="1044953"/>
              </a:tblGrid>
              <a:tr h="190500">
                <a:tc>
                  <a:txBody>
                    <a:bodyPr/>
                    <a:lstStyle/>
                    <a:p>
                      <a:pPr algn="l" fontAlgn="b"/>
                      <a:endParaRPr lang="en-GB" sz="2000" dirty="0">
                        <a:solidFill>
                          <a:srgbClr val="002350"/>
                        </a:solidFill>
                        <a:latin typeface="Arial" pitchFamily="34" charset="0"/>
                        <a:ea typeface="+mn-ea"/>
                        <a:cs typeface="Arial" pitchFamily="34" charset="0"/>
                      </a:endParaRPr>
                    </a:p>
                  </a:txBody>
                  <a:tcPr marL="9525" marR="9525" marT="9525" marB="0" anchor="b"/>
                </a:tc>
                <a:tc>
                  <a:txBody>
                    <a:bodyPr/>
                    <a:lstStyle/>
                    <a:p>
                      <a:pPr algn="ctr" fontAlgn="ctr"/>
                      <a:r>
                        <a:rPr lang="en-GB" sz="2000" dirty="0">
                          <a:solidFill>
                            <a:srgbClr val="002350"/>
                          </a:solidFill>
                          <a:latin typeface="Arial" pitchFamily="34" charset="0"/>
                          <a:ea typeface="+mn-ea"/>
                          <a:cs typeface="Arial" pitchFamily="34" charset="0"/>
                        </a:rPr>
                        <a:t>Blue</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Radius</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Red</a:t>
                      </a:r>
                    </a:p>
                  </a:txBody>
                  <a:tcPr marL="9525" marR="9525" marT="9525" marB="0" anchor="ctr"/>
                </a:tc>
                <a:tc>
                  <a:txBody>
                    <a:bodyPr/>
                    <a:lstStyle/>
                    <a:p>
                      <a:pPr algn="ctr" fontAlgn="ctr"/>
                      <a:r>
                        <a:rPr lang="en-GB" sz="2000" dirty="0">
                          <a:solidFill>
                            <a:srgbClr val="002350"/>
                          </a:solidFill>
                          <a:latin typeface="Arial" pitchFamily="34" charset="0"/>
                          <a:ea typeface="+mn-ea"/>
                          <a:cs typeface="Arial" pitchFamily="34" charset="0"/>
                        </a:rPr>
                        <a:t>Red </a:t>
                      </a:r>
                      <a:r>
                        <a:rPr lang="en-GB" sz="2000" dirty="0" smtClean="0">
                          <a:solidFill>
                            <a:srgbClr val="002350"/>
                          </a:solidFill>
                          <a:latin typeface="Arial" pitchFamily="34" charset="0"/>
                          <a:ea typeface="+mn-ea"/>
                          <a:cs typeface="Arial" pitchFamily="34" charset="0"/>
                        </a:rPr>
                        <a:t>+ </a:t>
                      </a:r>
                      <a:r>
                        <a:rPr lang="en-GB" sz="2000" dirty="0">
                          <a:solidFill>
                            <a:srgbClr val="002350"/>
                          </a:solidFill>
                          <a:latin typeface="Arial" pitchFamily="34" charset="0"/>
                          <a:ea typeface="+mn-ea"/>
                          <a:cs typeface="Arial" pitchFamily="34" charset="0"/>
                        </a:rPr>
                        <a:t>Blue</a:t>
                      </a:r>
                    </a:p>
                  </a:txBody>
                  <a:tcPr marL="9525" marR="9525" marT="9525" marB="0" anchor="ctr"/>
                </a:tc>
                <a:tc>
                  <a:txBody>
                    <a:bodyPr/>
                    <a:lstStyle/>
                    <a:p>
                      <a:pPr algn="ctr" fontAlgn="b"/>
                      <a:r>
                        <a:rPr lang="en-GB" sz="2000">
                          <a:solidFill>
                            <a:srgbClr val="002350"/>
                          </a:solidFill>
                          <a:latin typeface="Arial" pitchFamily="34" charset="0"/>
                          <a:ea typeface="+mn-ea"/>
                          <a:cs typeface="Arial" pitchFamily="34" charset="0"/>
                        </a:rPr>
                        <a:t>Radius</a:t>
                      </a:r>
                    </a:p>
                  </a:txBody>
                  <a:tcPr marL="9525" marR="9525" marT="9525" marB="0" anchor="b"/>
                </a:tc>
              </a:tr>
              <a:tr h="190500">
                <a:tc>
                  <a:txBody>
                    <a:bodyPr/>
                    <a:lstStyle/>
                    <a:p>
                      <a:pPr algn="l" fontAlgn="b"/>
                      <a:r>
                        <a:rPr lang="en-GB" sz="2000">
                          <a:solidFill>
                            <a:srgbClr val="002350"/>
                          </a:solidFill>
                          <a:latin typeface="Arial" pitchFamily="34" charset="0"/>
                          <a:ea typeface="+mn-ea"/>
                          <a:cs typeface="Arial" pitchFamily="34" charset="0"/>
                        </a:rPr>
                        <a:t>January</a:t>
                      </a:r>
                    </a:p>
                  </a:txBody>
                  <a:tcPr marL="9525" marR="9525" marT="9525" marB="0" anchor="b"/>
                </a:tc>
                <a:tc>
                  <a:txBody>
                    <a:bodyPr/>
                    <a:lstStyle/>
                    <a:p>
                      <a:pPr algn="ctr" fontAlgn="ctr"/>
                      <a:r>
                        <a:rPr lang="en-GB" sz="2000" dirty="0">
                          <a:solidFill>
                            <a:srgbClr val="002350"/>
                          </a:solidFill>
                          <a:latin typeface="Arial" pitchFamily="34" charset="0"/>
                          <a:ea typeface="+mn-ea"/>
                          <a:cs typeface="Arial" pitchFamily="34" charset="0"/>
                        </a:rPr>
                        <a:t>1</a:t>
                      </a:r>
                    </a:p>
                  </a:txBody>
                  <a:tcPr marL="9525" marR="9525" marT="9525" marB="0" anchor="ctr"/>
                </a:tc>
                <a:tc>
                  <a:txBody>
                    <a:bodyPr/>
                    <a:lstStyle/>
                    <a:p>
                      <a:pPr algn="ctr" fontAlgn="ctr"/>
                      <a:r>
                        <a:rPr lang="en-GB" sz="2000" dirty="0">
                          <a:solidFill>
                            <a:srgbClr val="002350"/>
                          </a:solidFill>
                          <a:latin typeface="Arial" pitchFamily="34" charset="0"/>
                          <a:ea typeface="+mn-ea"/>
                          <a:cs typeface="Arial" pitchFamily="34" charset="0"/>
                        </a:rPr>
                        <a:t>1.00</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2</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3</a:t>
                      </a:r>
                    </a:p>
                  </a:txBody>
                  <a:tcPr marL="9525" marR="9525" marT="9525" marB="0" anchor="ctr"/>
                </a:tc>
                <a:tc>
                  <a:txBody>
                    <a:bodyPr/>
                    <a:lstStyle/>
                    <a:p>
                      <a:pPr algn="ctr" fontAlgn="b"/>
                      <a:r>
                        <a:rPr lang="en-GB" sz="2000">
                          <a:solidFill>
                            <a:srgbClr val="002350"/>
                          </a:solidFill>
                          <a:latin typeface="Arial" pitchFamily="34" charset="0"/>
                          <a:ea typeface="+mn-ea"/>
                          <a:cs typeface="Arial" pitchFamily="34" charset="0"/>
                        </a:rPr>
                        <a:t>1.73</a:t>
                      </a:r>
                    </a:p>
                  </a:txBody>
                  <a:tcPr marL="9525" marR="9525" marT="9525" marB="0" anchor="b"/>
                </a:tc>
              </a:tr>
              <a:tr h="190500">
                <a:tc>
                  <a:txBody>
                    <a:bodyPr/>
                    <a:lstStyle/>
                    <a:p>
                      <a:pPr algn="l" fontAlgn="b"/>
                      <a:r>
                        <a:rPr lang="en-GB" sz="2000">
                          <a:solidFill>
                            <a:srgbClr val="002350"/>
                          </a:solidFill>
                          <a:latin typeface="Arial" pitchFamily="34" charset="0"/>
                          <a:ea typeface="+mn-ea"/>
                          <a:cs typeface="Arial" pitchFamily="34" charset="0"/>
                        </a:rPr>
                        <a:t>February</a:t>
                      </a:r>
                    </a:p>
                  </a:txBody>
                  <a:tcPr marL="9525" marR="9525" marT="9525" marB="0" anchor="b"/>
                </a:tc>
                <a:tc>
                  <a:txBody>
                    <a:bodyPr/>
                    <a:lstStyle/>
                    <a:p>
                      <a:pPr algn="ctr" fontAlgn="ctr"/>
                      <a:r>
                        <a:rPr lang="en-GB" sz="2000">
                          <a:solidFill>
                            <a:srgbClr val="002350"/>
                          </a:solidFill>
                          <a:latin typeface="Arial" pitchFamily="34" charset="0"/>
                          <a:ea typeface="+mn-ea"/>
                          <a:cs typeface="Arial" pitchFamily="34" charset="0"/>
                        </a:rPr>
                        <a:t>2</a:t>
                      </a:r>
                    </a:p>
                  </a:txBody>
                  <a:tcPr marL="9525" marR="9525" marT="9525" marB="0" anchor="ctr"/>
                </a:tc>
                <a:tc>
                  <a:txBody>
                    <a:bodyPr/>
                    <a:lstStyle/>
                    <a:p>
                      <a:pPr algn="ctr" fontAlgn="ctr"/>
                      <a:r>
                        <a:rPr lang="en-GB" sz="2000" dirty="0">
                          <a:solidFill>
                            <a:srgbClr val="002350"/>
                          </a:solidFill>
                          <a:latin typeface="Arial" pitchFamily="34" charset="0"/>
                          <a:ea typeface="+mn-ea"/>
                          <a:cs typeface="Arial" pitchFamily="34" charset="0"/>
                        </a:rPr>
                        <a:t>1.41</a:t>
                      </a:r>
                    </a:p>
                  </a:txBody>
                  <a:tcPr marL="9525" marR="9525" marT="9525" marB="0" anchor="ctr"/>
                </a:tc>
                <a:tc>
                  <a:txBody>
                    <a:bodyPr/>
                    <a:lstStyle/>
                    <a:p>
                      <a:pPr algn="ctr" fontAlgn="ctr"/>
                      <a:r>
                        <a:rPr lang="en-GB" sz="2000" dirty="0">
                          <a:solidFill>
                            <a:srgbClr val="002350"/>
                          </a:solidFill>
                          <a:latin typeface="Arial" pitchFamily="34" charset="0"/>
                          <a:ea typeface="+mn-ea"/>
                          <a:cs typeface="Arial" pitchFamily="34" charset="0"/>
                        </a:rPr>
                        <a:t>5</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7</a:t>
                      </a:r>
                    </a:p>
                  </a:txBody>
                  <a:tcPr marL="9525" marR="9525" marT="9525" marB="0" anchor="ctr"/>
                </a:tc>
                <a:tc>
                  <a:txBody>
                    <a:bodyPr/>
                    <a:lstStyle/>
                    <a:p>
                      <a:pPr algn="ctr" fontAlgn="b"/>
                      <a:r>
                        <a:rPr lang="en-GB" sz="2000">
                          <a:solidFill>
                            <a:srgbClr val="002350"/>
                          </a:solidFill>
                          <a:latin typeface="Arial" pitchFamily="34" charset="0"/>
                          <a:ea typeface="+mn-ea"/>
                          <a:cs typeface="Arial" pitchFamily="34" charset="0"/>
                        </a:rPr>
                        <a:t>2.65</a:t>
                      </a:r>
                    </a:p>
                  </a:txBody>
                  <a:tcPr marL="9525" marR="9525" marT="9525" marB="0" anchor="b"/>
                </a:tc>
              </a:tr>
              <a:tr h="190500">
                <a:tc>
                  <a:txBody>
                    <a:bodyPr/>
                    <a:lstStyle/>
                    <a:p>
                      <a:pPr algn="l" fontAlgn="b"/>
                      <a:r>
                        <a:rPr lang="en-GB" sz="2000">
                          <a:solidFill>
                            <a:srgbClr val="002350"/>
                          </a:solidFill>
                          <a:latin typeface="Arial" pitchFamily="34" charset="0"/>
                          <a:ea typeface="+mn-ea"/>
                          <a:cs typeface="Arial" pitchFamily="34" charset="0"/>
                        </a:rPr>
                        <a:t>March</a:t>
                      </a:r>
                    </a:p>
                  </a:txBody>
                  <a:tcPr marL="9525" marR="9525" marT="9525" marB="0" anchor="b"/>
                </a:tc>
                <a:tc>
                  <a:txBody>
                    <a:bodyPr/>
                    <a:lstStyle/>
                    <a:p>
                      <a:pPr algn="ctr" fontAlgn="ctr"/>
                      <a:r>
                        <a:rPr lang="en-GB" sz="2000">
                          <a:solidFill>
                            <a:srgbClr val="002350"/>
                          </a:solidFill>
                          <a:latin typeface="Arial" pitchFamily="34" charset="0"/>
                          <a:ea typeface="+mn-ea"/>
                          <a:cs typeface="Arial" pitchFamily="34" charset="0"/>
                        </a:rPr>
                        <a:t>3</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1.73</a:t>
                      </a:r>
                    </a:p>
                  </a:txBody>
                  <a:tcPr marL="9525" marR="9525" marT="9525" marB="0" anchor="ctr"/>
                </a:tc>
                <a:tc>
                  <a:txBody>
                    <a:bodyPr/>
                    <a:lstStyle/>
                    <a:p>
                      <a:pPr algn="ctr" fontAlgn="ctr"/>
                      <a:r>
                        <a:rPr lang="en-GB" sz="2000" dirty="0">
                          <a:solidFill>
                            <a:srgbClr val="002350"/>
                          </a:solidFill>
                          <a:latin typeface="Arial" pitchFamily="34" charset="0"/>
                          <a:ea typeface="+mn-ea"/>
                          <a:cs typeface="Arial" pitchFamily="34" charset="0"/>
                        </a:rPr>
                        <a:t>7</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10</a:t>
                      </a:r>
                    </a:p>
                  </a:txBody>
                  <a:tcPr marL="9525" marR="9525" marT="9525" marB="0" anchor="ctr"/>
                </a:tc>
                <a:tc>
                  <a:txBody>
                    <a:bodyPr/>
                    <a:lstStyle/>
                    <a:p>
                      <a:pPr algn="ctr" fontAlgn="b"/>
                      <a:r>
                        <a:rPr lang="en-GB" sz="2000">
                          <a:solidFill>
                            <a:srgbClr val="002350"/>
                          </a:solidFill>
                          <a:latin typeface="Arial" pitchFamily="34" charset="0"/>
                          <a:ea typeface="+mn-ea"/>
                          <a:cs typeface="Arial" pitchFamily="34" charset="0"/>
                        </a:rPr>
                        <a:t>3.16</a:t>
                      </a:r>
                    </a:p>
                  </a:txBody>
                  <a:tcPr marL="9525" marR="9525" marT="9525" marB="0" anchor="b"/>
                </a:tc>
              </a:tr>
              <a:tr h="190500">
                <a:tc>
                  <a:txBody>
                    <a:bodyPr/>
                    <a:lstStyle/>
                    <a:p>
                      <a:pPr algn="l" fontAlgn="b"/>
                      <a:r>
                        <a:rPr lang="en-GB" sz="2000">
                          <a:solidFill>
                            <a:srgbClr val="002350"/>
                          </a:solidFill>
                          <a:latin typeface="Arial" pitchFamily="34" charset="0"/>
                          <a:ea typeface="+mn-ea"/>
                          <a:cs typeface="Arial" pitchFamily="34" charset="0"/>
                        </a:rPr>
                        <a:t>April</a:t>
                      </a:r>
                    </a:p>
                  </a:txBody>
                  <a:tcPr marL="9525" marR="9525" marT="9525" marB="0" anchor="b"/>
                </a:tc>
                <a:tc>
                  <a:txBody>
                    <a:bodyPr/>
                    <a:lstStyle/>
                    <a:p>
                      <a:pPr algn="ctr" fontAlgn="ctr"/>
                      <a:r>
                        <a:rPr lang="en-GB" sz="2000">
                          <a:solidFill>
                            <a:srgbClr val="002350"/>
                          </a:solidFill>
                          <a:latin typeface="Arial" pitchFamily="34" charset="0"/>
                          <a:ea typeface="+mn-ea"/>
                          <a:cs typeface="Arial" pitchFamily="34" charset="0"/>
                        </a:rPr>
                        <a:t>4</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2.00</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5</a:t>
                      </a:r>
                    </a:p>
                  </a:txBody>
                  <a:tcPr marL="9525" marR="9525" marT="9525" marB="0" anchor="ctr"/>
                </a:tc>
                <a:tc>
                  <a:txBody>
                    <a:bodyPr/>
                    <a:lstStyle/>
                    <a:p>
                      <a:pPr algn="ctr" fontAlgn="ctr"/>
                      <a:r>
                        <a:rPr lang="en-GB" sz="2000" dirty="0">
                          <a:solidFill>
                            <a:srgbClr val="002350"/>
                          </a:solidFill>
                          <a:latin typeface="Arial" pitchFamily="34" charset="0"/>
                          <a:ea typeface="+mn-ea"/>
                          <a:cs typeface="Arial" pitchFamily="34" charset="0"/>
                        </a:rPr>
                        <a:t>9</a:t>
                      </a:r>
                    </a:p>
                  </a:txBody>
                  <a:tcPr marL="9525" marR="9525" marT="9525" marB="0" anchor="ctr"/>
                </a:tc>
                <a:tc>
                  <a:txBody>
                    <a:bodyPr/>
                    <a:lstStyle/>
                    <a:p>
                      <a:pPr algn="ctr" fontAlgn="b"/>
                      <a:r>
                        <a:rPr lang="en-GB" sz="2000">
                          <a:solidFill>
                            <a:srgbClr val="002350"/>
                          </a:solidFill>
                          <a:latin typeface="Arial" pitchFamily="34" charset="0"/>
                          <a:ea typeface="+mn-ea"/>
                          <a:cs typeface="Arial" pitchFamily="34" charset="0"/>
                        </a:rPr>
                        <a:t>3.00</a:t>
                      </a:r>
                    </a:p>
                  </a:txBody>
                  <a:tcPr marL="9525" marR="9525" marT="9525" marB="0" anchor="b"/>
                </a:tc>
              </a:tr>
              <a:tr h="190500">
                <a:tc>
                  <a:txBody>
                    <a:bodyPr/>
                    <a:lstStyle/>
                    <a:p>
                      <a:pPr algn="l" fontAlgn="b"/>
                      <a:r>
                        <a:rPr lang="en-GB" sz="2000">
                          <a:solidFill>
                            <a:srgbClr val="002350"/>
                          </a:solidFill>
                          <a:latin typeface="Arial" pitchFamily="34" charset="0"/>
                          <a:ea typeface="+mn-ea"/>
                          <a:cs typeface="Arial" pitchFamily="34" charset="0"/>
                        </a:rPr>
                        <a:t>May</a:t>
                      </a:r>
                    </a:p>
                  </a:txBody>
                  <a:tcPr marL="9525" marR="9525" marT="9525" marB="0" anchor="b"/>
                </a:tc>
                <a:tc>
                  <a:txBody>
                    <a:bodyPr/>
                    <a:lstStyle/>
                    <a:p>
                      <a:pPr algn="ctr" fontAlgn="ctr"/>
                      <a:r>
                        <a:rPr lang="en-GB" sz="2000">
                          <a:solidFill>
                            <a:srgbClr val="002350"/>
                          </a:solidFill>
                          <a:latin typeface="Arial" pitchFamily="34" charset="0"/>
                          <a:ea typeface="+mn-ea"/>
                          <a:cs typeface="Arial" pitchFamily="34" charset="0"/>
                        </a:rPr>
                        <a:t>5</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2.24</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4</a:t>
                      </a:r>
                    </a:p>
                  </a:txBody>
                  <a:tcPr marL="9525" marR="9525" marT="9525" marB="0" anchor="ctr"/>
                </a:tc>
                <a:tc>
                  <a:txBody>
                    <a:bodyPr/>
                    <a:lstStyle/>
                    <a:p>
                      <a:pPr algn="ctr" fontAlgn="ctr"/>
                      <a:r>
                        <a:rPr lang="en-GB" sz="2000" dirty="0">
                          <a:solidFill>
                            <a:srgbClr val="002350"/>
                          </a:solidFill>
                          <a:latin typeface="Arial" pitchFamily="34" charset="0"/>
                          <a:ea typeface="+mn-ea"/>
                          <a:cs typeface="Arial" pitchFamily="34" charset="0"/>
                        </a:rPr>
                        <a:t>9</a:t>
                      </a:r>
                    </a:p>
                  </a:txBody>
                  <a:tcPr marL="9525" marR="9525" marT="9525" marB="0" anchor="ctr"/>
                </a:tc>
                <a:tc>
                  <a:txBody>
                    <a:bodyPr/>
                    <a:lstStyle/>
                    <a:p>
                      <a:pPr algn="ctr" fontAlgn="b"/>
                      <a:r>
                        <a:rPr lang="en-GB" sz="2000" dirty="0">
                          <a:solidFill>
                            <a:srgbClr val="002350"/>
                          </a:solidFill>
                          <a:latin typeface="Arial" pitchFamily="34" charset="0"/>
                          <a:ea typeface="+mn-ea"/>
                          <a:cs typeface="Arial" pitchFamily="34" charset="0"/>
                        </a:rPr>
                        <a:t>3.00</a:t>
                      </a:r>
                    </a:p>
                  </a:txBody>
                  <a:tcPr marL="9525" marR="9525" marT="9525" marB="0" anchor="b"/>
                </a:tc>
              </a:tr>
              <a:tr h="190500">
                <a:tc>
                  <a:txBody>
                    <a:bodyPr/>
                    <a:lstStyle/>
                    <a:p>
                      <a:pPr algn="l" fontAlgn="b"/>
                      <a:r>
                        <a:rPr lang="en-GB" sz="2000">
                          <a:solidFill>
                            <a:srgbClr val="002350"/>
                          </a:solidFill>
                          <a:latin typeface="Arial" pitchFamily="34" charset="0"/>
                          <a:ea typeface="+mn-ea"/>
                          <a:cs typeface="Arial" pitchFamily="34" charset="0"/>
                        </a:rPr>
                        <a:t>June</a:t>
                      </a:r>
                    </a:p>
                  </a:txBody>
                  <a:tcPr marL="9525" marR="9525" marT="9525" marB="0" anchor="b"/>
                </a:tc>
                <a:tc>
                  <a:txBody>
                    <a:bodyPr/>
                    <a:lstStyle/>
                    <a:p>
                      <a:pPr algn="ctr" fontAlgn="ctr"/>
                      <a:r>
                        <a:rPr lang="en-GB" sz="2000">
                          <a:solidFill>
                            <a:srgbClr val="002350"/>
                          </a:solidFill>
                          <a:latin typeface="Arial" pitchFamily="34" charset="0"/>
                          <a:ea typeface="+mn-ea"/>
                          <a:cs typeface="Arial" pitchFamily="34" charset="0"/>
                        </a:rPr>
                        <a:t>6</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2.45</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1</a:t>
                      </a:r>
                    </a:p>
                  </a:txBody>
                  <a:tcPr marL="9525" marR="9525" marT="9525" marB="0" anchor="ctr"/>
                </a:tc>
                <a:tc>
                  <a:txBody>
                    <a:bodyPr/>
                    <a:lstStyle/>
                    <a:p>
                      <a:pPr algn="ctr" fontAlgn="ctr"/>
                      <a:r>
                        <a:rPr lang="en-GB" sz="2000">
                          <a:solidFill>
                            <a:srgbClr val="002350"/>
                          </a:solidFill>
                          <a:latin typeface="Arial" pitchFamily="34" charset="0"/>
                          <a:ea typeface="+mn-ea"/>
                          <a:cs typeface="Arial" pitchFamily="34" charset="0"/>
                        </a:rPr>
                        <a:t>7</a:t>
                      </a:r>
                    </a:p>
                  </a:txBody>
                  <a:tcPr marL="9525" marR="9525" marT="9525" marB="0" anchor="ctr"/>
                </a:tc>
                <a:tc>
                  <a:txBody>
                    <a:bodyPr/>
                    <a:lstStyle/>
                    <a:p>
                      <a:pPr algn="ctr" fontAlgn="b"/>
                      <a:r>
                        <a:rPr lang="en-GB" sz="2000" dirty="0">
                          <a:solidFill>
                            <a:srgbClr val="002350"/>
                          </a:solidFill>
                          <a:latin typeface="Arial" pitchFamily="34" charset="0"/>
                          <a:ea typeface="+mn-ea"/>
                          <a:cs typeface="Arial" pitchFamily="34" charset="0"/>
                        </a:rPr>
                        <a:t>2.65</a:t>
                      </a:r>
                    </a:p>
                  </a:txBody>
                  <a:tcPr marL="9525" marR="9525" marT="9525" marB="0" anchor="b"/>
                </a:tc>
              </a:tr>
            </a:tbl>
          </a:graphicData>
        </a:graphic>
      </p:graphicFrame>
    </p:spTree>
    <p:extLst>
      <p:ext uri="{BB962C8B-B14F-4D97-AF65-F5344CB8AC3E}">
        <p14:creationId xmlns:p14="http://schemas.microsoft.com/office/powerpoint/2010/main" val="32923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80926"/>
          </a:xfrm>
        </p:spPr>
        <p:txBody>
          <a:bodyPr/>
          <a:lstStyle/>
          <a:p>
            <a:r>
              <a:rPr lang="en-GB" sz="3200" dirty="0" smtClean="0">
                <a:latin typeface="+mn-lt"/>
                <a:cs typeface="Arial" panose="020B0604020202020204" pitchFamily="34" charset="0"/>
              </a:rPr>
              <a:t>Acknowledgements</a:t>
            </a:r>
            <a:endParaRPr lang="en-GB" sz="3200" dirty="0">
              <a:latin typeface="+mn-lt"/>
              <a:cs typeface="Arial" panose="020B0604020202020204" pitchFamily="34" charset="0"/>
            </a:endParaRPr>
          </a:p>
        </p:txBody>
      </p:sp>
      <p:sp>
        <p:nvSpPr>
          <p:cNvPr id="5" name="Content Placeholder 4"/>
          <p:cNvSpPr>
            <a:spLocks noGrp="1"/>
          </p:cNvSpPr>
          <p:nvPr>
            <p:ph idx="1"/>
          </p:nvPr>
        </p:nvSpPr>
        <p:spPr>
          <a:xfrm>
            <a:off x="539552" y="1628800"/>
            <a:ext cx="8229600" cy="4525963"/>
          </a:xfrm>
        </p:spPr>
        <p:txBody>
          <a:bodyPr/>
          <a:lstStyle/>
          <a:p>
            <a:endParaRPr lang="en-GB" sz="2000" dirty="0">
              <a:latin typeface="Arial" panose="020B0604020202020204" pitchFamily="34" charset="0"/>
              <a:cs typeface="Arial" panose="020B0604020202020204" pitchFamily="34" charset="0"/>
            </a:endParaRPr>
          </a:p>
          <a:p>
            <a:pPr marL="0" indent="0">
              <a:buNone/>
            </a:pPr>
            <a:r>
              <a:rPr lang="en-GB" sz="2000" i="1" dirty="0" smtClean="0">
                <a:latin typeface="Arial" panose="020B0604020202020204" pitchFamily="34" charset="0"/>
                <a:cs typeface="Arial" panose="020B0604020202020204" pitchFamily="34" charset="0"/>
              </a:rPr>
              <a:t>Florence Nightingale Photograph and information </a:t>
            </a:r>
            <a:r>
              <a:rPr lang="en-GB" sz="2000" i="1" dirty="0">
                <a:latin typeface="Arial" panose="020B0604020202020204" pitchFamily="34" charset="0"/>
                <a:cs typeface="Arial" panose="020B0604020202020204" pitchFamily="34" charset="0"/>
              </a:rPr>
              <a:t>from </a:t>
            </a:r>
            <a:r>
              <a:rPr lang="en-GB" sz="2000" i="1" dirty="0">
                <a:latin typeface="Arial" panose="020B0604020202020204" pitchFamily="34" charset="0"/>
                <a:cs typeface="Arial" panose="020B0604020202020204" pitchFamily="34" charset="0"/>
                <a:hlinkClick r:id="rId2"/>
              </a:rPr>
              <a:t>http://</a:t>
            </a:r>
            <a:r>
              <a:rPr lang="en-GB" sz="2000" i="1" dirty="0" smtClean="0">
                <a:latin typeface="Arial" panose="020B0604020202020204" pitchFamily="34" charset="0"/>
                <a:cs typeface="Arial" panose="020B0604020202020204" pitchFamily="34" charset="0"/>
                <a:hlinkClick r:id="rId2"/>
              </a:rPr>
              <a:t>en.wikipedia.org/wiki/Florence_Nightingale#Crimean_War</a:t>
            </a:r>
            <a:endParaRPr lang="en-GB" sz="2000" i="1" dirty="0" smtClean="0">
              <a:latin typeface="Arial" panose="020B0604020202020204" pitchFamily="34" charset="0"/>
              <a:cs typeface="Arial" panose="020B0604020202020204" pitchFamily="34" charset="0"/>
            </a:endParaRPr>
          </a:p>
          <a:p>
            <a:pPr marL="0" indent="0">
              <a:buNone/>
            </a:pPr>
            <a:r>
              <a:rPr lang="en-GB" sz="2000" i="1" dirty="0" smtClean="0">
                <a:latin typeface="Arial" panose="020B0604020202020204" pitchFamily="34" charset="0"/>
                <a:cs typeface="Arial" panose="020B0604020202020204" pitchFamily="34" charset="0"/>
              </a:rPr>
              <a:t>Accessed 10/3/15</a:t>
            </a:r>
          </a:p>
          <a:p>
            <a:pPr marL="0" indent="0">
              <a:buNone/>
            </a:pPr>
            <a:endParaRPr lang="en-GB" sz="2000" i="1" dirty="0">
              <a:latin typeface="Arial" panose="020B0604020202020204" pitchFamily="34" charset="0"/>
              <a:cs typeface="Arial" panose="020B0604020202020204" pitchFamily="34" charset="0"/>
            </a:endParaRPr>
          </a:p>
          <a:p>
            <a:pPr marL="0" indent="0">
              <a:buNone/>
            </a:pPr>
            <a:endParaRPr lang="en-GB" sz="2000" i="1" dirty="0">
              <a:latin typeface="Arial" panose="020B0604020202020204" pitchFamily="34" charset="0"/>
              <a:cs typeface="Arial" panose="020B0604020202020204" pitchFamily="34" charset="0"/>
            </a:endParaRPr>
          </a:p>
          <a:p>
            <a:pPr marL="0" indent="0">
              <a:buNone/>
            </a:pPr>
            <a:endParaRPr lang="en-GB"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029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757553"/>
          </a:xfrm>
        </p:spPr>
        <p:txBody>
          <a:bodyPr>
            <a:noAutofit/>
          </a:bodyPr>
          <a:lstStyle/>
          <a:p>
            <a:r>
              <a:rPr lang="en-GB" dirty="0" smtClean="0">
                <a:solidFill>
                  <a:srgbClr val="00B0F0"/>
                </a:solidFill>
                <a:latin typeface="Arial" panose="020B0604020202020204" pitchFamily="34" charset="0"/>
                <a:cs typeface="Arial" panose="020B0604020202020204" pitchFamily="34" charset="0"/>
              </a:rPr>
              <a:t>Florence Nightingale</a:t>
            </a:r>
            <a:endParaRPr lang="en-GB" dirty="0">
              <a:solidFill>
                <a:srgbClr val="00B0F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5536" y="1628800"/>
            <a:ext cx="7776863" cy="4536504"/>
          </a:xfrm>
        </p:spPr>
        <p:txBody>
          <a:bodyPr>
            <a:noAutofit/>
          </a:bodyPr>
          <a:lstStyle/>
          <a:p>
            <a:pPr algn="l"/>
            <a:r>
              <a:rPr lang="en-GB" dirty="0" smtClean="0">
                <a:solidFill>
                  <a:srgbClr val="002350"/>
                </a:solidFill>
                <a:latin typeface="Arial" panose="020B0604020202020204" pitchFamily="34" charset="0"/>
                <a:cs typeface="Arial" panose="020B0604020202020204" pitchFamily="34" charset="0"/>
              </a:rPr>
              <a:t>In 1854, Nightingale led a team of nurses that she had trained to care for soldiers wounded in the Crimean war.  </a:t>
            </a:r>
          </a:p>
          <a:p>
            <a:pPr algn="l"/>
            <a:r>
              <a:rPr lang="en-GB" dirty="0">
                <a:solidFill>
                  <a:srgbClr val="002350"/>
                </a:solidFill>
                <a:latin typeface="Arial" panose="020B0604020202020204" pitchFamily="34" charset="0"/>
                <a:cs typeface="Arial" panose="020B0604020202020204" pitchFamily="34" charset="0"/>
              </a:rPr>
              <a:t>D</a:t>
            </a:r>
            <a:r>
              <a:rPr lang="en-GB" dirty="0" smtClean="0">
                <a:solidFill>
                  <a:srgbClr val="002350"/>
                </a:solidFill>
                <a:latin typeface="Arial" panose="020B0604020202020204" pitchFamily="34" charset="0"/>
                <a:cs typeface="Arial" panose="020B0604020202020204" pitchFamily="34" charset="0"/>
              </a:rPr>
              <a:t>eath rates were very high, and Nightingale believed that this was largely due to the poor conditions, which included poor nutrition and a general lack of hygiene.</a:t>
            </a:r>
          </a:p>
          <a:p>
            <a:pPr algn="l"/>
            <a:r>
              <a:rPr lang="en-GB" dirty="0" smtClean="0">
                <a:solidFill>
                  <a:srgbClr val="002350"/>
                </a:solidFill>
                <a:latin typeface="Arial" panose="020B0604020202020204" pitchFamily="34" charset="0"/>
                <a:cs typeface="Arial" panose="020B0604020202020204" pitchFamily="34" charset="0"/>
              </a:rPr>
              <a:t>She and her team worked to improve diet, sanitation, morale, and general hygiene practices.</a:t>
            </a:r>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marL="514350" indent="-514350" algn="l">
              <a:buFont typeface="+mj-lt"/>
              <a:buAutoNum type="arabicPeriod" startAt="5"/>
            </a:pPr>
            <a:endParaRPr lang="en-GB" dirty="0">
              <a:solidFill>
                <a:srgbClr val="0023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1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757553"/>
          </a:xfrm>
        </p:spPr>
        <p:txBody>
          <a:bodyPr>
            <a:noAutofit/>
          </a:bodyPr>
          <a:lstStyle/>
          <a:p>
            <a:r>
              <a:rPr lang="en-GB" dirty="0" smtClean="0">
                <a:solidFill>
                  <a:srgbClr val="00B0F0"/>
                </a:solidFill>
                <a:latin typeface="Arial" panose="020B0604020202020204" pitchFamily="34" charset="0"/>
                <a:cs typeface="Arial" panose="020B0604020202020204" pitchFamily="34" charset="0"/>
              </a:rPr>
              <a:t>Florence Nightingale</a:t>
            </a:r>
            <a:endParaRPr lang="en-GB" dirty="0">
              <a:solidFill>
                <a:srgbClr val="00B0F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5536" y="1628800"/>
            <a:ext cx="7776863" cy="4536504"/>
          </a:xfrm>
        </p:spPr>
        <p:txBody>
          <a:bodyPr>
            <a:noAutofit/>
          </a:bodyPr>
          <a:lstStyle/>
          <a:p>
            <a:pPr algn="l"/>
            <a:r>
              <a:rPr lang="en-GB" dirty="0" smtClean="0">
                <a:solidFill>
                  <a:srgbClr val="002350"/>
                </a:solidFill>
                <a:latin typeface="Arial" panose="020B0604020202020204" pitchFamily="34" charset="0"/>
                <a:cs typeface="Arial" panose="020B0604020202020204" pitchFamily="34" charset="0"/>
              </a:rPr>
              <a:t>Her experience in Crimea led Nightingale to campaign for improved conditions, and she used statistical diagrams to help display data she had collected to make a more persuasive argument.</a:t>
            </a:r>
          </a:p>
          <a:p>
            <a:pPr algn="l"/>
            <a:endParaRPr lang="en-GB" dirty="0" smtClean="0">
              <a:solidFill>
                <a:srgbClr val="002350"/>
              </a:solidFill>
              <a:latin typeface="Arial" panose="020B0604020202020204" pitchFamily="34" charset="0"/>
              <a:cs typeface="Arial" panose="020B0604020202020204" pitchFamily="34" charset="0"/>
            </a:endParaRPr>
          </a:p>
          <a:p>
            <a:pPr algn="l"/>
            <a:r>
              <a:rPr lang="en-GB" dirty="0" smtClean="0">
                <a:solidFill>
                  <a:srgbClr val="002350"/>
                </a:solidFill>
                <a:latin typeface="Arial" panose="020B0604020202020204" pitchFamily="34" charset="0"/>
                <a:cs typeface="Arial" panose="020B0604020202020204" pitchFamily="34" charset="0"/>
              </a:rPr>
              <a:t>This short activity looks at the diagrams she created and some alternative representations.</a:t>
            </a: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marL="514350" indent="-514350" algn="l">
              <a:buFont typeface="+mj-lt"/>
              <a:buAutoNum type="arabicPeriod" startAt="5"/>
            </a:pPr>
            <a:endParaRPr lang="en-GB" dirty="0">
              <a:solidFill>
                <a:srgbClr val="0023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82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757553"/>
          </a:xfrm>
        </p:spPr>
        <p:txBody>
          <a:bodyPr>
            <a:noAutofit/>
          </a:bodyPr>
          <a:lstStyle/>
          <a:p>
            <a:r>
              <a:rPr lang="en-GB" dirty="0" smtClean="0">
                <a:solidFill>
                  <a:srgbClr val="00B0F0"/>
                </a:solidFill>
                <a:latin typeface="Arial" panose="020B0604020202020204" pitchFamily="34" charset="0"/>
                <a:cs typeface="Arial" panose="020B0604020202020204" pitchFamily="34" charset="0"/>
              </a:rPr>
              <a:t>Florence Nightingale</a:t>
            </a:r>
            <a:endParaRPr lang="en-GB" dirty="0">
              <a:solidFill>
                <a:srgbClr val="00B0F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5536" y="1628800"/>
            <a:ext cx="7776863" cy="4536504"/>
          </a:xfrm>
        </p:spPr>
        <p:txBody>
          <a:bodyPr>
            <a:noAutofit/>
          </a:bodyPr>
          <a:lstStyle/>
          <a:p>
            <a:pPr algn="l"/>
            <a:r>
              <a:rPr lang="en-GB" dirty="0" smtClean="0">
                <a:solidFill>
                  <a:srgbClr val="002350"/>
                </a:solidFill>
                <a:latin typeface="Arial" panose="020B0604020202020204" pitchFamily="34" charset="0"/>
                <a:cs typeface="Arial" panose="020B0604020202020204" pitchFamily="34" charset="0"/>
              </a:rPr>
              <a:t>On the following slide is the most famous of Nightingale’s diagrams and the key text, in case it is difficult to read.  </a:t>
            </a:r>
          </a:p>
          <a:p>
            <a:pPr algn="l"/>
            <a:endParaRPr lang="en-GB" dirty="0" smtClean="0">
              <a:solidFill>
                <a:srgbClr val="002350"/>
              </a:solidFill>
              <a:latin typeface="Arial" panose="020B0604020202020204" pitchFamily="34" charset="0"/>
              <a:cs typeface="Arial" panose="020B0604020202020204" pitchFamily="34" charset="0"/>
            </a:endParaRPr>
          </a:p>
          <a:p>
            <a:pPr algn="l"/>
            <a:r>
              <a:rPr lang="en-GB" dirty="0" smtClean="0">
                <a:solidFill>
                  <a:srgbClr val="002350"/>
                </a:solidFill>
                <a:latin typeface="Arial" panose="020B0604020202020204" pitchFamily="34" charset="0"/>
                <a:cs typeface="Arial" panose="020B0604020202020204" pitchFamily="34" charset="0"/>
              </a:rPr>
              <a:t>Look at the diagrams and spend a few minutes making sense of them. </a:t>
            </a:r>
            <a:endParaRPr lang="en-GB" dirty="0">
              <a:solidFill>
                <a:srgbClr val="002350"/>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GB" dirty="0" smtClean="0">
                <a:solidFill>
                  <a:srgbClr val="002350"/>
                </a:solidFill>
                <a:latin typeface="Arial" panose="020B0604020202020204" pitchFamily="34" charset="0"/>
                <a:cs typeface="Arial" panose="020B0604020202020204" pitchFamily="34" charset="0"/>
              </a:rPr>
              <a:t>What do the diagrams show?</a:t>
            </a:r>
          </a:p>
          <a:p>
            <a:pPr marL="457200" indent="-457200" algn="l">
              <a:buFont typeface="Arial" panose="020B0604020202020204" pitchFamily="34" charset="0"/>
              <a:buChar char="•"/>
            </a:pPr>
            <a:r>
              <a:rPr lang="en-GB" dirty="0" smtClean="0">
                <a:solidFill>
                  <a:srgbClr val="002350"/>
                </a:solidFill>
                <a:latin typeface="Arial" panose="020B0604020202020204" pitchFamily="34" charset="0"/>
                <a:cs typeface="Arial" panose="020B0604020202020204" pitchFamily="34" charset="0"/>
              </a:rPr>
              <a:t>What might people misunderstand about the diagrams?</a:t>
            </a: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marL="514350" indent="-514350" algn="l">
              <a:buFont typeface="+mj-lt"/>
              <a:buAutoNum type="arabicPeriod" startAt="5"/>
            </a:pPr>
            <a:endParaRPr lang="en-GB" dirty="0">
              <a:solidFill>
                <a:srgbClr val="002350"/>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3" y="5445224"/>
            <a:ext cx="1725365" cy="10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25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1/17/Nightingale-mortalit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527" y="908720"/>
            <a:ext cx="8863330" cy="5572125"/>
          </a:xfrm>
          <a:prstGeom prst="rect">
            <a:avLst/>
          </a:prstGeom>
          <a:noFill/>
          <a:ln>
            <a:noFill/>
          </a:ln>
        </p:spPr>
      </p:pic>
    </p:spTree>
    <p:extLst>
      <p:ext uri="{BB962C8B-B14F-4D97-AF65-F5344CB8AC3E}">
        <p14:creationId xmlns:p14="http://schemas.microsoft.com/office/powerpoint/2010/main" val="4143715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757553"/>
          </a:xfrm>
        </p:spPr>
        <p:txBody>
          <a:bodyPr>
            <a:noAutofit/>
          </a:bodyPr>
          <a:lstStyle/>
          <a:p>
            <a:r>
              <a:rPr lang="en-GB" dirty="0" smtClean="0">
                <a:solidFill>
                  <a:srgbClr val="00B0F0"/>
                </a:solidFill>
                <a:latin typeface="Arial" panose="020B0604020202020204" pitchFamily="34" charset="0"/>
                <a:cs typeface="Arial" panose="020B0604020202020204" pitchFamily="34" charset="0"/>
              </a:rPr>
              <a:t>The key text:</a:t>
            </a:r>
            <a:endParaRPr lang="en-GB" dirty="0">
              <a:solidFill>
                <a:srgbClr val="00B0F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5536" y="1628800"/>
            <a:ext cx="7992888" cy="4536504"/>
          </a:xfrm>
        </p:spPr>
        <p:txBody>
          <a:bodyPr>
            <a:noAutofit/>
          </a:bodyPr>
          <a:lstStyle/>
          <a:p>
            <a:pPr algn="l"/>
            <a:r>
              <a:rPr lang="en-GB" dirty="0" smtClean="0">
                <a:solidFill>
                  <a:srgbClr val="002350"/>
                </a:solidFill>
                <a:latin typeface="Arial" panose="020B0604020202020204" pitchFamily="34" charset="0"/>
                <a:cs typeface="Arial" panose="020B0604020202020204" pitchFamily="34" charset="0"/>
              </a:rPr>
              <a:t>The blue, red and black wedges are each measured from the </a:t>
            </a:r>
            <a:r>
              <a:rPr lang="en-GB" i="1" dirty="0" smtClean="0">
                <a:solidFill>
                  <a:srgbClr val="002350"/>
                </a:solidFill>
                <a:latin typeface="Arial" panose="020B0604020202020204" pitchFamily="34" charset="0"/>
                <a:cs typeface="Arial" panose="020B0604020202020204" pitchFamily="34" charset="0"/>
              </a:rPr>
              <a:t>centre</a:t>
            </a:r>
            <a:r>
              <a:rPr lang="en-GB" dirty="0" smtClean="0">
                <a:solidFill>
                  <a:srgbClr val="002350"/>
                </a:solidFill>
                <a:latin typeface="Arial" panose="020B0604020202020204" pitchFamily="34" charset="0"/>
                <a:cs typeface="Arial" panose="020B0604020202020204" pitchFamily="34" charset="0"/>
              </a:rPr>
              <a:t> as the common vertex.</a:t>
            </a:r>
          </a:p>
          <a:p>
            <a:pPr marL="457200" indent="-457200" algn="l">
              <a:buFont typeface="Arial" panose="020B0604020202020204" pitchFamily="34" charset="0"/>
              <a:buChar char="•"/>
            </a:pPr>
            <a:r>
              <a:rPr lang="en-GB" dirty="0" smtClean="0">
                <a:solidFill>
                  <a:srgbClr val="002350"/>
                </a:solidFill>
                <a:latin typeface="Arial" panose="020B0604020202020204" pitchFamily="34" charset="0"/>
                <a:cs typeface="Arial" panose="020B0604020202020204" pitchFamily="34" charset="0"/>
              </a:rPr>
              <a:t>Blue: preventable disease</a:t>
            </a:r>
          </a:p>
          <a:p>
            <a:pPr marL="457200" indent="-457200" algn="l">
              <a:buFont typeface="Arial" panose="020B0604020202020204" pitchFamily="34" charset="0"/>
              <a:buChar char="•"/>
            </a:pPr>
            <a:r>
              <a:rPr lang="en-GB" dirty="0" smtClean="0">
                <a:solidFill>
                  <a:srgbClr val="002350"/>
                </a:solidFill>
                <a:latin typeface="Arial" panose="020B0604020202020204" pitchFamily="34" charset="0"/>
                <a:cs typeface="Arial" panose="020B0604020202020204" pitchFamily="34" charset="0"/>
              </a:rPr>
              <a:t>Red: death from wounds</a:t>
            </a:r>
          </a:p>
          <a:p>
            <a:pPr marL="457200" indent="-457200" algn="l">
              <a:buFont typeface="Arial" panose="020B0604020202020204" pitchFamily="34" charset="0"/>
              <a:buChar char="•"/>
            </a:pPr>
            <a:r>
              <a:rPr lang="en-GB" dirty="0" smtClean="0">
                <a:solidFill>
                  <a:srgbClr val="002350"/>
                </a:solidFill>
                <a:latin typeface="Arial" panose="020B0604020202020204" pitchFamily="34" charset="0"/>
                <a:cs typeface="Arial" panose="020B0604020202020204" pitchFamily="34" charset="0"/>
              </a:rPr>
              <a:t>Black: all other causes</a:t>
            </a:r>
            <a:endParaRPr lang="en-GB" dirty="0">
              <a:solidFill>
                <a:srgbClr val="002350"/>
              </a:solidFill>
              <a:latin typeface="Arial" panose="020B0604020202020204" pitchFamily="34" charset="0"/>
              <a:cs typeface="Arial" panose="020B0604020202020204" pitchFamily="34" charset="0"/>
            </a:endParaRPr>
          </a:p>
          <a:p>
            <a:pPr algn="l"/>
            <a:r>
              <a:rPr lang="en-GB" dirty="0" smtClean="0">
                <a:solidFill>
                  <a:srgbClr val="002350"/>
                </a:solidFill>
                <a:latin typeface="Arial" panose="020B0604020202020204" pitchFamily="34" charset="0"/>
                <a:cs typeface="Arial" panose="020B0604020202020204" pitchFamily="34" charset="0"/>
              </a:rPr>
              <a:t>November 1854: black line shows where deaths from other causes is.</a:t>
            </a:r>
            <a:endParaRPr lang="en-GB" dirty="0">
              <a:solidFill>
                <a:srgbClr val="002350"/>
              </a:solidFill>
              <a:latin typeface="Arial" panose="020B0604020202020204" pitchFamily="34" charset="0"/>
              <a:cs typeface="Arial" panose="020B0604020202020204" pitchFamily="34" charset="0"/>
            </a:endParaRPr>
          </a:p>
          <a:p>
            <a:pPr algn="l"/>
            <a:r>
              <a:rPr lang="en-GB" dirty="0" smtClean="0">
                <a:solidFill>
                  <a:srgbClr val="002350"/>
                </a:solidFill>
                <a:latin typeface="Arial" panose="020B0604020202020204" pitchFamily="34" charset="0"/>
                <a:cs typeface="Arial" panose="020B0604020202020204" pitchFamily="34" charset="0"/>
              </a:rPr>
              <a:t>October 1854 &amp; April 1855: black and red coincide</a:t>
            </a: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marL="514350" indent="-514350" algn="l">
              <a:buFont typeface="+mj-lt"/>
              <a:buAutoNum type="arabicPeriod" startAt="5"/>
            </a:pPr>
            <a:endParaRPr lang="en-GB" dirty="0">
              <a:solidFill>
                <a:srgbClr val="0023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53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757553"/>
          </a:xfrm>
        </p:spPr>
        <p:txBody>
          <a:bodyPr>
            <a:noAutofit/>
          </a:bodyPr>
          <a:lstStyle/>
          <a:p>
            <a:r>
              <a:rPr lang="en-GB" dirty="0" smtClean="0">
                <a:solidFill>
                  <a:srgbClr val="00B0F0"/>
                </a:solidFill>
                <a:latin typeface="Arial" panose="020B0604020202020204" pitchFamily="34" charset="0"/>
                <a:cs typeface="Arial" panose="020B0604020202020204" pitchFamily="34" charset="0"/>
              </a:rPr>
              <a:t>Understanding the diagrams</a:t>
            </a:r>
            <a:endParaRPr lang="en-GB" dirty="0">
              <a:solidFill>
                <a:srgbClr val="00B0F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5536" y="1628800"/>
            <a:ext cx="7776863" cy="4536504"/>
          </a:xfrm>
        </p:spPr>
        <p:txBody>
          <a:bodyPr>
            <a:noAutofit/>
          </a:bodyPr>
          <a:lstStyle/>
          <a:p>
            <a:pPr algn="l"/>
            <a:r>
              <a:rPr lang="en-GB" dirty="0" smtClean="0">
                <a:solidFill>
                  <a:srgbClr val="002350"/>
                </a:solidFill>
                <a:latin typeface="Arial" panose="020B0604020202020204" pitchFamily="34" charset="0"/>
                <a:cs typeface="Arial" panose="020B0604020202020204" pitchFamily="34" charset="0"/>
              </a:rPr>
              <a:t>The </a:t>
            </a:r>
            <a:r>
              <a:rPr lang="en-GB" i="1" dirty="0" smtClean="0">
                <a:solidFill>
                  <a:srgbClr val="002350"/>
                </a:solidFill>
                <a:latin typeface="Arial" panose="020B0604020202020204" pitchFamily="34" charset="0"/>
                <a:cs typeface="Arial" panose="020B0604020202020204" pitchFamily="34" charset="0"/>
              </a:rPr>
              <a:t>area</a:t>
            </a:r>
            <a:r>
              <a:rPr lang="en-GB" dirty="0" smtClean="0">
                <a:solidFill>
                  <a:srgbClr val="002350"/>
                </a:solidFill>
                <a:latin typeface="Arial" panose="020B0604020202020204" pitchFamily="34" charset="0"/>
                <a:cs typeface="Arial" panose="020B0604020202020204" pitchFamily="34" charset="0"/>
              </a:rPr>
              <a:t> of each wedge represents the number of soldiers who died from the 3 causes.</a:t>
            </a:r>
          </a:p>
          <a:p>
            <a:pPr algn="l"/>
            <a:endParaRPr lang="en-GB" dirty="0" smtClean="0">
              <a:solidFill>
                <a:srgbClr val="002350"/>
              </a:solidFill>
              <a:latin typeface="Arial" panose="020B0604020202020204" pitchFamily="34" charset="0"/>
              <a:cs typeface="Arial" panose="020B0604020202020204" pitchFamily="34" charset="0"/>
            </a:endParaRPr>
          </a:p>
          <a:p>
            <a:pPr algn="l"/>
            <a:r>
              <a:rPr lang="en-GB" dirty="0" smtClean="0">
                <a:solidFill>
                  <a:srgbClr val="002350"/>
                </a:solidFill>
                <a:latin typeface="Arial" panose="020B0604020202020204" pitchFamily="34" charset="0"/>
                <a:cs typeface="Arial" panose="020B0604020202020204" pitchFamily="34" charset="0"/>
              </a:rPr>
              <a:t>Wedges are overlaid, with blue on the bottom, then black and then red on top.  This means that some wedges cannot be seen at all.  It also means that it is not possible to see the entire blue wedge at any time.  </a:t>
            </a:r>
          </a:p>
          <a:p>
            <a:pPr algn="l"/>
            <a:endParaRPr lang="en-GB" dirty="0" smtClean="0">
              <a:solidFill>
                <a:srgbClr val="002350"/>
              </a:solidFill>
              <a:latin typeface="Arial" panose="020B0604020202020204" pitchFamily="34" charset="0"/>
              <a:cs typeface="Arial" panose="020B0604020202020204" pitchFamily="34" charset="0"/>
            </a:endParaRPr>
          </a:p>
          <a:p>
            <a:pPr algn="l"/>
            <a:r>
              <a:rPr lang="en-GB" dirty="0" smtClean="0">
                <a:solidFill>
                  <a:srgbClr val="002350"/>
                </a:solidFill>
                <a:latin typeface="Arial" panose="020B0604020202020204" pitchFamily="34" charset="0"/>
                <a:cs typeface="Arial" panose="020B0604020202020204" pitchFamily="34" charset="0"/>
              </a:rPr>
              <a:t>Do you think this might mislead people?</a:t>
            </a: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marL="514350" indent="-514350" algn="l">
              <a:buFont typeface="+mj-lt"/>
              <a:buAutoNum type="arabicPeriod" startAt="5"/>
            </a:pPr>
            <a:endParaRPr lang="en-GB" dirty="0">
              <a:solidFill>
                <a:srgbClr val="002350"/>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449888"/>
            <a:ext cx="1797373" cy="11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253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757553"/>
          </a:xfrm>
        </p:spPr>
        <p:txBody>
          <a:bodyPr>
            <a:noAutofit/>
          </a:bodyPr>
          <a:lstStyle/>
          <a:p>
            <a:r>
              <a:rPr lang="en-GB" dirty="0" smtClean="0">
                <a:solidFill>
                  <a:srgbClr val="00B0F0"/>
                </a:solidFill>
                <a:latin typeface="Arial" panose="020B0604020202020204" pitchFamily="34" charset="0"/>
                <a:cs typeface="Arial" panose="020B0604020202020204" pitchFamily="34" charset="0"/>
              </a:rPr>
              <a:t>Previous diagrams</a:t>
            </a:r>
            <a:endParaRPr lang="en-GB" dirty="0">
              <a:solidFill>
                <a:srgbClr val="00B0F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5536" y="1628800"/>
            <a:ext cx="7776863" cy="4536504"/>
          </a:xfrm>
        </p:spPr>
        <p:txBody>
          <a:bodyPr>
            <a:noAutofit/>
          </a:bodyPr>
          <a:lstStyle/>
          <a:p>
            <a:pPr algn="l"/>
            <a:r>
              <a:rPr lang="en-GB" dirty="0" smtClean="0">
                <a:solidFill>
                  <a:srgbClr val="002350"/>
                </a:solidFill>
                <a:latin typeface="Arial" panose="020B0604020202020204" pitchFamily="34" charset="0"/>
                <a:cs typeface="Arial" panose="020B0604020202020204" pitchFamily="34" charset="0"/>
              </a:rPr>
              <a:t>In an earlier diagram, Nightingale had made the radius of a wedge proportional to the number of people in the section.</a:t>
            </a:r>
          </a:p>
          <a:p>
            <a:pPr algn="l"/>
            <a:endParaRPr lang="en-GB" dirty="0">
              <a:solidFill>
                <a:srgbClr val="002350"/>
              </a:solidFill>
              <a:latin typeface="Arial" panose="020B0604020202020204" pitchFamily="34" charset="0"/>
              <a:cs typeface="Arial" panose="020B0604020202020204" pitchFamily="34" charset="0"/>
            </a:endParaRPr>
          </a:p>
          <a:p>
            <a:pPr algn="l"/>
            <a:r>
              <a:rPr lang="en-GB" dirty="0" smtClean="0">
                <a:solidFill>
                  <a:srgbClr val="002350"/>
                </a:solidFill>
                <a:latin typeface="Arial" panose="020B0604020202020204" pitchFamily="34" charset="0"/>
                <a:cs typeface="Arial" panose="020B0604020202020204" pitchFamily="34" charset="0"/>
              </a:rPr>
              <a:t>She decided that this could be misleading.  </a:t>
            </a:r>
          </a:p>
          <a:p>
            <a:pPr algn="l"/>
            <a:r>
              <a:rPr lang="en-GB" dirty="0" smtClean="0">
                <a:solidFill>
                  <a:srgbClr val="002350"/>
                </a:solidFill>
                <a:latin typeface="Arial" panose="020B0604020202020204" pitchFamily="34" charset="0"/>
                <a:cs typeface="Arial" panose="020B0604020202020204" pitchFamily="34" charset="0"/>
              </a:rPr>
              <a:t>Why do you think this was?</a:t>
            </a:r>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algn="l"/>
            <a:endParaRPr lang="en-GB" dirty="0">
              <a:solidFill>
                <a:srgbClr val="002350"/>
              </a:solidFill>
              <a:latin typeface="Arial" panose="020B0604020202020204" pitchFamily="34" charset="0"/>
              <a:cs typeface="Arial" panose="020B0604020202020204" pitchFamily="34" charset="0"/>
            </a:endParaRPr>
          </a:p>
          <a:p>
            <a:pPr algn="l"/>
            <a:endParaRPr lang="en-GB" dirty="0" smtClean="0">
              <a:solidFill>
                <a:srgbClr val="002350"/>
              </a:solidFill>
              <a:latin typeface="Arial" panose="020B0604020202020204" pitchFamily="34" charset="0"/>
              <a:cs typeface="Arial" panose="020B0604020202020204" pitchFamily="34" charset="0"/>
            </a:endParaRPr>
          </a:p>
          <a:p>
            <a:pPr marL="514350" indent="-514350" algn="l">
              <a:buFont typeface="+mj-lt"/>
              <a:buAutoNum type="arabicPeriod" startAt="5"/>
            </a:pPr>
            <a:endParaRPr lang="en-GB" dirty="0">
              <a:solidFill>
                <a:srgbClr val="002350"/>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449888"/>
            <a:ext cx="1797373" cy="11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163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 MEI PP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ヒラギノ角ゴ Pro W3"/>
        <a:cs typeface=""/>
      </a:majorFont>
      <a:minorFont>
        <a:latin typeface="Rockwel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MEI PPT template</Template>
  <TotalTime>6089</TotalTime>
  <Words>1418</Words>
  <Application>Microsoft Office PowerPoint</Application>
  <PresentationFormat>On-screen Show (4:3)</PresentationFormat>
  <Paragraphs>394</Paragraphs>
  <Slides>27</Slides>
  <Notes>16</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 MEI PPT template</vt:lpstr>
      <vt:lpstr>Blank Presentation</vt:lpstr>
      <vt:lpstr>PowerPoint Presentation</vt:lpstr>
      <vt:lpstr>Florence Nightingale</vt:lpstr>
      <vt:lpstr>Florence Nightingale</vt:lpstr>
      <vt:lpstr>Florence Nightingale</vt:lpstr>
      <vt:lpstr>Florence Nightingale</vt:lpstr>
      <vt:lpstr>PowerPoint Presentation</vt:lpstr>
      <vt:lpstr>The key text:</vt:lpstr>
      <vt:lpstr>Understanding the diagrams</vt:lpstr>
      <vt:lpstr>Previous diagrams</vt:lpstr>
      <vt:lpstr>Previous diagrams</vt:lpstr>
      <vt:lpstr>Polar Area diagrams</vt:lpstr>
      <vt:lpstr>Other diagrams</vt:lpstr>
      <vt:lpstr>Other diagrams</vt:lpstr>
      <vt:lpstr>Other diagrams</vt:lpstr>
      <vt:lpstr>Polar Area diagrams</vt:lpstr>
      <vt:lpstr>Polar Area diagrams</vt:lpstr>
      <vt:lpstr>Area diagrams</vt:lpstr>
      <vt:lpstr>Area diagrams</vt:lpstr>
      <vt:lpstr>PowerPoint Presentation</vt:lpstr>
      <vt:lpstr>Teacher notes: Florence Nightingale</vt:lpstr>
      <vt:lpstr>Teacher notes: Florence Nightingale</vt:lpstr>
      <vt:lpstr>Teacher notes: Florence Nightingale</vt:lpstr>
      <vt:lpstr>Teacher notes: Florence Nightingale</vt:lpstr>
      <vt:lpstr>Teacher notes: Florence Nightingale</vt:lpstr>
      <vt:lpstr>Teacher notes: Florence Nightingale</vt:lpstr>
      <vt:lpstr>Teacher notes: Florence Nightingale</vt:lpstr>
      <vt:lpstr>Acknowledgements</vt:lpstr>
    </vt:vector>
  </TitlesOfParts>
  <Company>MEI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Knights</dc:creator>
  <cp:lastModifiedBy>Sue Newbery</cp:lastModifiedBy>
  <cp:revision>579</cp:revision>
  <cp:lastPrinted>2015-03-16T13:57:43Z</cp:lastPrinted>
  <dcterms:created xsi:type="dcterms:W3CDTF">2013-04-17T18:21:27Z</dcterms:created>
  <dcterms:modified xsi:type="dcterms:W3CDTF">2015-03-20T12:08:12Z</dcterms:modified>
</cp:coreProperties>
</file>