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3" r:id="rId17"/>
    <p:sldId id="274" r:id="rId18"/>
    <p:sldId id="277" r:id="rId19"/>
    <p:sldId id="278"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897382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59663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401888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136609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855622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16246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15.03.2020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058832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15.03.2020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549294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15.03.2020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544914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7093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901206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15.03.2020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339147979"/>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altLang="ru-RU" b="1" dirty="0"/>
              <a:t>Ethics and Legalities in </a:t>
            </a:r>
            <a:r>
              <a:rPr lang="en-US" altLang="ru-RU" b="1" dirty="0" smtClean="0"/>
              <a:t>Pediatric Nursing</a:t>
            </a:r>
            <a:r>
              <a:rPr lang="en-US" altLang="ru-RU" b="1" dirty="0"/>
              <a:t/>
            </a:r>
            <a:br>
              <a:rPr lang="en-US" altLang="ru-RU" b="1" dirty="0"/>
            </a:b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594233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latin typeface="Times New Roman" panose="02020603050405020304" pitchFamily="18" charset="0"/>
                <a:cs typeface="Times New Roman" panose="02020603050405020304" pitchFamily="18" charset="0"/>
              </a:rPr>
              <a:t>The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doctor</a:t>
            </a:r>
            <a:r>
              <a:rPr lang="ru-RU" b="1" dirty="0">
                <a:latin typeface="Times New Roman" panose="02020603050405020304" pitchFamily="18" charset="0"/>
                <a:cs typeface="Times New Roman" panose="02020603050405020304" pitchFamily="18" charset="0"/>
              </a:rPr>
              <a:t>–</a:t>
            </a:r>
            <a:r>
              <a:rPr lang="ru-RU" b="1" dirty="0" err="1">
                <a:latin typeface="Times New Roman" panose="02020603050405020304" pitchFamily="18" charset="0"/>
                <a:cs typeface="Times New Roman" panose="02020603050405020304" pitchFamily="18" charset="0"/>
              </a:rPr>
              <a:t>parent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relationship</a:t>
            </a:r>
            <a:r>
              <a:rPr lang="ru-RU" dirty="0"/>
              <a:t/>
            </a:r>
            <a:br>
              <a:rPr lang="ru-RU" dirty="0"/>
            </a:br>
            <a:endParaRPr lang="ru-RU" dirty="0"/>
          </a:p>
        </p:txBody>
      </p:sp>
      <p:sp>
        <p:nvSpPr>
          <p:cNvPr id="3" name="Объект 2"/>
          <p:cNvSpPr>
            <a:spLocks noGrp="1"/>
          </p:cNvSpPr>
          <p:nvPr>
            <p:ph idx="1"/>
          </p:nvPr>
        </p:nvSpPr>
        <p:spPr/>
        <p:txBody>
          <a:bodyPr>
            <a:normAutofit/>
          </a:bodyPr>
          <a:lstStyle/>
          <a:p>
            <a:r>
              <a:rPr lang="ru-RU" i="1" dirty="0" err="1" smtClean="0">
                <a:latin typeface="Times New Roman" panose="02020603050405020304" pitchFamily="18" charset="0"/>
                <a:cs typeface="Times New Roman" panose="02020603050405020304" pitchFamily="18" charset="0"/>
              </a:rPr>
              <a:t>All</a:t>
            </a:r>
            <a:r>
              <a:rPr lang="ru-RU" i="1" dirty="0" smtClean="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doctors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have</a:t>
            </a:r>
            <a:r>
              <a:rPr lang="ru-RU" i="1" dirty="0">
                <a:latin typeface="Times New Roman" panose="02020603050405020304" pitchFamily="18" charset="0"/>
                <a:cs typeface="Times New Roman" panose="02020603050405020304" pitchFamily="18" charset="0"/>
              </a:rPr>
              <a:t> a </a:t>
            </a:r>
            <a:r>
              <a:rPr lang="ru-RU" i="1" dirty="0" err="1">
                <a:latin typeface="Times New Roman" panose="02020603050405020304" pitchFamily="18" charset="0"/>
                <a:cs typeface="Times New Roman" panose="02020603050405020304" pitchFamily="18" charset="0"/>
              </a:rPr>
              <a:t>duty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to</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act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best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interests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of</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their</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patients</a:t>
            </a:r>
            <a:r>
              <a:rPr lang="ru-RU" i="1" dirty="0">
                <a:latin typeface="Times New Roman" panose="02020603050405020304" pitchFamily="18" charset="0"/>
                <a:cs typeface="Times New Roman" panose="02020603050405020304" pitchFamily="18" charset="0"/>
              </a:rPr>
              <a:t>. </a:t>
            </a:r>
            <a:endParaRPr lang="en-US" i="1" dirty="0">
              <a:latin typeface="Times New Roman" panose="02020603050405020304" pitchFamily="18" charset="0"/>
              <a:cs typeface="Times New Roman" panose="02020603050405020304" pitchFamily="18" charset="0"/>
            </a:endParaRPr>
          </a:p>
          <a:p>
            <a:r>
              <a:rPr lang="ru-RU" i="1" dirty="0" err="1" smtClean="0">
                <a:latin typeface="Times New Roman" panose="02020603050405020304" pitchFamily="18" charset="0"/>
                <a:cs typeface="Times New Roman" panose="02020603050405020304" pitchFamily="18" charset="0"/>
              </a:rPr>
              <a:t>Parents</a:t>
            </a:r>
            <a:r>
              <a:rPr lang="ru-RU" i="1" dirty="0" smtClean="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have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right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to</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make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decisions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about</a:t>
            </a:r>
            <a:r>
              <a:rPr lang="ru-RU" i="1" dirty="0">
                <a:latin typeface="Times New Roman" panose="02020603050405020304" pitchFamily="18" charset="0"/>
                <a:cs typeface="Times New Roman" panose="02020603050405020304" pitchFamily="18" charset="0"/>
              </a:rPr>
              <a:t> a </a:t>
            </a:r>
            <a:r>
              <a:rPr lang="ru-RU" i="1" dirty="0" err="1">
                <a:latin typeface="Times New Roman" panose="02020603050405020304" pitchFamily="18" charset="0"/>
                <a:cs typeface="Times New Roman" panose="02020603050405020304" pitchFamily="18" charset="0"/>
              </a:rPr>
              <a:t>procedure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on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behalf</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of</a:t>
            </a:r>
            <a:r>
              <a:rPr lang="en-US"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their</a:t>
            </a:r>
            <a:r>
              <a:rPr lang="ru-RU" i="1" dirty="0" smtClean="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child</a:t>
            </a:r>
            <a:r>
              <a:rPr lang="ru-RU" i="1" dirty="0">
                <a:latin typeface="Times New Roman" panose="02020603050405020304" pitchFamily="18" charset="0"/>
                <a:cs typeface="Times New Roman" panose="02020603050405020304" pitchFamily="18" charset="0"/>
              </a:rPr>
              <a:t>.</a:t>
            </a:r>
          </a:p>
          <a:p>
            <a:r>
              <a:rPr lang="ru-RU" i="1" dirty="0" err="1">
                <a:latin typeface="Times New Roman" panose="02020603050405020304" pitchFamily="18" charset="0"/>
                <a:cs typeface="Times New Roman" panose="02020603050405020304" pitchFamily="18" charset="0"/>
              </a:rPr>
              <a:t>Parents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do</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not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have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right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to</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insist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on</a:t>
            </a:r>
            <a:r>
              <a:rPr lang="ru-RU" i="1" dirty="0">
                <a:latin typeface="Times New Roman" panose="02020603050405020304" pitchFamily="18" charset="0"/>
                <a:cs typeface="Times New Roman" panose="02020603050405020304" pitchFamily="18" charset="0"/>
              </a:rPr>
              <a:t> a </a:t>
            </a:r>
            <a:r>
              <a:rPr lang="ru-RU" i="1" dirty="0" err="1">
                <a:latin typeface="Times New Roman" panose="02020603050405020304" pitchFamily="18" charset="0"/>
                <a:cs typeface="Times New Roman" panose="02020603050405020304" pitchFamily="18" charset="0"/>
              </a:rPr>
              <a:t>doctor</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doing</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something</a:t>
            </a:r>
            <a:r>
              <a:rPr lang="en-US"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that</a:t>
            </a:r>
            <a:r>
              <a:rPr lang="ru-RU" i="1" dirty="0" smtClean="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do</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not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consider</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to</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child’s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best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interest</a:t>
            </a:r>
            <a:r>
              <a:rPr lang="ru-RU" i="1" dirty="0">
                <a:latin typeface="Times New Roman" panose="02020603050405020304" pitchFamily="18" charset="0"/>
                <a:cs typeface="Times New Roman" panose="02020603050405020304" pitchFamily="18" charset="0"/>
              </a:rPr>
              <a:t>. </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925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Assent and consent</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77500" lnSpcReduction="20000"/>
          </a:bodyPr>
          <a:lstStyle/>
          <a:p>
            <a:r>
              <a:rPr lang="en-US" i="1" dirty="0">
                <a:latin typeface="Times New Roman" panose="02020603050405020304" pitchFamily="18" charset="0"/>
                <a:cs typeface="Times New Roman" panose="02020603050405020304" pitchFamily="18" charset="0"/>
              </a:rPr>
              <a:t>Helping the patient achieve a developmentally appropriate awareness: </a:t>
            </a:r>
            <a:r>
              <a:rPr lang="en-US" dirty="0" smtClean="0">
                <a:latin typeface="Times New Roman" panose="02020603050405020304" pitchFamily="18" charset="0"/>
                <a:cs typeface="Times New Roman" panose="02020603050405020304" pitchFamily="18" charset="0"/>
              </a:rPr>
              <a:t>of the </a:t>
            </a:r>
            <a:r>
              <a:rPr lang="en-US" dirty="0">
                <a:latin typeface="Times New Roman" panose="02020603050405020304" pitchFamily="18" charset="0"/>
                <a:cs typeface="Times New Roman" panose="02020603050405020304" pitchFamily="18" charset="0"/>
              </a:rPr>
              <a:t>nature of his or her condition</a:t>
            </a:r>
            <a:r>
              <a:rPr lang="en-US" dirty="0" smtClean="0">
                <a:latin typeface="Times New Roman" panose="02020603050405020304" pitchFamily="18" charset="0"/>
                <a:cs typeface="Times New Roman" panose="02020603050405020304" pitchFamily="18" charset="0"/>
              </a:rPr>
              <a:t>.</a:t>
            </a:r>
          </a:p>
          <a:p>
            <a:r>
              <a:rPr lang="en-US" i="1" dirty="0" smtClean="0">
                <a:latin typeface="Times New Roman" panose="02020603050405020304" pitchFamily="18" charset="0"/>
                <a:cs typeface="Times New Roman" panose="02020603050405020304" pitchFamily="18" charset="0"/>
              </a:rPr>
              <a:t>Telling </a:t>
            </a:r>
            <a:r>
              <a:rPr lang="en-US" i="1" dirty="0">
                <a:latin typeface="Times New Roman" panose="02020603050405020304" pitchFamily="18" charset="0"/>
                <a:cs typeface="Times New Roman" panose="02020603050405020304" pitchFamily="18" charset="0"/>
              </a:rPr>
              <a:t>the patient what to expect: </a:t>
            </a:r>
            <a:r>
              <a:rPr lang="en-US" dirty="0">
                <a:latin typeface="Times New Roman" panose="02020603050405020304" pitchFamily="18" charset="0"/>
                <a:cs typeface="Times New Roman" panose="02020603050405020304" pitchFamily="18" charset="0"/>
              </a:rPr>
              <a:t>with tests and treatment.</a:t>
            </a:r>
          </a:p>
          <a:p>
            <a:r>
              <a:rPr lang="en-US" i="1" dirty="0" smtClean="0">
                <a:latin typeface="Times New Roman" panose="02020603050405020304" pitchFamily="18" charset="0"/>
                <a:cs typeface="Times New Roman" panose="02020603050405020304" pitchFamily="18" charset="0"/>
              </a:rPr>
              <a:t>Making </a:t>
            </a:r>
            <a:r>
              <a:rPr lang="en-US" i="1" dirty="0">
                <a:latin typeface="Times New Roman" panose="02020603050405020304" pitchFamily="18" charset="0"/>
                <a:cs typeface="Times New Roman" panose="02020603050405020304" pitchFamily="18" charset="0"/>
              </a:rPr>
              <a:t>a clinical assessment of the patient’s understanding of </a:t>
            </a:r>
            <a:r>
              <a:rPr lang="en-US" i="1" dirty="0" smtClean="0">
                <a:latin typeface="Times New Roman" panose="02020603050405020304" pitchFamily="18" charset="0"/>
                <a:cs typeface="Times New Roman" panose="02020603050405020304" pitchFamily="18" charset="0"/>
              </a:rPr>
              <a:t>the situation</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factors </a:t>
            </a:r>
            <a:r>
              <a:rPr lang="en-US" dirty="0" smtClean="0">
                <a:latin typeface="Times New Roman" panose="02020603050405020304" pitchFamily="18" charset="0"/>
                <a:cs typeface="Times New Roman" panose="02020603050405020304" pitchFamily="18" charset="0"/>
              </a:rPr>
              <a:t>influencing </a:t>
            </a:r>
            <a:r>
              <a:rPr lang="en-US" dirty="0">
                <a:latin typeface="Times New Roman" panose="02020603050405020304" pitchFamily="18" charset="0"/>
                <a:cs typeface="Times New Roman" panose="02020603050405020304" pitchFamily="18" charset="0"/>
              </a:rPr>
              <a:t>how he or she is responding (</a:t>
            </a:r>
            <a:r>
              <a:rPr lang="en-US" dirty="0" smtClean="0">
                <a:latin typeface="Times New Roman" panose="02020603050405020304" pitchFamily="18" charset="0"/>
                <a:cs typeface="Times New Roman" panose="02020603050405020304" pitchFamily="18" charset="0"/>
              </a:rPr>
              <a:t>including whether </a:t>
            </a:r>
            <a:r>
              <a:rPr lang="en-US" dirty="0">
                <a:latin typeface="Times New Roman" panose="02020603050405020304" pitchFamily="18" charset="0"/>
                <a:cs typeface="Times New Roman" panose="02020603050405020304" pitchFamily="18" charset="0"/>
              </a:rPr>
              <a:t>there is inappropriate pressure to accept testing or therapy).</a:t>
            </a:r>
          </a:p>
          <a:p>
            <a:r>
              <a:rPr lang="en-US" i="1" dirty="0" smtClean="0">
                <a:latin typeface="Times New Roman" panose="02020603050405020304" pitchFamily="18" charset="0"/>
                <a:cs typeface="Times New Roman" panose="02020603050405020304" pitchFamily="18" charset="0"/>
              </a:rPr>
              <a:t>Soliciting </a:t>
            </a:r>
            <a:r>
              <a:rPr lang="en-US" i="1" dirty="0">
                <a:latin typeface="Times New Roman" panose="02020603050405020304" pitchFamily="18" charset="0"/>
                <a:cs typeface="Times New Roman" panose="02020603050405020304" pitchFamily="18" charset="0"/>
              </a:rPr>
              <a:t>an expression of the patient’s willingness to accept the </a:t>
            </a:r>
            <a:r>
              <a:rPr lang="en-US" i="1" dirty="0" smtClean="0">
                <a:latin typeface="Times New Roman" panose="02020603050405020304" pitchFamily="18" charset="0"/>
                <a:cs typeface="Times New Roman" panose="02020603050405020304" pitchFamily="18" charset="0"/>
              </a:rPr>
              <a:t>proposed care</a:t>
            </a:r>
            <a:r>
              <a:rPr lang="en-US" i="1" dirty="0">
                <a:latin typeface="Times New Roman" panose="02020603050405020304" pitchFamily="18" charset="0"/>
                <a:cs typeface="Times New Roman" panose="02020603050405020304" pitchFamily="18" charset="0"/>
              </a:rPr>
              <a:t>: do not </a:t>
            </a:r>
            <a:r>
              <a:rPr lang="en-US" dirty="0">
                <a:latin typeface="Times New Roman" panose="02020603050405020304" pitchFamily="18" charset="0"/>
                <a:cs typeface="Times New Roman" panose="02020603050405020304" pitchFamily="18" charset="0"/>
              </a:rPr>
              <a:t>solicit a patient’s view without intending to weigh </a:t>
            </a:r>
            <a:r>
              <a:rPr lang="en-US" dirty="0" smtClean="0">
                <a:latin typeface="Times New Roman" panose="02020603050405020304" pitchFamily="18" charset="0"/>
                <a:cs typeface="Times New Roman" panose="02020603050405020304" pitchFamily="18" charset="0"/>
              </a:rPr>
              <a:t>it seriously</a:t>
            </a:r>
            <a:r>
              <a:rPr lang="en-US" dirty="0">
                <a:latin typeface="Times New Roman" panose="02020603050405020304" pitchFamily="18" charset="0"/>
                <a:cs typeface="Times New Roman" panose="02020603050405020304" pitchFamily="18" charset="0"/>
              </a:rPr>
              <a:t>. Where the patient will have to receive medical care in </a:t>
            </a:r>
            <a:r>
              <a:rPr lang="en-US" dirty="0" smtClean="0">
                <a:latin typeface="Times New Roman" panose="02020603050405020304" pitchFamily="18" charset="0"/>
                <a:cs typeface="Times New Roman" panose="02020603050405020304" pitchFamily="18" charset="0"/>
              </a:rPr>
              <a:t>spite of </a:t>
            </a:r>
            <a:r>
              <a:rPr lang="en-US" dirty="0">
                <a:latin typeface="Times New Roman" panose="02020603050405020304" pitchFamily="18" charset="0"/>
                <a:cs typeface="Times New Roman" panose="02020603050405020304" pitchFamily="18" charset="0"/>
              </a:rPr>
              <a:t>his/her objection, tell the patient that fact. Do not deceive them.</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5124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Assent and consent</a:t>
            </a:r>
            <a:endParaRPr lang="ru-RU" dirty="0"/>
          </a:p>
        </p:txBody>
      </p:sp>
      <p:sp>
        <p:nvSpPr>
          <p:cNvPr id="3" name="Объект 2"/>
          <p:cNvSpPr>
            <a:spLocks noGrp="1"/>
          </p:cNvSpPr>
          <p:nvPr>
            <p:ph idx="1"/>
          </p:nvPr>
        </p:nvSpPr>
        <p:spPr/>
        <p:txBody>
          <a:bodyPr>
            <a:normAutofit fontScale="92500"/>
          </a:bodyPr>
          <a:lstStyle/>
          <a:p>
            <a:pPr marL="0" indent="0">
              <a:buNone/>
            </a:pPr>
            <a:r>
              <a:rPr lang="en-US" dirty="0" smtClean="0">
                <a:latin typeface="Times New Roman" panose="02020603050405020304" pitchFamily="18" charset="0"/>
                <a:cs typeface="Times New Roman" panose="02020603050405020304" pitchFamily="18" charset="0"/>
              </a:rPr>
              <a:t>	In </a:t>
            </a:r>
            <a:r>
              <a:rPr lang="en-US" dirty="0">
                <a:latin typeface="Times New Roman" panose="02020603050405020304" pitchFamily="18" charset="0"/>
                <a:cs typeface="Times New Roman" panose="02020603050405020304" pitchFamily="18" charset="0"/>
              </a:rPr>
              <a:t>the process of consent, the child’s situation</a:t>
            </a:r>
          </a:p>
          <a:p>
            <a:pPr marL="0" indent="0">
              <a:buNone/>
            </a:pPr>
            <a:r>
              <a:rPr lang="en-US" dirty="0" smtClean="0">
                <a:latin typeface="Times New Roman" panose="02020603050405020304" pitchFamily="18" charset="0"/>
                <a:cs typeface="Times New Roman" panose="02020603050405020304" pitchFamily="18" charset="0"/>
              </a:rPr>
              <a:t>influences </a:t>
            </a:r>
            <a:r>
              <a:rPr lang="en-US" dirty="0">
                <a:latin typeface="Times New Roman" panose="02020603050405020304" pitchFamily="18" charset="0"/>
                <a:cs typeface="Times New Roman" panose="02020603050405020304" pitchFamily="18" charset="0"/>
              </a:rPr>
              <a:t>each of these elements:</a:t>
            </a:r>
          </a:p>
          <a:p>
            <a:r>
              <a:rPr lang="en-US"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Nature and the purpose of the therapy.</a:t>
            </a:r>
          </a:p>
          <a:p>
            <a:r>
              <a:rPr lang="en-US" i="1" dirty="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Risk </a:t>
            </a:r>
            <a:r>
              <a:rPr lang="en-US" i="1" dirty="0">
                <a:latin typeface="Times New Roman" panose="02020603050405020304" pitchFamily="18" charset="0"/>
                <a:cs typeface="Times New Roman" panose="02020603050405020304" pitchFamily="18" charset="0"/>
              </a:rPr>
              <a:t>and consequences of therapy, and of not having therapy.</a:t>
            </a:r>
          </a:p>
          <a:p>
            <a:r>
              <a:rPr lang="en-US" i="1" dirty="0" smtClean="0">
                <a:latin typeface="Times New Roman" panose="02020603050405020304" pitchFamily="18" charset="0"/>
                <a:cs typeface="Times New Roman" panose="02020603050405020304" pitchFamily="18" charset="0"/>
              </a:rPr>
              <a:t> Benefits </a:t>
            </a:r>
            <a:r>
              <a:rPr lang="en-US" i="1" dirty="0">
                <a:latin typeface="Times New Roman" panose="02020603050405020304" pitchFamily="18" charset="0"/>
                <a:cs typeface="Times New Roman" panose="02020603050405020304" pitchFamily="18" charset="0"/>
              </a:rPr>
              <a:t>and the probability that therapy will be successful.</a:t>
            </a:r>
          </a:p>
          <a:p>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Feasible alternatives.</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601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Criteria for establishing competence</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85000" lnSpcReduction="10000"/>
          </a:bodyPr>
          <a:lstStyle/>
          <a:p>
            <a:pPr marL="0" indent="0">
              <a:buNone/>
            </a:pPr>
            <a:r>
              <a:rPr lang="en-US" dirty="0" smtClean="0">
                <a:latin typeface="Times New Roman" panose="02020603050405020304" pitchFamily="18" charset="0"/>
                <a:cs typeface="Times New Roman" panose="02020603050405020304" pitchFamily="18" charset="0"/>
              </a:rPr>
              <a:t>	</a:t>
            </a:r>
            <a:r>
              <a:rPr lang="en-US" sz="3800" i="1" u="sng" dirty="0" smtClean="0">
                <a:latin typeface="Times New Roman" panose="02020603050405020304" pitchFamily="18" charset="0"/>
                <a:cs typeface="Times New Roman" panose="02020603050405020304" pitchFamily="18" charset="0"/>
              </a:rPr>
              <a:t>The </a:t>
            </a:r>
            <a:r>
              <a:rPr lang="en-US" sz="3800" i="1" u="sng" dirty="0">
                <a:latin typeface="Times New Roman" panose="02020603050405020304" pitchFamily="18" charset="0"/>
                <a:cs typeface="Times New Roman" panose="02020603050405020304" pitchFamily="18" charset="0"/>
              </a:rPr>
              <a:t>patient must:</a:t>
            </a:r>
          </a:p>
          <a:p>
            <a:r>
              <a:rPr lang="en-US" dirty="0" smtClean="0">
                <a:latin typeface="Times New Roman" panose="02020603050405020304" pitchFamily="18" charset="0"/>
                <a:cs typeface="Times New Roman" panose="02020603050405020304" pitchFamily="18" charset="0"/>
              </a:rPr>
              <a:t>Demonstrate </a:t>
            </a:r>
            <a:r>
              <a:rPr lang="en-US" dirty="0">
                <a:latin typeface="Times New Roman" panose="02020603050405020304" pitchFamily="18" charset="0"/>
                <a:cs typeface="Times New Roman" panose="02020603050405020304" pitchFamily="18" charset="0"/>
              </a:rPr>
              <a:t>an understanding of the nature, purpose, and </a:t>
            </a:r>
            <a:r>
              <a:rPr lang="en-US" dirty="0" smtClean="0">
                <a:latin typeface="Times New Roman" panose="02020603050405020304" pitchFamily="18" charset="0"/>
                <a:cs typeface="Times New Roman" panose="02020603050405020304" pitchFamily="18" charset="0"/>
              </a:rPr>
              <a:t>necessity of </a:t>
            </a:r>
            <a:r>
              <a:rPr lang="en-US" dirty="0">
                <a:latin typeface="Times New Roman" panose="02020603050405020304" pitchFamily="18" charset="0"/>
                <a:cs typeface="Times New Roman" panose="02020603050405020304" pitchFamily="18" charset="0"/>
              </a:rPr>
              <a:t>the proposed therapy.</a:t>
            </a:r>
          </a:p>
          <a:p>
            <a:r>
              <a:rPr lang="en-US" dirty="0" smtClean="0">
                <a:latin typeface="Times New Roman" panose="02020603050405020304" pitchFamily="18" charset="0"/>
                <a:cs typeface="Times New Roman" panose="02020603050405020304" pitchFamily="18" charset="0"/>
              </a:rPr>
              <a:t>Demonstrate </a:t>
            </a:r>
            <a:r>
              <a:rPr lang="en-US" dirty="0">
                <a:latin typeface="Times New Roman" panose="02020603050405020304" pitchFamily="18" charset="0"/>
                <a:cs typeface="Times New Roman" panose="02020603050405020304" pitchFamily="18" charset="0"/>
              </a:rPr>
              <a:t>and understanding of the </a:t>
            </a:r>
            <a:r>
              <a:rPr lang="en-US" dirty="0" smtClean="0">
                <a:latin typeface="Times New Roman" panose="02020603050405020304" pitchFamily="18" charset="0"/>
                <a:cs typeface="Times New Roman" panose="02020603050405020304" pitchFamily="18" charset="0"/>
              </a:rPr>
              <a:t>benefits</a:t>
            </a:r>
            <a:r>
              <a:rPr lang="en-US" dirty="0">
                <a:latin typeface="Times New Roman" panose="02020603050405020304" pitchFamily="18" charset="0"/>
                <a:cs typeface="Times New Roman" panose="02020603050405020304" pitchFamily="18" charset="0"/>
              </a:rPr>
              <a:t>, risks, and </a:t>
            </a:r>
            <a:r>
              <a:rPr lang="en-US" dirty="0" smtClean="0">
                <a:latin typeface="Times New Roman" panose="02020603050405020304" pitchFamily="18" charset="0"/>
                <a:cs typeface="Times New Roman" panose="02020603050405020304" pitchFamily="18" charset="0"/>
              </a:rPr>
              <a:t>potential consequences </a:t>
            </a:r>
            <a:r>
              <a:rPr lang="en-US" dirty="0">
                <a:latin typeface="Times New Roman" panose="02020603050405020304" pitchFamily="18" charset="0"/>
                <a:cs typeface="Times New Roman" panose="02020603050405020304" pitchFamily="18" charset="0"/>
              </a:rPr>
              <a:t>of not having the treatment.</a:t>
            </a:r>
          </a:p>
          <a:p>
            <a:r>
              <a:rPr lang="en-US" dirty="0" smtClean="0">
                <a:latin typeface="Times New Roman" panose="02020603050405020304" pitchFamily="18" charset="0"/>
                <a:cs typeface="Times New Roman" panose="02020603050405020304" pitchFamily="18" charset="0"/>
              </a:rPr>
              <a:t>Understand </a:t>
            </a:r>
            <a:r>
              <a:rPr lang="en-US" dirty="0">
                <a:latin typeface="Times New Roman" panose="02020603050405020304" pitchFamily="18" charset="0"/>
                <a:cs typeface="Times New Roman" panose="02020603050405020304" pitchFamily="18" charset="0"/>
              </a:rPr>
              <a:t>that this information applies to him/her.</a:t>
            </a:r>
          </a:p>
          <a:p>
            <a:r>
              <a:rPr lang="en-US" dirty="0" smtClean="0">
                <a:latin typeface="Times New Roman" panose="02020603050405020304" pitchFamily="18" charset="0"/>
                <a:cs typeface="Times New Roman" panose="02020603050405020304" pitchFamily="18" charset="0"/>
              </a:rPr>
              <a:t>Retain </a:t>
            </a:r>
            <a:r>
              <a:rPr lang="en-US" dirty="0">
                <a:latin typeface="Times New Roman" panose="02020603050405020304" pitchFamily="18" charset="0"/>
                <a:cs typeface="Times New Roman" panose="02020603050405020304" pitchFamily="18" charset="0"/>
              </a:rPr>
              <a:t>and use that information to make decision.</a:t>
            </a:r>
          </a:p>
          <a:p>
            <a:r>
              <a:rPr lang="en-US" dirty="0" smtClean="0">
                <a:latin typeface="Times New Roman" panose="02020603050405020304" pitchFamily="18" charset="0"/>
                <a:cs typeface="Times New Roman" panose="02020603050405020304" pitchFamily="18" charset="0"/>
              </a:rPr>
              <a:t>Ensure </a:t>
            </a:r>
            <a:r>
              <a:rPr lang="en-US" dirty="0">
                <a:latin typeface="Times New Roman" panose="02020603050405020304" pitchFamily="18" charset="0"/>
                <a:cs typeface="Times New Roman" panose="02020603050405020304" pitchFamily="18" charset="0"/>
              </a:rPr>
              <a:t>their decision is made without being pressurized.</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83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Confidentiality </a:t>
            </a:r>
            <a:r>
              <a:rPr lang="en-US" b="1" dirty="0">
                <a:latin typeface="Times New Roman" panose="02020603050405020304" pitchFamily="18" charset="0"/>
                <a:cs typeface="Times New Roman" panose="02020603050405020304" pitchFamily="18" charset="0"/>
              </a:rPr>
              <a:t>in regard to patients</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77500" lnSpcReduction="20000"/>
          </a:bodyPr>
          <a:lstStyle/>
          <a:p>
            <a:pPr marL="0" indent="0">
              <a:buNone/>
            </a:pPr>
            <a:r>
              <a:rPr lang="en-US" dirty="0" smtClean="0"/>
              <a:t>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adolescent practice, the issue of </a:t>
            </a:r>
            <a:r>
              <a:rPr lang="en-US" dirty="0" smtClean="0">
                <a:latin typeface="Times New Roman" panose="02020603050405020304" pitchFamily="18" charset="0"/>
                <a:cs typeface="Times New Roman" panose="02020603050405020304" pitchFamily="18" charset="0"/>
              </a:rPr>
              <a:t>confidentiality </a:t>
            </a:r>
            <a:r>
              <a:rPr lang="en-US" dirty="0">
                <a:latin typeface="Times New Roman" panose="02020603050405020304" pitchFamily="18" charset="0"/>
                <a:cs typeface="Times New Roman" panose="02020603050405020304" pitchFamily="18" charset="0"/>
              </a:rPr>
              <a:t>arises when the </a:t>
            </a:r>
            <a:r>
              <a:rPr lang="en-US" dirty="0" smtClean="0">
                <a:latin typeface="Times New Roman" panose="02020603050405020304" pitchFamily="18" charset="0"/>
                <a:cs typeface="Times New Roman" panose="02020603050405020304" pitchFamily="18" charset="0"/>
              </a:rPr>
              <a:t>young person </a:t>
            </a:r>
            <a:r>
              <a:rPr lang="en-US" dirty="0">
                <a:latin typeface="Times New Roman" panose="02020603050405020304" pitchFamily="18" charset="0"/>
                <a:cs typeface="Times New Roman" panose="02020603050405020304" pitchFamily="18" charset="0"/>
              </a:rPr>
              <a:t>presents for certain types of advice or treatment (e.g. </a:t>
            </a:r>
            <a:r>
              <a:rPr lang="en-US" dirty="0" smtClean="0">
                <a:latin typeface="Times New Roman" panose="02020603050405020304" pitchFamily="18" charset="0"/>
                <a:cs typeface="Times New Roman" panose="02020603050405020304" pitchFamily="18" charset="0"/>
              </a:rPr>
              <a:t>contraception, abortion</a:t>
            </a:r>
            <a:r>
              <a:rPr lang="en-US" dirty="0">
                <a:latin typeface="Times New Roman" panose="02020603050405020304" pitchFamily="18" charset="0"/>
                <a:cs typeface="Times New Roman" panose="02020603050405020304" pitchFamily="18" charset="0"/>
              </a:rPr>
              <a:t>, STIs, substance misuse, mental health issues, and </a:t>
            </a:r>
            <a:r>
              <a:rPr lang="en-US" dirty="0" smtClean="0">
                <a:latin typeface="Times New Roman" panose="02020603050405020304" pitchFamily="18" charset="0"/>
                <a:cs typeface="Times New Roman" panose="02020603050405020304" pitchFamily="18" charset="0"/>
              </a:rPr>
              <a:t>family problems).</a:t>
            </a:r>
          </a:p>
          <a:p>
            <a:r>
              <a:rPr lang="en-US" i="1" dirty="0" smtClean="0">
                <a:latin typeface="Times New Roman" panose="02020603050405020304" pitchFamily="18" charset="0"/>
                <a:cs typeface="Times New Roman" panose="02020603050405020304" pitchFamily="18" charset="0"/>
              </a:rPr>
              <a:t>The </a:t>
            </a:r>
            <a:r>
              <a:rPr lang="en-US" i="1" dirty="0">
                <a:latin typeface="Times New Roman" panose="02020603050405020304" pitchFamily="18" charset="0"/>
                <a:cs typeface="Times New Roman" panose="02020603050405020304" pitchFamily="18" charset="0"/>
              </a:rPr>
              <a:t>duty of </a:t>
            </a:r>
            <a:r>
              <a:rPr lang="en-US" i="1" dirty="0" smtClean="0">
                <a:latin typeface="Times New Roman" panose="02020603050405020304" pitchFamily="18" charset="0"/>
                <a:cs typeface="Times New Roman" panose="02020603050405020304" pitchFamily="18" charset="0"/>
              </a:rPr>
              <a:t>confidentiality </a:t>
            </a:r>
            <a:r>
              <a:rPr lang="en-US" i="1" dirty="0">
                <a:latin typeface="Times New Roman" panose="02020603050405020304" pitchFamily="18" charset="0"/>
                <a:cs typeface="Times New Roman" panose="02020603050405020304" pitchFamily="18" charset="0"/>
              </a:rPr>
              <a:t>owed to a person under 16 is the same </a:t>
            </a:r>
            <a:r>
              <a:rPr lang="en-US" i="1" dirty="0" smtClean="0">
                <a:latin typeface="Times New Roman" panose="02020603050405020304" pitchFamily="18" charset="0"/>
                <a:cs typeface="Times New Roman" panose="02020603050405020304" pitchFamily="18" charset="0"/>
              </a:rPr>
              <a:t>as that </a:t>
            </a:r>
            <a:r>
              <a:rPr lang="en-US" i="1" dirty="0">
                <a:latin typeface="Times New Roman" panose="02020603050405020304" pitchFamily="18" charset="0"/>
                <a:cs typeface="Times New Roman" panose="02020603050405020304" pitchFamily="18" charset="0"/>
              </a:rPr>
              <a:t>owed to any other person</a:t>
            </a:r>
            <a:r>
              <a:rPr lang="en-US" i="1" dirty="0" smtClean="0">
                <a:latin typeface="Times New Roman" panose="02020603050405020304" pitchFamily="18" charset="0"/>
                <a:cs typeface="Times New Roman" panose="02020603050405020304" pitchFamily="18" charset="0"/>
              </a:rPr>
              <a:t>.</a:t>
            </a:r>
          </a:p>
          <a:p>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It is not absolute and may be breached where there is risk to </a:t>
            </a:r>
            <a:r>
              <a:rPr lang="en-US" i="1" dirty="0" smtClean="0">
                <a:latin typeface="Times New Roman" panose="02020603050405020304" pitchFamily="18" charset="0"/>
                <a:cs typeface="Times New Roman" panose="02020603050405020304" pitchFamily="18" charset="0"/>
              </a:rPr>
              <a:t>the health</a:t>
            </a:r>
            <a:r>
              <a:rPr lang="en-US" i="1" dirty="0">
                <a:latin typeface="Times New Roman" panose="02020603050405020304" pitchFamily="18" charset="0"/>
                <a:cs typeface="Times New Roman" panose="02020603050405020304" pitchFamily="18" charset="0"/>
              </a:rPr>
              <a:t>, safety, or welfare of the young person or </a:t>
            </a:r>
            <a:r>
              <a:rPr lang="en-US" i="1" dirty="0" smtClean="0">
                <a:latin typeface="Times New Roman" panose="02020603050405020304" pitchFamily="18" charset="0"/>
                <a:cs typeface="Times New Roman" panose="02020603050405020304" pitchFamily="18" charset="0"/>
              </a:rPr>
              <a:t>others. </a:t>
            </a:r>
          </a:p>
          <a:p>
            <a:r>
              <a:rPr lang="en-US" i="1" dirty="0" smtClean="0">
                <a:latin typeface="Times New Roman" panose="02020603050405020304" pitchFamily="18" charset="0"/>
                <a:cs typeface="Times New Roman" panose="02020603050405020304" pitchFamily="18" charset="0"/>
              </a:rPr>
              <a:t>Disclosure </a:t>
            </a:r>
            <a:r>
              <a:rPr lang="en-US" i="1" dirty="0">
                <a:latin typeface="Times New Roman" panose="02020603050405020304" pitchFamily="18" charset="0"/>
                <a:cs typeface="Times New Roman" panose="02020603050405020304" pitchFamily="18" charset="0"/>
              </a:rPr>
              <a:t>should only take place after consulting the young </a:t>
            </a:r>
            <a:r>
              <a:rPr lang="en-US" i="1" dirty="0" smtClean="0">
                <a:latin typeface="Times New Roman" panose="02020603050405020304" pitchFamily="18" charset="0"/>
                <a:cs typeface="Times New Roman" panose="02020603050405020304" pitchFamily="18" charset="0"/>
              </a:rPr>
              <a:t>person. </a:t>
            </a:r>
          </a:p>
          <a:p>
            <a:r>
              <a:rPr lang="en-US" i="1" dirty="0" smtClean="0">
                <a:latin typeface="Times New Roman" panose="02020603050405020304" pitchFamily="18" charset="0"/>
                <a:cs typeface="Times New Roman" panose="02020603050405020304" pitchFamily="18" charset="0"/>
              </a:rPr>
              <a:t>The </a:t>
            </a:r>
            <a:r>
              <a:rPr lang="en-US" i="1" dirty="0">
                <a:latin typeface="Times New Roman" panose="02020603050405020304" pitchFamily="18" charset="0"/>
                <a:cs typeface="Times New Roman" panose="02020603050405020304" pitchFamily="18" charset="0"/>
              </a:rPr>
              <a:t>personal beliefs of a practitioner should not prejudice the </a:t>
            </a:r>
            <a:r>
              <a:rPr lang="en-US" i="1" dirty="0" smtClean="0">
                <a:latin typeface="Times New Roman" panose="02020603050405020304" pitchFamily="18" charset="0"/>
                <a:cs typeface="Times New Roman" panose="02020603050405020304" pitchFamily="18" charset="0"/>
              </a:rPr>
              <a:t>care offered </a:t>
            </a:r>
            <a:r>
              <a:rPr lang="en-US" i="1" dirty="0">
                <a:latin typeface="Times New Roman" panose="02020603050405020304" pitchFamily="18" charset="0"/>
                <a:cs typeface="Times New Roman" panose="02020603050405020304" pitchFamily="18" charset="0"/>
              </a:rPr>
              <a:t>to a young person.</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5638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Breach of </a:t>
            </a:r>
            <a:r>
              <a:rPr lang="en-US" b="1" dirty="0" smtClean="0">
                <a:latin typeface="Times New Roman" panose="02020603050405020304" pitchFamily="18" charset="0"/>
                <a:cs typeface="Times New Roman" panose="02020603050405020304" pitchFamily="18" charset="0"/>
              </a:rPr>
              <a:t>confidentiality </a:t>
            </a:r>
            <a:r>
              <a:rPr lang="en-US" b="1" dirty="0">
                <a:latin typeface="Times New Roman" panose="02020603050405020304" pitchFamily="18" charset="0"/>
                <a:cs typeface="Times New Roman" panose="02020603050405020304" pitchFamily="18" charset="0"/>
              </a:rPr>
              <a:t>and disclosure of information</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70000" lnSpcReduction="20000"/>
          </a:bodyPr>
          <a:lstStyle/>
          <a:p>
            <a:pPr marL="0" indent="0">
              <a:buNone/>
            </a:pPr>
            <a:r>
              <a:rPr lang="en-US" dirty="0" smtClean="0">
                <a:latin typeface="Times New Roman" panose="02020603050405020304" pitchFamily="18" charset="0"/>
                <a:cs typeface="Times New Roman" panose="02020603050405020304" pitchFamily="18" charset="0"/>
              </a:rPr>
              <a:t>	It </a:t>
            </a:r>
            <a:r>
              <a:rPr lang="en-US" dirty="0">
                <a:latin typeface="Times New Roman" panose="02020603050405020304" pitchFamily="18" charset="0"/>
                <a:cs typeface="Times New Roman" panose="02020603050405020304" pitchFamily="18" charset="0"/>
              </a:rPr>
              <a:t>may be proven legal to breach </a:t>
            </a:r>
            <a:r>
              <a:rPr lang="en-US" dirty="0" smtClean="0">
                <a:latin typeface="Times New Roman" panose="02020603050405020304" pitchFamily="18" charset="0"/>
                <a:cs typeface="Times New Roman" panose="02020603050405020304" pitchFamily="18" charset="0"/>
              </a:rPr>
              <a:t>confidentiality </a:t>
            </a:r>
            <a:r>
              <a:rPr lang="en-US" dirty="0">
                <a:latin typeface="Times New Roman" panose="02020603050405020304" pitchFamily="18" charset="0"/>
                <a:cs typeface="Times New Roman" panose="02020603050405020304" pitchFamily="18" charset="0"/>
              </a:rPr>
              <a:t>in the following situations:</a:t>
            </a:r>
          </a:p>
          <a:p>
            <a:r>
              <a:rPr lang="en-US" b="1" dirty="0" smtClean="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Incompetent individual: </a:t>
            </a:r>
            <a:r>
              <a:rPr lang="en-US" dirty="0">
                <a:latin typeface="Times New Roman" panose="02020603050405020304" pitchFamily="18" charset="0"/>
                <a:cs typeface="Times New Roman" panose="02020603050405020304" pitchFamily="18" charset="0"/>
              </a:rPr>
              <a:t>any situation in which there is a risk of harm </a:t>
            </a:r>
            <a:r>
              <a:rPr lang="en-US" dirty="0" smtClean="0">
                <a:latin typeface="Times New Roman" panose="02020603050405020304" pitchFamily="18" charset="0"/>
                <a:cs typeface="Times New Roman" panose="02020603050405020304" pitchFamily="18" charset="0"/>
              </a:rPr>
              <a:t>to the </a:t>
            </a:r>
            <a:r>
              <a:rPr lang="en-US" dirty="0">
                <a:latin typeface="Times New Roman" panose="02020603050405020304" pitchFamily="18" charset="0"/>
                <a:cs typeface="Times New Roman" panose="02020603050405020304" pitchFamily="18" charset="0"/>
              </a:rPr>
              <a:t>adolescent or to others.</a:t>
            </a:r>
          </a:p>
          <a:p>
            <a:r>
              <a:rPr lang="en-US" b="1" i="1" dirty="0" smtClean="0">
                <a:latin typeface="Times New Roman" panose="02020603050405020304" pitchFamily="18" charset="0"/>
                <a:cs typeface="Times New Roman" panose="02020603050405020304" pitchFamily="18" charset="0"/>
              </a:rPr>
              <a:t>Competent individual:</a:t>
            </a: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history </a:t>
            </a:r>
            <a:r>
              <a:rPr lang="en-US" i="1" dirty="0">
                <a:latin typeface="Times New Roman" panose="02020603050405020304" pitchFamily="18" charset="0"/>
                <a:cs typeface="Times New Roman" panose="02020603050405020304" pitchFamily="18" charset="0"/>
              </a:rPr>
              <a:t>of current or past sexual </a:t>
            </a:r>
            <a:r>
              <a:rPr lang="en-US" i="1" dirty="0" smtClean="0">
                <a:latin typeface="Times New Roman" panose="02020603050405020304" pitchFamily="18" charset="0"/>
                <a:cs typeface="Times New Roman" panose="02020603050405020304" pitchFamily="18" charset="0"/>
              </a:rPr>
              <a:t>abuse;</a:t>
            </a: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history </a:t>
            </a:r>
            <a:r>
              <a:rPr lang="en-US" i="1" dirty="0">
                <a:latin typeface="Times New Roman" panose="02020603050405020304" pitchFamily="18" charset="0"/>
                <a:cs typeface="Times New Roman" panose="02020603050405020304" pitchFamily="18" charset="0"/>
              </a:rPr>
              <a:t>of current or recent suicidal thoughts or self-harm </a:t>
            </a:r>
            <a:r>
              <a:rPr lang="en-US" i="1" dirty="0" err="1">
                <a:latin typeface="Times New Roman" panose="02020603050405020304" pitchFamily="18" charset="0"/>
                <a:cs typeface="Times New Roman" panose="02020603050405020304" pitchFamily="18" charset="0"/>
              </a:rPr>
              <a:t>behaviour</a:t>
            </a:r>
            <a:r>
              <a:rPr lang="en-US" i="1" dirty="0" smtClean="0">
                <a:latin typeface="Times New Roman" panose="02020603050405020304" pitchFamily="18" charset="0"/>
                <a:cs typeface="Times New Roman" panose="02020603050405020304" pitchFamily="18" charset="0"/>
              </a:rPr>
              <a:t>;</a:t>
            </a: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homicidal </a:t>
            </a:r>
            <a:r>
              <a:rPr lang="en-US" i="1" dirty="0" smtClean="0">
                <a:latin typeface="Times New Roman" panose="02020603050405020304" pitchFamily="18" charset="0"/>
                <a:cs typeface="Times New Roman" panose="02020603050405020304" pitchFamily="18" charset="0"/>
              </a:rPr>
              <a:t>intentions;</a:t>
            </a: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where </a:t>
            </a:r>
            <a:r>
              <a:rPr lang="en-US" i="1" dirty="0">
                <a:latin typeface="Times New Roman" panose="02020603050405020304" pitchFamily="18" charset="0"/>
                <a:cs typeface="Times New Roman" panose="02020603050405020304" pitchFamily="18" charset="0"/>
              </a:rPr>
              <a:t>serious harm to the individual is likely to occur</a:t>
            </a:r>
            <a:r>
              <a:rPr lang="en-US" i="1"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	</a:t>
            </a:r>
            <a:r>
              <a:rPr lang="en-US" sz="2900" b="1" dirty="0" smtClean="0">
                <a:solidFill>
                  <a:srgbClr val="FF0000"/>
                </a:solidFill>
                <a:latin typeface="Times New Roman" panose="02020603050405020304" pitchFamily="18" charset="0"/>
                <a:cs typeface="Times New Roman" panose="02020603050405020304" pitchFamily="18" charset="0"/>
              </a:rPr>
              <a:t>The patient should always be informed that the information will be disclosed and the reason why. Attempts should be made to encourage the patient to agree to disclosure. Legal guidance from professional bodies or from medico-legal services may need to be sought</a:t>
            </a:r>
            <a:r>
              <a:rPr lang="en-US" sz="2900" b="1" dirty="0" smtClean="0">
                <a:solidFill>
                  <a:schemeClr val="tx2"/>
                </a:solidFill>
                <a:latin typeface="Times New Roman" panose="02020603050405020304" pitchFamily="18" charset="0"/>
                <a:cs typeface="Times New Roman" panose="02020603050405020304" pitchFamily="18" charset="0"/>
              </a:rPr>
              <a:t>.</a:t>
            </a:r>
            <a:endParaRPr lang="ru-RU" sz="2900" b="1" dirty="0" smtClean="0">
              <a:solidFill>
                <a:schemeClr val="tx2"/>
              </a:solidFill>
              <a:latin typeface="Times New Roman" panose="02020603050405020304" pitchFamily="18" charset="0"/>
              <a:cs typeface="Times New Roman" panose="02020603050405020304" pitchFamily="18" charset="0"/>
            </a:endParaRPr>
          </a:p>
          <a:p>
            <a:pPr marL="0" indent="0">
              <a:buNone/>
            </a:pP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357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Breach of confidentiality and disclosure of information</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smtClean="0">
                <a:latin typeface="Times New Roman" panose="02020603050405020304" pitchFamily="18" charset="0"/>
                <a:cs typeface="Times New Roman" panose="02020603050405020304" pitchFamily="18" charset="0"/>
              </a:rPr>
              <a:t>	Disclosing </a:t>
            </a:r>
            <a:r>
              <a:rPr lang="en-US" dirty="0">
                <a:latin typeface="Times New Roman" panose="02020603050405020304" pitchFamily="18" charset="0"/>
                <a:cs typeface="Times New Roman" panose="02020603050405020304" pitchFamily="18" charset="0"/>
              </a:rPr>
              <a:t>personal information and medical information about a child </a:t>
            </a:r>
            <a:r>
              <a:rPr lang="en-US" dirty="0" smtClean="0">
                <a:latin typeface="Times New Roman" panose="02020603050405020304" pitchFamily="18" charset="0"/>
                <a:cs typeface="Times New Roman" panose="02020603050405020304" pitchFamily="18" charset="0"/>
              </a:rPr>
              <a:t>to other </a:t>
            </a:r>
            <a:r>
              <a:rPr lang="en-US" dirty="0">
                <a:latin typeface="Times New Roman" panose="02020603050405020304" pitchFamily="18" charset="0"/>
                <a:cs typeface="Times New Roman" panose="02020603050405020304" pitchFamily="18" charset="0"/>
              </a:rPr>
              <a:t>professionals (teachers, social worker, police, other health </a:t>
            </a:r>
            <a:r>
              <a:rPr lang="en-US" dirty="0" smtClean="0">
                <a:latin typeface="Times New Roman" panose="02020603050405020304" pitchFamily="18" charset="0"/>
                <a:cs typeface="Times New Roman" panose="02020603050405020304" pitchFamily="18" charset="0"/>
              </a:rPr>
              <a:t>professionals) </a:t>
            </a:r>
            <a:r>
              <a:rPr lang="en-US" b="1" dirty="0" smtClean="0">
                <a:solidFill>
                  <a:srgbClr val="FF0000"/>
                </a:solidFill>
                <a:latin typeface="Times New Roman" panose="02020603050405020304" pitchFamily="18" charset="0"/>
                <a:cs typeface="Times New Roman" panose="02020603050405020304" pitchFamily="18" charset="0"/>
              </a:rPr>
              <a:t>is </a:t>
            </a:r>
            <a:r>
              <a:rPr lang="en-US" b="1" dirty="0">
                <a:solidFill>
                  <a:srgbClr val="FF0000"/>
                </a:solidFill>
                <a:latin typeface="Times New Roman" panose="02020603050405020304" pitchFamily="18" charset="0"/>
                <a:cs typeface="Times New Roman" panose="02020603050405020304" pitchFamily="18" charset="0"/>
              </a:rPr>
              <a:t>not a problem if consent is given but should be proportionate.</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Judgement </a:t>
            </a:r>
            <a:r>
              <a:rPr lang="en-US" dirty="0">
                <a:latin typeface="Times New Roman" panose="02020603050405020304" pitchFamily="18" charset="0"/>
                <a:cs typeface="Times New Roman" panose="02020603050405020304" pitchFamily="18" charset="0"/>
              </a:rPr>
              <a:t>needs to be exercised and very personal medical</a:t>
            </a:r>
          </a:p>
          <a:p>
            <a:pPr marL="0" indent="0">
              <a:buNone/>
            </a:pPr>
            <a:r>
              <a:rPr lang="en-US" dirty="0">
                <a:latin typeface="Times New Roman" panose="02020603050405020304" pitchFamily="18" charset="0"/>
                <a:cs typeface="Times New Roman" panose="02020603050405020304" pitchFamily="18" charset="0"/>
              </a:rPr>
              <a:t>information should only </a:t>
            </a:r>
            <a:r>
              <a:rPr lang="en-US" b="1" dirty="0">
                <a:solidFill>
                  <a:srgbClr val="FF0000"/>
                </a:solidFill>
                <a:latin typeface="Times New Roman" panose="02020603050405020304" pitchFamily="18" charset="0"/>
                <a:cs typeface="Times New Roman" panose="02020603050405020304" pitchFamily="18" charset="0"/>
              </a:rPr>
              <a:t>be shared if relevant and necessary to</a:t>
            </a:r>
          </a:p>
          <a:p>
            <a:pPr marL="0" indent="0">
              <a:buNone/>
            </a:pPr>
            <a:r>
              <a:rPr lang="en-US" b="1" dirty="0">
                <a:solidFill>
                  <a:srgbClr val="FF0000"/>
                </a:solidFill>
                <a:latin typeface="Times New Roman" panose="02020603050405020304" pitchFamily="18" charset="0"/>
                <a:cs typeface="Times New Roman" panose="02020603050405020304" pitchFamily="18" charset="0"/>
              </a:rPr>
              <a:t>promote the child’s well-being.</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Medical </a:t>
            </a:r>
            <a:r>
              <a:rPr lang="en-US" dirty="0">
                <a:latin typeface="Times New Roman" panose="02020603050405020304" pitchFamily="18" charset="0"/>
                <a:cs typeface="Times New Roman" panose="02020603050405020304" pitchFamily="18" charset="0"/>
              </a:rPr>
              <a:t>and other sensitive information about parents </a:t>
            </a:r>
            <a:r>
              <a:rPr lang="en-US" b="1" dirty="0">
                <a:solidFill>
                  <a:srgbClr val="FF0000"/>
                </a:solidFill>
                <a:latin typeface="Times New Roman" panose="02020603050405020304" pitchFamily="18" charset="0"/>
                <a:cs typeface="Times New Roman" panose="02020603050405020304" pitchFamily="18" charset="0"/>
              </a:rPr>
              <a:t>needs </a:t>
            </a:r>
            <a:r>
              <a:rPr lang="en-US" b="1" dirty="0" smtClean="0">
                <a:solidFill>
                  <a:srgbClr val="FF0000"/>
                </a:solidFill>
                <a:latin typeface="Times New Roman" panose="02020603050405020304" pitchFamily="18" charset="0"/>
                <a:cs typeface="Times New Roman" panose="02020603050405020304" pitchFamily="18" charset="0"/>
              </a:rPr>
              <a:t>their permission </a:t>
            </a:r>
            <a:r>
              <a:rPr lang="en-US" b="1" dirty="0">
                <a:solidFill>
                  <a:srgbClr val="FF0000"/>
                </a:solidFill>
                <a:latin typeface="Times New Roman" panose="02020603050405020304" pitchFamily="18" charset="0"/>
                <a:cs typeface="Times New Roman" panose="02020603050405020304" pitchFamily="18" charset="0"/>
              </a:rPr>
              <a:t>to divulge.</a:t>
            </a:r>
            <a:r>
              <a:rPr lang="en-US" dirty="0">
                <a:latin typeface="Times New Roman" panose="02020603050405020304" pitchFamily="18" charset="0"/>
                <a:cs typeface="Times New Roman" panose="02020603050405020304" pitchFamily="18" charset="0"/>
              </a:rPr>
              <a:t> Only share relevant facts when needed</a:t>
            </a:r>
            <a:r>
              <a:rPr lang="en-US"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a:t>
            </a:r>
            <a:r>
              <a:rPr lang="en-US" u="sng" dirty="0" smtClean="0">
                <a:latin typeface="Times New Roman" panose="02020603050405020304" pitchFamily="18" charset="0"/>
                <a:cs typeface="Times New Roman" panose="02020603050405020304" pitchFamily="18" charset="0"/>
              </a:rPr>
              <a:t>If </a:t>
            </a:r>
            <a:r>
              <a:rPr lang="en-US" u="sng" dirty="0">
                <a:latin typeface="Times New Roman" panose="02020603050405020304" pitchFamily="18" charset="0"/>
                <a:cs typeface="Times New Roman" panose="02020603050405020304" pitchFamily="18" charset="0"/>
              </a:rPr>
              <a:t>consent is not given then it can be </a:t>
            </a:r>
            <a:r>
              <a:rPr lang="en-US" u="sng" dirty="0" smtClean="0">
                <a:latin typeface="Times New Roman" panose="02020603050405020304" pitchFamily="18" charset="0"/>
                <a:cs typeface="Times New Roman" panose="02020603050405020304" pitchFamily="18" charset="0"/>
              </a:rPr>
              <a:t>justified </a:t>
            </a:r>
            <a:r>
              <a:rPr lang="en-US" u="sng" dirty="0">
                <a:latin typeface="Times New Roman" panose="02020603050405020304" pitchFamily="18" charset="0"/>
                <a:cs typeface="Times New Roman" panose="02020603050405020304" pitchFamily="18" charset="0"/>
              </a:rPr>
              <a:t>if:</a:t>
            </a:r>
          </a:p>
          <a:p>
            <a:pPr>
              <a:buFont typeface="Wingdings" panose="05000000000000000000" pitchFamily="2" charset="2"/>
              <a:buChar char="ü"/>
            </a:pPr>
            <a:r>
              <a:rPr lang="en-US" i="1" dirty="0" smtClean="0">
                <a:latin typeface="Times New Roman" panose="02020603050405020304" pitchFamily="18" charset="0"/>
                <a:cs typeface="Times New Roman" panose="02020603050405020304" pitchFamily="18" charset="0"/>
              </a:rPr>
              <a:t>there </a:t>
            </a:r>
            <a:r>
              <a:rPr lang="en-US" i="1" dirty="0">
                <a:latin typeface="Times New Roman" panose="02020603050405020304" pitchFamily="18" charset="0"/>
                <a:cs typeface="Times New Roman" panose="02020603050405020304" pitchFamily="18" charset="0"/>
              </a:rPr>
              <a:t>are very good reasons to do </a:t>
            </a:r>
            <a:r>
              <a:rPr lang="en-US" i="1" dirty="0" smtClean="0">
                <a:latin typeface="Times New Roman" panose="02020603050405020304" pitchFamily="18" charset="0"/>
                <a:cs typeface="Times New Roman" panose="02020603050405020304" pitchFamily="18" charset="0"/>
              </a:rPr>
              <a:t>so; </a:t>
            </a:r>
          </a:p>
          <a:p>
            <a:pPr>
              <a:buFont typeface="Wingdings" panose="05000000000000000000" pitchFamily="2" charset="2"/>
              <a:buChar char="ü"/>
            </a:pPr>
            <a:r>
              <a:rPr lang="en-US" i="1" dirty="0" smtClean="0">
                <a:latin typeface="Times New Roman" panose="02020603050405020304" pitchFamily="18" charset="0"/>
                <a:cs typeface="Times New Roman" panose="02020603050405020304" pitchFamily="18" charset="0"/>
              </a:rPr>
              <a:t>it </a:t>
            </a:r>
            <a:r>
              <a:rPr lang="en-US" i="1" dirty="0">
                <a:latin typeface="Times New Roman" panose="02020603050405020304" pitchFamily="18" charset="0"/>
                <a:cs typeface="Times New Roman" panose="02020603050405020304" pitchFamily="18" charset="0"/>
              </a:rPr>
              <a:t>is in the public interest</a:t>
            </a:r>
            <a:r>
              <a:rPr lang="en-US" i="1" dirty="0" smtClean="0">
                <a:latin typeface="Times New Roman" panose="02020603050405020304" pitchFamily="18" charset="0"/>
                <a:cs typeface="Times New Roman" panose="02020603050405020304" pitchFamily="18" charset="0"/>
              </a:rPr>
              <a:t>.</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4154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Withholding or withdrawing</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treatment in children</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92500" lnSpcReduction="10000"/>
          </a:bodyPr>
          <a:lstStyle/>
          <a:p>
            <a:pPr>
              <a:buFont typeface="Wingdings" panose="05000000000000000000" pitchFamily="2" charset="2"/>
              <a:buChar char="Ø"/>
            </a:pPr>
            <a:r>
              <a:rPr lang="en-US" i="1" dirty="0" smtClean="0">
                <a:latin typeface="Times New Roman" panose="02020603050405020304" pitchFamily="18" charset="0"/>
                <a:cs typeface="Times New Roman" panose="02020603050405020304" pitchFamily="18" charset="0"/>
              </a:rPr>
              <a:t>Duty </a:t>
            </a:r>
            <a:r>
              <a:rPr lang="en-US" i="1" dirty="0">
                <a:latin typeface="Times New Roman" panose="02020603050405020304" pitchFamily="18" charset="0"/>
                <a:cs typeface="Times New Roman" panose="02020603050405020304" pitchFamily="18" charset="0"/>
              </a:rPr>
              <a:t>of care and the partnership of care: </a:t>
            </a:r>
            <a:r>
              <a:rPr lang="en-US" dirty="0">
                <a:latin typeface="Times New Roman" panose="02020603050405020304" pitchFamily="18" charset="0"/>
                <a:cs typeface="Times New Roman" panose="02020603050405020304" pitchFamily="18" charset="0"/>
              </a:rPr>
              <a:t>our duty as part of the </a:t>
            </a:r>
            <a:r>
              <a:rPr lang="en-US" dirty="0" smtClean="0">
                <a:latin typeface="Times New Roman" panose="02020603050405020304" pitchFamily="18" charset="0"/>
                <a:cs typeface="Times New Roman" panose="02020603050405020304" pitchFamily="18" charset="0"/>
              </a:rPr>
              <a:t>health care </a:t>
            </a:r>
            <a:r>
              <a:rPr lang="en-US" dirty="0">
                <a:latin typeface="Times New Roman" panose="02020603050405020304" pitchFamily="18" charset="0"/>
                <a:cs typeface="Times New Roman" panose="02020603050405020304" pitchFamily="18" charset="0"/>
              </a:rPr>
              <a:t>team is to comfort and to cherish our patient, the child, and </a:t>
            </a:r>
            <a:r>
              <a:rPr lang="en-US" dirty="0" smtClean="0">
                <a:latin typeface="Times New Roman" panose="02020603050405020304" pitchFamily="18" charset="0"/>
                <a:cs typeface="Times New Roman" panose="02020603050405020304" pitchFamily="18" charset="0"/>
              </a:rPr>
              <a:t>to prevent </a:t>
            </a:r>
            <a:r>
              <a:rPr lang="en-US" dirty="0">
                <a:latin typeface="Times New Roman" panose="02020603050405020304" pitchFamily="18" charset="0"/>
                <a:cs typeface="Times New Roman" panose="02020603050405020304" pitchFamily="18" charset="0"/>
              </a:rPr>
              <a:t>them experiencing pain and suffering. </a:t>
            </a:r>
            <a:endParaRPr 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i="1" dirty="0" smtClean="0">
                <a:latin typeface="Times New Roman" panose="02020603050405020304" pitchFamily="18" charset="0"/>
                <a:cs typeface="Times New Roman" panose="02020603050405020304" pitchFamily="18" charset="0"/>
              </a:rPr>
              <a:t>Legal </a:t>
            </a:r>
            <a:r>
              <a:rPr lang="en-US" i="1" dirty="0">
                <a:latin typeface="Times New Roman" panose="02020603050405020304" pitchFamily="18" charset="0"/>
                <a:cs typeface="Times New Roman" panose="02020603050405020304" pitchFamily="18" charset="0"/>
              </a:rPr>
              <a:t>duty: </a:t>
            </a:r>
            <a:r>
              <a:rPr lang="en-US" dirty="0">
                <a:latin typeface="Times New Roman" panose="02020603050405020304" pitchFamily="18" charset="0"/>
                <a:cs typeface="Times New Roman" panose="02020603050405020304" pitchFamily="18" charset="0"/>
              </a:rPr>
              <a:t>all health care professionals are bound to </a:t>
            </a:r>
            <a:r>
              <a:rPr lang="en-US" dirty="0" smtClean="0">
                <a:latin typeface="Times New Roman" panose="02020603050405020304" pitchFamily="18" charset="0"/>
                <a:cs typeface="Times New Roman" panose="02020603050405020304" pitchFamily="18" charset="0"/>
              </a:rPr>
              <a:t>fulfill </a:t>
            </a:r>
            <a:r>
              <a:rPr lang="en-US" dirty="0">
                <a:latin typeface="Times New Roman" panose="02020603050405020304" pitchFamily="18" charset="0"/>
                <a:cs typeface="Times New Roman" panose="02020603050405020304" pitchFamily="18" charset="0"/>
              </a:rPr>
              <a:t>their </a:t>
            </a:r>
            <a:r>
              <a:rPr lang="en-US" dirty="0" smtClean="0">
                <a:latin typeface="Times New Roman" panose="02020603050405020304" pitchFamily="18" charset="0"/>
                <a:cs typeface="Times New Roman" panose="02020603050405020304" pitchFamily="18" charset="0"/>
              </a:rPr>
              <a:t>duty within </a:t>
            </a:r>
            <a:r>
              <a:rPr lang="en-US" dirty="0">
                <a:latin typeface="Times New Roman" panose="02020603050405020304" pitchFamily="18" charset="0"/>
                <a:cs typeface="Times New Roman" panose="02020603050405020304" pitchFamily="18" charset="0"/>
              </a:rPr>
              <a:t>the framework of the law. Any practice or treatment given </a:t>
            </a:r>
            <a:r>
              <a:rPr lang="en-US" dirty="0" smtClean="0">
                <a:latin typeface="Times New Roman" panose="02020603050405020304" pitchFamily="18" charset="0"/>
                <a:cs typeface="Times New Roman" panose="02020603050405020304" pitchFamily="18" charset="0"/>
              </a:rPr>
              <a:t>with the </a:t>
            </a:r>
            <a:r>
              <a:rPr lang="en-US" dirty="0">
                <a:latin typeface="Times New Roman" panose="02020603050405020304" pitchFamily="18" charset="0"/>
                <a:cs typeface="Times New Roman" panose="02020603050405020304" pitchFamily="18" charset="0"/>
              </a:rPr>
              <a:t>intention of causing death is </a:t>
            </a:r>
            <a:r>
              <a:rPr lang="en-US" dirty="0" smtClean="0">
                <a:latin typeface="Times New Roman" panose="02020603050405020304" pitchFamily="18" charset="0"/>
                <a:cs typeface="Times New Roman" panose="02020603050405020304" pitchFamily="18" charset="0"/>
              </a:rPr>
              <a:t>unlawful.</a:t>
            </a:r>
          </a:p>
          <a:p>
            <a:pPr>
              <a:buFont typeface="Wingdings" panose="05000000000000000000" pitchFamily="2" charset="2"/>
              <a:buChar char="Ø"/>
            </a:pPr>
            <a:r>
              <a:rPr lang="en-US" i="1" dirty="0" smtClean="0">
                <a:latin typeface="Times New Roman" panose="02020603050405020304" pitchFamily="18" charset="0"/>
                <a:cs typeface="Times New Roman" panose="02020603050405020304" pitchFamily="18" charset="0"/>
              </a:rPr>
              <a:t>Respect </a:t>
            </a:r>
            <a:r>
              <a:rPr lang="en-US" i="1" dirty="0">
                <a:latin typeface="Times New Roman" panose="02020603050405020304" pitchFamily="18" charset="0"/>
                <a:cs typeface="Times New Roman" panose="02020603050405020304" pitchFamily="18" charset="0"/>
              </a:rPr>
              <a:t>for children’s rights: </a:t>
            </a:r>
            <a:r>
              <a:rPr lang="en-US" dirty="0">
                <a:latin typeface="Times New Roman" panose="02020603050405020304" pitchFamily="18" charset="0"/>
                <a:cs typeface="Times New Roman" panose="02020603050405020304" pitchFamily="18" charset="0"/>
              </a:rPr>
              <a:t>our treatments for children should </a:t>
            </a:r>
            <a:r>
              <a:rPr lang="en-US" dirty="0" smtClean="0">
                <a:latin typeface="Times New Roman" panose="02020603050405020304" pitchFamily="18" charset="0"/>
                <a:cs typeface="Times New Roman" panose="02020603050405020304" pitchFamily="18" charset="0"/>
              </a:rPr>
              <a:t>have ‘their </a:t>
            </a:r>
            <a:r>
              <a:rPr lang="en-US" dirty="0">
                <a:latin typeface="Times New Roman" panose="02020603050405020304" pitchFamily="18" charset="0"/>
                <a:cs typeface="Times New Roman" panose="02020603050405020304" pitchFamily="18" charset="0"/>
              </a:rPr>
              <a:t>best </a:t>
            </a:r>
            <a:r>
              <a:rPr lang="en-US" dirty="0" smtClean="0">
                <a:latin typeface="Times New Roman" panose="02020603050405020304" pitchFamily="18" charset="0"/>
                <a:cs typeface="Times New Roman" panose="02020603050405020304" pitchFamily="18" charset="0"/>
              </a:rPr>
              <a:t>interests’.</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694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Process of decision-making</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70000" lnSpcReduction="20000"/>
          </a:bodyPr>
          <a:lstStyle/>
          <a:p>
            <a:pPr marL="0" indent="0">
              <a:buNone/>
            </a:pP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decision to withhold or withdraw life-sustaining therapy </a:t>
            </a:r>
            <a:r>
              <a:rPr lang="en-US" dirty="0" smtClean="0">
                <a:latin typeface="Times New Roman" panose="02020603050405020304" pitchFamily="18" charset="0"/>
                <a:cs typeface="Times New Roman" panose="02020603050405020304" pitchFamily="18" charset="0"/>
              </a:rPr>
              <a:t>should always </a:t>
            </a:r>
            <a:r>
              <a:rPr lang="en-US" dirty="0">
                <a:latin typeface="Times New Roman" panose="02020603050405020304" pitchFamily="18" charset="0"/>
                <a:cs typeface="Times New Roman" panose="02020603050405020304" pitchFamily="18" charset="0"/>
              </a:rPr>
              <a:t>go hand in hand with planning palliative care needs.</a:t>
            </a:r>
          </a:p>
          <a:p>
            <a:pPr>
              <a:buFont typeface="Wingdings" panose="05000000000000000000" pitchFamily="2" charset="2"/>
              <a:buChar char="ü"/>
            </a:pPr>
            <a:r>
              <a:rPr lang="en-US" i="1" dirty="0" smtClean="0">
                <a:latin typeface="Times New Roman" panose="02020603050405020304" pitchFamily="18" charset="0"/>
                <a:cs typeface="Times New Roman" panose="02020603050405020304" pitchFamily="18" charset="0"/>
              </a:rPr>
              <a:t>Process</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while decisions are being made the child’s life should be</a:t>
            </a:r>
          </a:p>
          <a:p>
            <a:pPr marL="0" indent="0">
              <a:buNone/>
            </a:pPr>
            <a:r>
              <a:rPr lang="en-US" dirty="0">
                <a:latin typeface="Times New Roman" panose="02020603050405020304" pitchFamily="18" charset="0"/>
                <a:cs typeface="Times New Roman" panose="02020603050405020304" pitchFamily="18" charset="0"/>
              </a:rPr>
              <a:t>safeguarded in the best way </a:t>
            </a:r>
            <a:r>
              <a:rPr lang="en-US" dirty="0" smtClean="0">
                <a:latin typeface="Times New Roman" panose="02020603050405020304" pitchFamily="18" charset="0"/>
                <a:cs typeface="Times New Roman" panose="02020603050405020304" pitchFamily="18" charset="0"/>
              </a:rPr>
              <a:t>possible.</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i="1" dirty="0" smtClean="0">
                <a:latin typeface="Times New Roman" panose="02020603050405020304" pitchFamily="18" charset="0"/>
                <a:cs typeface="Times New Roman" panose="02020603050405020304" pitchFamily="18" charset="0"/>
              </a:rPr>
              <a:t>Responsibility</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clinical team carries the corporate moral </a:t>
            </a:r>
            <a:r>
              <a:rPr lang="en-US" dirty="0" smtClean="0">
                <a:latin typeface="Times New Roman" panose="02020603050405020304" pitchFamily="18" charset="0"/>
                <a:cs typeface="Times New Roman" panose="02020603050405020304" pitchFamily="18" charset="0"/>
              </a:rPr>
              <a:t>responsibility for </a:t>
            </a:r>
            <a:r>
              <a:rPr lang="en-US" dirty="0">
                <a:latin typeface="Times New Roman" panose="02020603050405020304" pitchFamily="18" charset="0"/>
                <a:cs typeface="Times New Roman" panose="02020603050405020304" pitchFamily="18" charset="0"/>
              </a:rPr>
              <a:t>decision-making. </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i="1" dirty="0" smtClean="0">
                <a:latin typeface="Times New Roman" panose="02020603050405020304" pitchFamily="18" charset="0"/>
                <a:cs typeface="Times New Roman" panose="02020603050405020304" pitchFamily="18" charset="0"/>
              </a:rPr>
              <a:t>Family </a:t>
            </a:r>
            <a:r>
              <a:rPr lang="en-US" i="1" dirty="0">
                <a:latin typeface="Times New Roman" panose="02020603050405020304" pitchFamily="18" charset="0"/>
                <a:cs typeface="Times New Roman" panose="02020603050405020304" pitchFamily="18" charset="0"/>
              </a:rPr>
              <a:t>and parents: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final </a:t>
            </a:r>
            <a:r>
              <a:rPr lang="en-US" dirty="0">
                <a:latin typeface="Times New Roman" panose="02020603050405020304" pitchFamily="18" charset="0"/>
                <a:cs typeface="Times New Roman" panose="02020603050405020304" pitchFamily="18" charset="0"/>
              </a:rPr>
              <a:t>decision about withdrawal of </a:t>
            </a:r>
            <a:r>
              <a:rPr lang="en-US" dirty="0" smtClean="0">
                <a:latin typeface="Times New Roman" panose="02020603050405020304" pitchFamily="18" charset="0"/>
                <a:cs typeface="Times New Roman" panose="02020603050405020304" pitchFamily="18" charset="0"/>
              </a:rPr>
              <a:t>treatment is </a:t>
            </a:r>
            <a:r>
              <a:rPr lang="en-US" dirty="0">
                <a:latin typeface="Times New Roman" panose="02020603050405020304" pitchFamily="18" charset="0"/>
                <a:cs typeface="Times New Roman" panose="02020603050405020304" pitchFamily="18" charset="0"/>
              </a:rPr>
              <a:t>made with the consent of the </a:t>
            </a:r>
            <a:r>
              <a:rPr lang="en-US" dirty="0" smtClean="0">
                <a:latin typeface="Times New Roman" panose="02020603050405020304" pitchFamily="18" charset="0"/>
                <a:cs typeface="Times New Roman" panose="02020603050405020304" pitchFamily="18" charset="0"/>
              </a:rPr>
              <a:t>parents</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Second opinions:</a:t>
            </a:r>
            <a:r>
              <a:rPr lang="en-US" dirty="0" smtClean="0">
                <a:latin typeface="Times New Roman" panose="02020603050405020304" pitchFamily="18" charset="0"/>
                <a:cs typeface="Times New Roman" panose="02020603050405020304" pitchFamily="18" charset="0"/>
              </a:rPr>
              <a:t> additional input from experts in another hospital may be required. This is particularly useful in unusual circumstances where there is uncertainty about prognosis and the child’s likely future impairments.</a:t>
            </a:r>
          </a:p>
          <a:p>
            <a:pPr>
              <a:buFont typeface="Wingdings" panose="05000000000000000000" pitchFamily="2" charset="2"/>
              <a:buChar char="ü"/>
            </a:pPr>
            <a:r>
              <a:rPr lang="en-US" i="1" dirty="0" smtClean="0">
                <a:latin typeface="Times New Roman" panose="02020603050405020304" pitchFamily="18" charset="0"/>
                <a:cs typeface="Times New Roman" panose="02020603050405020304" pitchFamily="18" charset="0"/>
              </a:rPr>
              <a:t>Legal input.</a:t>
            </a:r>
            <a:endParaRPr lang="ru-RU" dirty="0" smtClean="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46708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100" b="1" dirty="0">
                <a:latin typeface="Times New Roman" panose="02020603050405020304" pitchFamily="18" charset="0"/>
                <a:cs typeface="Times New Roman" panose="02020603050405020304" pitchFamily="18" charset="0"/>
              </a:rPr>
              <a:t>Ethics Advisory Committee of the RCPCH</a:t>
            </a:r>
            <a:br>
              <a:rPr lang="en-US" sz="3100" b="1" dirty="0">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recommendations</a:t>
            </a:r>
            <a:r>
              <a:rPr lang="en-US" b="1" dirty="0"/>
              <a:t/>
            </a:r>
            <a:br>
              <a:rPr lang="en-US" b="1" dirty="0"/>
            </a:br>
            <a:endParaRPr lang="ru-RU" dirty="0"/>
          </a:p>
        </p:txBody>
      </p:sp>
      <p:sp>
        <p:nvSpPr>
          <p:cNvPr id="3" name="Объект 2"/>
          <p:cNvSpPr>
            <a:spLocks noGrp="1"/>
          </p:cNvSpPr>
          <p:nvPr>
            <p:ph idx="1"/>
          </p:nvPr>
        </p:nvSpPr>
        <p:spPr/>
        <p:txBody>
          <a:bodyPr>
            <a:normAutofit fontScale="62500" lnSpcReduction="20000"/>
          </a:bodyPr>
          <a:lstStyle/>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Brain </a:t>
            </a:r>
            <a:r>
              <a:rPr lang="en-US" i="1" dirty="0">
                <a:latin typeface="Times New Roman" panose="02020603050405020304" pitchFamily="18" charset="0"/>
                <a:cs typeface="Times New Roman" panose="02020603050405020304" pitchFamily="18" charset="0"/>
              </a:rPr>
              <a:t>death: </a:t>
            </a:r>
            <a:r>
              <a:rPr lang="en-US" dirty="0">
                <a:latin typeface="Times New Roman" panose="02020603050405020304" pitchFamily="18" charset="0"/>
                <a:cs typeface="Times New Roman" panose="02020603050405020304" pitchFamily="18" charset="0"/>
              </a:rPr>
              <a:t>mechanical ventilation in such circumstances, </a:t>
            </a:r>
            <a:r>
              <a:rPr lang="en-US" dirty="0" smtClean="0">
                <a:latin typeface="Times New Roman" panose="02020603050405020304" pitchFamily="18" charset="0"/>
                <a:cs typeface="Times New Roman" panose="02020603050405020304" pitchFamily="18" charset="0"/>
              </a:rPr>
              <a:t>where specific </a:t>
            </a:r>
            <a:r>
              <a:rPr lang="en-US" dirty="0">
                <a:latin typeface="Times New Roman" panose="02020603050405020304" pitchFamily="18" charset="0"/>
                <a:cs typeface="Times New Roman" panose="02020603050405020304" pitchFamily="18" charset="0"/>
              </a:rPr>
              <a:t>criteria are met, is futile and the withdrawal of </a:t>
            </a:r>
            <a:r>
              <a:rPr lang="en-US" dirty="0" smtClean="0">
                <a:latin typeface="Times New Roman" panose="02020603050405020304" pitchFamily="18" charset="0"/>
                <a:cs typeface="Times New Roman" panose="02020603050405020304" pitchFamily="18" charset="0"/>
              </a:rPr>
              <a:t>ICU treatment </a:t>
            </a:r>
            <a:r>
              <a:rPr lang="en-US" dirty="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appropriate.</a:t>
            </a:r>
            <a:endParaRPr lang="en-US" dirty="0">
              <a:latin typeface="Times New Roman" panose="02020603050405020304" pitchFamily="18" charset="0"/>
              <a:cs typeface="Times New Roman" panose="02020603050405020304" pitchFamily="18" charset="0"/>
            </a:endParaRP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Permanent </a:t>
            </a:r>
            <a:r>
              <a:rPr lang="en-US" i="1" dirty="0">
                <a:latin typeface="Times New Roman" panose="02020603050405020304" pitchFamily="18" charset="0"/>
                <a:cs typeface="Times New Roman" panose="02020603050405020304" pitchFamily="18" charset="0"/>
              </a:rPr>
              <a:t>vegetative state: </a:t>
            </a:r>
            <a:r>
              <a:rPr lang="en-US" dirty="0">
                <a:latin typeface="Times New Roman" panose="02020603050405020304" pitchFamily="18" charset="0"/>
                <a:cs typeface="Times New Roman" panose="02020603050405020304" pitchFamily="18" charset="0"/>
              </a:rPr>
              <a:t>this state, which has </a:t>
            </a:r>
            <a:r>
              <a:rPr lang="en-US" dirty="0" smtClean="0">
                <a:latin typeface="Times New Roman" panose="02020603050405020304" pitchFamily="18" charset="0"/>
                <a:cs typeface="Times New Roman" panose="02020603050405020304" pitchFamily="18" charset="0"/>
              </a:rPr>
              <a:t>specific diagnostic criteria</a:t>
            </a:r>
            <a:r>
              <a:rPr lang="en-US" dirty="0">
                <a:latin typeface="Times New Roman" panose="02020603050405020304" pitchFamily="18" charset="0"/>
                <a:cs typeface="Times New Roman" panose="02020603050405020304" pitchFamily="18" charset="0"/>
              </a:rPr>
              <a:t>, follows brain insults such as trauma and hypoxia. </a:t>
            </a:r>
            <a:endParaRPr lang="en-US" dirty="0" smtClean="0">
              <a:latin typeface="Times New Roman" panose="02020603050405020304" pitchFamily="18" charset="0"/>
              <a:cs typeface="Times New Roman" panose="02020603050405020304" pitchFamily="18" charset="0"/>
            </a:endParaRP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No chance: </a:t>
            </a:r>
            <a:r>
              <a:rPr lang="en-US" dirty="0" smtClean="0">
                <a:latin typeface="Times New Roman" panose="02020603050405020304" pitchFamily="18" charset="0"/>
                <a:cs typeface="Times New Roman" panose="02020603050405020304" pitchFamily="18" charset="0"/>
              </a:rPr>
              <a:t>the child has such severe disease that life-sustaining treatment simply delays death without significant alleviation of suffering. </a:t>
            </a: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No purpose: </a:t>
            </a:r>
            <a:r>
              <a:rPr lang="en-US" dirty="0" smtClean="0">
                <a:latin typeface="Times New Roman" panose="02020603050405020304" pitchFamily="18" charset="0"/>
                <a:cs typeface="Times New Roman" panose="02020603050405020304" pitchFamily="18" charset="0"/>
              </a:rPr>
              <a:t>the child may be able to survive with treatment, but the degree of physical or mental impairment will be so great that it is unreasonable to expect them to bear it</a:t>
            </a:r>
          </a:p>
          <a:p>
            <a:pPr>
              <a:buFont typeface="Courier New" panose="02070309020205020404" pitchFamily="49" charset="0"/>
              <a:buChar char="o"/>
            </a:pPr>
            <a:r>
              <a:rPr lang="en-US" i="1" dirty="0" smtClean="0">
                <a:latin typeface="Times New Roman" panose="02020603050405020304" pitchFamily="18" charset="0"/>
                <a:cs typeface="Times New Roman" panose="02020603050405020304" pitchFamily="18" charset="0"/>
              </a:rPr>
              <a:t>Unbearable: </a:t>
            </a:r>
            <a:r>
              <a:rPr lang="en-US" dirty="0" smtClean="0">
                <a:latin typeface="Times New Roman" panose="02020603050405020304" pitchFamily="18" charset="0"/>
                <a:cs typeface="Times New Roman" panose="02020603050405020304" pitchFamily="18" charset="0"/>
              </a:rPr>
              <a:t>the child or family feel that, in the face of progressive and irreversible illness, further treatment is more than can be borne. They wish to have a particular treatment withdrawn or to refuse further treatment irrespective of the medical opinion that it may be of some benefit.</a:t>
            </a:r>
            <a:endParaRPr lang="ru-RU" dirty="0" smtClean="0">
              <a:latin typeface="Times New Roman" panose="02020603050405020304" pitchFamily="18" charset="0"/>
              <a:cs typeface="Times New Roman" panose="02020603050405020304" pitchFamily="18" charset="0"/>
            </a:endParaRP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84688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dirty="0"/>
          </a:p>
        </p:txBody>
      </p:sp>
      <p:sp>
        <p:nvSpPr>
          <p:cNvPr id="3" name="Объект 2"/>
          <p:cNvSpPr>
            <a:spLocks noGrp="1"/>
          </p:cNvSpPr>
          <p:nvPr>
            <p:ph idx="4294967295"/>
          </p:nvPr>
        </p:nvSpPr>
        <p:spPr>
          <a:xfrm>
            <a:off x="323528" y="1484784"/>
            <a:ext cx="8229600" cy="4525962"/>
          </a:xfrm>
        </p:spPr>
        <p:txBody>
          <a:bodyPr/>
          <a:lstStyle/>
          <a:p>
            <a:pPr marL="0" indent="0">
              <a:buNone/>
            </a:pPr>
            <a:r>
              <a:rPr lang="en-US" dirty="0" smtClean="0"/>
              <a:t>	</a:t>
            </a:r>
            <a:r>
              <a:rPr lang="ru-RU" dirty="0" err="1" smtClean="0"/>
              <a:t>Today</a:t>
            </a:r>
            <a:r>
              <a:rPr lang="ru-RU" dirty="0"/>
              <a:t>, </a:t>
            </a:r>
            <a:r>
              <a:rPr lang="ru-RU" dirty="0" err="1"/>
              <a:t>ethical</a:t>
            </a:r>
            <a:r>
              <a:rPr lang="ru-RU" dirty="0"/>
              <a:t> </a:t>
            </a:r>
            <a:r>
              <a:rPr lang="ru-RU" dirty="0" err="1"/>
              <a:t>traditions</a:t>
            </a:r>
            <a:r>
              <a:rPr lang="ru-RU" dirty="0"/>
              <a:t> </a:t>
            </a:r>
            <a:r>
              <a:rPr lang="ru-RU" dirty="0" err="1"/>
              <a:t>can</a:t>
            </a:r>
            <a:r>
              <a:rPr lang="ru-RU" dirty="0"/>
              <a:t> </a:t>
            </a:r>
            <a:r>
              <a:rPr lang="ru-RU" dirty="0" err="1"/>
              <a:t>be</a:t>
            </a:r>
            <a:r>
              <a:rPr lang="ru-RU" dirty="0"/>
              <a:t> </a:t>
            </a:r>
            <a:r>
              <a:rPr lang="ru-RU" dirty="0" err="1"/>
              <a:t>broadly</a:t>
            </a:r>
            <a:r>
              <a:rPr lang="ru-RU" dirty="0"/>
              <a:t> </a:t>
            </a:r>
            <a:r>
              <a:rPr lang="ru-RU" dirty="0" err="1"/>
              <a:t>categorized</a:t>
            </a:r>
            <a:r>
              <a:rPr lang="ru-RU" dirty="0"/>
              <a:t> </a:t>
            </a:r>
            <a:r>
              <a:rPr lang="ru-RU" dirty="0" err="1"/>
              <a:t>into</a:t>
            </a:r>
            <a:r>
              <a:rPr lang="ru-RU" dirty="0"/>
              <a:t> </a:t>
            </a:r>
            <a:r>
              <a:rPr lang="ru-RU" dirty="0" err="1"/>
              <a:t>three</a:t>
            </a:r>
            <a:r>
              <a:rPr lang="ru-RU" dirty="0"/>
              <a:t> </a:t>
            </a:r>
            <a:r>
              <a:rPr lang="ru-RU" dirty="0" err="1"/>
              <a:t>traditions</a:t>
            </a:r>
            <a:r>
              <a:rPr lang="ru-RU" dirty="0"/>
              <a:t>:</a:t>
            </a:r>
          </a:p>
          <a:p>
            <a:pPr marL="0" indent="0">
              <a:buNone/>
            </a:pPr>
            <a:r>
              <a:rPr lang="ru-RU" b="1" dirty="0"/>
              <a:t>• </a:t>
            </a:r>
            <a:r>
              <a:rPr lang="ru-RU" b="1" dirty="0" err="1"/>
              <a:t>virtue</a:t>
            </a:r>
            <a:r>
              <a:rPr lang="ru-RU" b="1" dirty="0"/>
              <a:t> </a:t>
            </a:r>
            <a:r>
              <a:rPr lang="ru-RU" b="1" dirty="0" err="1"/>
              <a:t>ethics</a:t>
            </a:r>
            <a:r>
              <a:rPr lang="ru-RU" b="1" dirty="0"/>
              <a:t>;</a:t>
            </a:r>
          </a:p>
          <a:p>
            <a:pPr marL="0" indent="0">
              <a:buNone/>
            </a:pPr>
            <a:r>
              <a:rPr lang="ru-RU" b="1" dirty="0"/>
              <a:t>• </a:t>
            </a:r>
            <a:r>
              <a:rPr lang="ru-RU" b="1" dirty="0" err="1"/>
              <a:t>deontology</a:t>
            </a:r>
            <a:r>
              <a:rPr lang="ru-RU" b="1" dirty="0"/>
              <a:t>;</a:t>
            </a:r>
          </a:p>
          <a:p>
            <a:pPr marL="0" indent="0">
              <a:buNone/>
            </a:pPr>
            <a:r>
              <a:rPr lang="ru-RU" b="1" dirty="0"/>
              <a:t>• </a:t>
            </a:r>
            <a:r>
              <a:rPr lang="ru-RU" b="1" dirty="0" err="1"/>
              <a:t>consequentialism</a:t>
            </a:r>
            <a:r>
              <a:rPr lang="ru-RU" b="1" dirty="0"/>
              <a:t>.</a:t>
            </a:r>
          </a:p>
          <a:p>
            <a:endParaRPr lang="ru-RU" dirty="0"/>
          </a:p>
        </p:txBody>
      </p:sp>
    </p:spTree>
    <p:extLst>
      <p:ext uri="{BB962C8B-B14F-4D97-AF65-F5344CB8AC3E}">
        <p14:creationId xmlns:p14="http://schemas.microsoft.com/office/powerpoint/2010/main" val="265197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b="1" dirty="0" err="1" smtClean="0">
                <a:latin typeface="Times New Roman" panose="02020603050405020304" pitchFamily="18" charset="0"/>
                <a:cs typeface="Times New Roman" panose="02020603050405020304" pitchFamily="18" charset="0"/>
              </a:rPr>
              <a:t>Virtue</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ethics</a:t>
            </a:r>
            <a:endParaRPr lang="ru-RU" b="1" dirty="0">
              <a:latin typeface="Times New Roman" panose="02020603050405020304" pitchFamily="18" charset="0"/>
              <a:cs typeface="Times New Roman" panose="02020603050405020304" pitchFamily="18" charset="0"/>
            </a:endParaRPr>
          </a:p>
        </p:txBody>
      </p:sp>
      <p:sp>
        <p:nvSpPr>
          <p:cNvPr id="4" name="Объект 3"/>
          <p:cNvSpPr>
            <a:spLocks noGrp="1"/>
          </p:cNvSpPr>
          <p:nvPr>
            <p:ph idx="1"/>
          </p:nvPr>
        </p:nvSpPr>
        <p:spPr/>
        <p:txBody>
          <a:bodyPr>
            <a:normAutofit fontScale="77500" lnSpcReduction="20000"/>
          </a:bodyPr>
          <a:lstStyle/>
          <a:p>
            <a:pPr marL="0" indent="0">
              <a:buNone/>
            </a:pPr>
            <a:r>
              <a:rPr lang="en-US" dirty="0" smtClean="0"/>
              <a:t>	</a:t>
            </a:r>
            <a:r>
              <a:rPr lang="ru-RU" dirty="0" err="1" smtClean="0">
                <a:latin typeface="Times New Roman" panose="02020603050405020304" pitchFamily="18" charset="0"/>
                <a:cs typeface="Times New Roman" panose="02020603050405020304" pitchFamily="18" charset="0"/>
              </a:rPr>
              <a:t>Often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associated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tradition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Aristotle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emphasizes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character</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and</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moral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behaviour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person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agent</a:t>
            </a:r>
            <a:r>
              <a:rPr lang="ru-RU"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Aristotle</a:t>
            </a:r>
            <a:r>
              <a:rPr lang="ru-RU" u="sng"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proposed</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nine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virtues</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W</a:t>
            </a:r>
            <a:r>
              <a:rPr lang="ru-RU" dirty="0" err="1" smtClean="0">
                <a:latin typeface="Times New Roman" panose="02020603050405020304" pitchFamily="18" charset="0"/>
                <a:cs typeface="Times New Roman" panose="02020603050405020304" pitchFamily="18" charset="0"/>
              </a:rPr>
              <a:t>isdom</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ru-RU"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t>
            </a:r>
            <a:r>
              <a:rPr lang="ru-RU" dirty="0" err="1" smtClean="0">
                <a:latin typeface="Times New Roman" panose="02020603050405020304" pitchFamily="18" charset="0"/>
                <a:cs typeface="Times New Roman" panose="02020603050405020304" pitchFamily="18" charset="0"/>
              </a:rPr>
              <a:t>rudence</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J</a:t>
            </a:r>
            <a:r>
              <a:rPr lang="ru-RU" dirty="0" err="1" smtClean="0">
                <a:latin typeface="Times New Roman" panose="02020603050405020304" pitchFamily="18" charset="0"/>
                <a:cs typeface="Times New Roman" panose="02020603050405020304" pitchFamily="18" charset="0"/>
              </a:rPr>
              <a:t>ustice</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F</a:t>
            </a:r>
            <a:r>
              <a:rPr lang="ru-RU" dirty="0" err="1" smtClean="0">
                <a:latin typeface="Times New Roman" panose="02020603050405020304" pitchFamily="18" charset="0"/>
                <a:cs typeface="Times New Roman" panose="02020603050405020304" pitchFamily="18" charset="0"/>
              </a:rPr>
              <a:t>ortitude</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C</a:t>
            </a:r>
            <a:r>
              <a:rPr lang="ru-RU" dirty="0" err="1" smtClean="0">
                <a:latin typeface="Times New Roman" panose="02020603050405020304" pitchFamily="18" charset="0"/>
                <a:cs typeface="Times New Roman" panose="02020603050405020304" pitchFamily="18" charset="0"/>
              </a:rPr>
              <a:t>ourage</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L</a:t>
            </a:r>
            <a:r>
              <a:rPr lang="ru-RU" dirty="0" err="1" smtClean="0">
                <a:latin typeface="Times New Roman" panose="02020603050405020304" pitchFamily="18" charset="0"/>
                <a:cs typeface="Times New Roman" panose="02020603050405020304" pitchFamily="18" charset="0"/>
              </a:rPr>
              <a:t>iberality</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M</a:t>
            </a:r>
            <a:r>
              <a:rPr lang="ru-RU" dirty="0" err="1" smtClean="0">
                <a:latin typeface="Times New Roman" panose="02020603050405020304" pitchFamily="18" charset="0"/>
                <a:cs typeface="Times New Roman" panose="02020603050405020304" pitchFamily="18" charset="0"/>
              </a:rPr>
              <a:t>agnificence</a:t>
            </a:r>
            <a:r>
              <a:rPr lang="ru-RU"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smtClean="0">
                <a:latin typeface="Times New Roman" panose="02020603050405020304" pitchFamily="18" charset="0"/>
                <a:cs typeface="Times New Roman" panose="02020603050405020304" pitchFamily="18" charset="0"/>
              </a:rPr>
              <a:t>M</a:t>
            </a:r>
            <a:r>
              <a:rPr lang="ru-RU" dirty="0" err="1" smtClean="0">
                <a:latin typeface="Times New Roman" panose="02020603050405020304" pitchFamily="18" charset="0"/>
                <a:cs typeface="Times New Roman" panose="02020603050405020304" pitchFamily="18" charset="0"/>
              </a:rPr>
              <a:t>agnanimity</a:t>
            </a:r>
            <a:r>
              <a:rPr lang="ru-RU"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T</a:t>
            </a:r>
            <a:r>
              <a:rPr lang="ru-RU" dirty="0" err="1" smtClean="0">
                <a:latin typeface="Times New Roman" panose="02020603050405020304" pitchFamily="18" charset="0"/>
                <a:cs typeface="Times New Roman" panose="02020603050405020304" pitchFamily="18" charset="0"/>
              </a:rPr>
              <a:t>emperance</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344900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err="1" smtClean="0">
                <a:latin typeface="Times New Roman" panose="02020603050405020304" pitchFamily="18" charset="0"/>
                <a:cs typeface="Times New Roman" panose="02020603050405020304" pitchFamily="18" charset="0"/>
              </a:rPr>
              <a:t>Deontology</a:t>
            </a:r>
            <a:r>
              <a:rPr lang="ru-RU" dirty="0"/>
              <a:t/>
            </a:r>
            <a:br>
              <a:rPr lang="ru-RU" dirty="0"/>
            </a:br>
            <a:endParaRPr lang="ru-RU" dirty="0"/>
          </a:p>
        </p:txBody>
      </p:sp>
      <p:sp>
        <p:nvSpPr>
          <p:cNvPr id="3" name="Объект 2"/>
          <p:cNvSpPr>
            <a:spLocks noGrp="1"/>
          </p:cNvSpPr>
          <p:nvPr>
            <p:ph idx="1"/>
          </p:nvPr>
        </p:nvSpPr>
        <p:spPr/>
        <p:txBody>
          <a:bodyPr/>
          <a:lstStyle/>
          <a:p>
            <a:pPr marL="0" indent="0">
              <a:buNone/>
            </a:pPr>
            <a:r>
              <a:rPr lang="en-US" dirty="0" smtClean="0"/>
              <a:t>	</a:t>
            </a:r>
            <a:r>
              <a:rPr lang="ru-RU" dirty="0" err="1" smtClean="0">
                <a:latin typeface="Times New Roman" panose="02020603050405020304" pitchFamily="18" charset="0"/>
                <a:cs typeface="Times New Roman" panose="02020603050405020304" pitchFamily="18" charset="0"/>
              </a:rPr>
              <a:t>Most</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commonly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associated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Immanuel</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Kant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formulated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concept</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of</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categorical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imperative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tradition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emphasizes</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individual</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dignity</a:t>
            </a:r>
            <a:r>
              <a:rPr lang="ru-RU" i="1" dirty="0" smtClean="0">
                <a:latin typeface="Times New Roman" panose="02020603050405020304" pitchFamily="18" charset="0"/>
                <a:cs typeface="Times New Roman" panose="02020603050405020304" pitchFamily="18" charset="0"/>
              </a:rPr>
              <a:t>,</a:t>
            </a:r>
            <a:r>
              <a:rPr lang="en-US"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truth</a:t>
            </a:r>
            <a:r>
              <a:rPr lang="ru-RU" i="1" dirty="0" smtClean="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telling</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non-maleficence</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beneficence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and</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autonomy</a:t>
            </a:r>
            <a:r>
              <a:rPr lang="ru-RU" i="1" dirty="0">
                <a:latin typeface="Times New Roman" panose="02020603050405020304" pitchFamily="18" charset="0"/>
                <a:cs typeface="Times New Roman" panose="02020603050405020304" pitchFamily="18" charset="0"/>
              </a:rPr>
              <a:t>. </a:t>
            </a:r>
            <a:endParaRPr lang="en-US" i="1" dirty="0" smtClean="0">
              <a:latin typeface="Times New Roman" panose="02020603050405020304" pitchFamily="18" charset="0"/>
              <a:cs typeface="Times New Roman" panose="02020603050405020304" pitchFamily="18" charset="0"/>
            </a:endParaRPr>
          </a:p>
          <a:p>
            <a:pPr marL="0" indent="0">
              <a:buNone/>
            </a:pPr>
            <a:r>
              <a:rPr lang="en-US" i="1"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goodwill</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motive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individual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determine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rightness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1112417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err="1" smtClean="0">
                <a:latin typeface="Times New Roman" panose="02020603050405020304" pitchFamily="18" charset="0"/>
                <a:cs typeface="Times New Roman" panose="02020603050405020304" pitchFamily="18" charset="0"/>
              </a:rPr>
              <a:t>Consequentialism</a:t>
            </a:r>
            <a:r>
              <a:rPr lang="ru-RU" dirty="0"/>
              <a:t/>
            </a:r>
            <a:br>
              <a:rPr lang="ru-RU" dirty="0"/>
            </a:br>
            <a:endParaRPr lang="ru-RU" dirty="0"/>
          </a:p>
        </p:txBody>
      </p:sp>
      <p:sp>
        <p:nvSpPr>
          <p:cNvPr id="3" name="Объект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In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contrast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deontology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emphasizes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the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rightness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of</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action</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is</a:t>
            </a:r>
            <a:r>
              <a:rPr lang="en-US"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determined</a:t>
            </a:r>
            <a:r>
              <a:rPr lang="ru-RU" i="1" dirty="0" smtClean="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its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consequences</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tradition</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is</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often</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associated</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most</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with</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utilitarians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Jeremy</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Bentham</a:t>
            </a:r>
            <a:r>
              <a:rPr lang="ru-RU"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5104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err="1" smtClean="0">
                <a:latin typeface="Times New Roman" panose="02020603050405020304" pitchFamily="18" charset="0"/>
                <a:cs typeface="Times New Roman" panose="02020603050405020304" pitchFamily="18" charset="0"/>
              </a:rPr>
              <a:t>Principlism</a:t>
            </a:r>
            <a:r>
              <a:rPr lang="ru-RU" dirty="0"/>
              <a:t/>
            </a:r>
            <a:br>
              <a:rPr lang="ru-RU" dirty="0"/>
            </a:br>
            <a:endParaRPr lang="ru-RU" dirty="0"/>
          </a:p>
        </p:txBody>
      </p:sp>
      <p:sp>
        <p:nvSpPr>
          <p:cNvPr id="3" name="Объект 2"/>
          <p:cNvSpPr>
            <a:spLocks noGrp="1"/>
          </p:cNvSpPr>
          <p:nvPr>
            <p:ph idx="1"/>
          </p:nvPr>
        </p:nvSpPr>
        <p:spPr>
          <a:xfrm>
            <a:off x="395536" y="1556792"/>
            <a:ext cx="8229600" cy="4525963"/>
          </a:xfrm>
        </p:spPr>
        <p:txBody>
          <a:bodyPr>
            <a:normAutofit lnSpcReduction="10000"/>
          </a:bodyPr>
          <a:lstStyle/>
          <a:p>
            <a:pPr marL="0" indent="0">
              <a:buNone/>
            </a:pP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Traces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origins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Nuremberg</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Code</a:t>
            </a:r>
            <a:r>
              <a:rPr lang="ru-RU" u="sng" dirty="0">
                <a:latin typeface="Times New Roman" panose="02020603050405020304" pitchFamily="18" charset="0"/>
                <a:cs typeface="Times New Roman" panose="02020603050405020304" pitchFamily="18" charset="0"/>
              </a:rPr>
              <a:t> (1948), </a:t>
            </a:r>
            <a:r>
              <a:rPr lang="ru-RU" u="sng" dirty="0" err="1">
                <a:latin typeface="Times New Roman" panose="02020603050405020304" pitchFamily="18" charset="0"/>
                <a:cs typeface="Times New Roman" panose="02020603050405020304" pitchFamily="18" charset="0"/>
              </a:rPr>
              <a:t>the</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Declaration</a:t>
            </a:r>
            <a:r>
              <a:rPr lang="ru-RU" u="sng" dirty="0">
                <a:latin typeface="Times New Roman" panose="02020603050405020304" pitchFamily="18" charset="0"/>
                <a:cs typeface="Times New Roman" panose="02020603050405020304" pitchFamily="18" charset="0"/>
              </a:rPr>
              <a:t> </a:t>
            </a:r>
            <a:r>
              <a:rPr lang="ru-RU" u="sng" dirty="0" err="1" smtClean="0">
                <a:latin typeface="Times New Roman" panose="02020603050405020304" pitchFamily="18" charset="0"/>
                <a:cs typeface="Times New Roman" panose="02020603050405020304" pitchFamily="18" charset="0"/>
              </a:rPr>
              <a:t>of</a:t>
            </a:r>
            <a:r>
              <a:rPr lang="en-US" u="sng" dirty="0">
                <a:latin typeface="Times New Roman" panose="02020603050405020304" pitchFamily="18" charset="0"/>
                <a:cs typeface="Times New Roman" panose="02020603050405020304" pitchFamily="18" charset="0"/>
              </a:rPr>
              <a:t> </a:t>
            </a:r>
            <a:r>
              <a:rPr lang="ru-RU" u="sng" dirty="0" err="1" smtClean="0">
                <a:latin typeface="Times New Roman" panose="02020603050405020304" pitchFamily="18" charset="0"/>
                <a:cs typeface="Times New Roman" panose="02020603050405020304" pitchFamily="18" charset="0"/>
              </a:rPr>
              <a:t>Helsinki</a:t>
            </a:r>
            <a:r>
              <a:rPr lang="ru-RU" u="sng" dirty="0" smtClean="0">
                <a:latin typeface="Times New Roman" panose="02020603050405020304" pitchFamily="18" charset="0"/>
                <a:cs typeface="Times New Roman" panose="02020603050405020304" pitchFamily="18" charset="0"/>
              </a:rPr>
              <a:t> </a:t>
            </a:r>
            <a:r>
              <a:rPr lang="ru-RU" u="sng" dirty="0">
                <a:latin typeface="Times New Roman" panose="02020603050405020304" pitchFamily="18" charset="0"/>
                <a:cs typeface="Times New Roman" panose="02020603050405020304" pitchFamily="18" charset="0"/>
              </a:rPr>
              <a:t>(1964), </a:t>
            </a:r>
            <a:r>
              <a:rPr lang="ru-RU" u="sng" dirty="0" err="1">
                <a:latin typeface="Times New Roman" panose="02020603050405020304" pitchFamily="18" charset="0"/>
                <a:cs typeface="Times New Roman" panose="02020603050405020304" pitchFamily="18" charset="0"/>
              </a:rPr>
              <a:t>and</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the</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Belmont</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Report</a:t>
            </a:r>
            <a:r>
              <a:rPr lang="ru-RU" u="sng" dirty="0">
                <a:latin typeface="Times New Roman" panose="02020603050405020304" pitchFamily="18" charset="0"/>
                <a:cs typeface="Times New Roman" panose="02020603050405020304" pitchFamily="18" charset="0"/>
              </a:rPr>
              <a:t> (</a:t>
            </a:r>
            <a:r>
              <a:rPr lang="ru-RU" u="sng" dirty="0" smtClean="0">
                <a:latin typeface="Times New Roman" panose="02020603050405020304" pitchFamily="18" charset="0"/>
                <a:cs typeface="Times New Roman" panose="02020603050405020304" pitchFamily="18" charset="0"/>
              </a:rPr>
              <a:t>1979)</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all</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which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focus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endParaRPr lang="ru-RU" dirty="0">
              <a:latin typeface="Times New Roman" panose="02020603050405020304" pitchFamily="18" charset="0"/>
              <a:cs typeface="Times New Roman" panose="02020603050405020304" pitchFamily="18" charset="0"/>
            </a:endParaRPr>
          </a:p>
          <a:p>
            <a:pPr marL="0" indent="0">
              <a:buNone/>
            </a:pPr>
            <a:r>
              <a:rPr lang="ru-RU" dirty="0" err="1">
                <a:latin typeface="Times New Roman" panose="02020603050405020304" pitchFamily="18" charset="0"/>
                <a:cs typeface="Times New Roman" panose="02020603050405020304" pitchFamily="18" charset="0"/>
              </a:rPr>
              <a:t>research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human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subjects</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Beauchamp</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and</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Childress</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have</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championed</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moral</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decision-making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medicine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principlism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emphasizing</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four</a:t>
            </a:r>
            <a:endParaRPr lang="ru-RU" i="1" dirty="0">
              <a:latin typeface="Times New Roman" panose="02020603050405020304" pitchFamily="18" charset="0"/>
              <a:cs typeface="Times New Roman" panose="02020603050405020304" pitchFamily="18" charset="0"/>
            </a:endParaRPr>
          </a:p>
          <a:p>
            <a:pPr marL="0" indent="0">
              <a:buNone/>
            </a:pPr>
            <a:r>
              <a:rPr lang="ru-RU" i="1" dirty="0" err="1">
                <a:latin typeface="Times New Roman" panose="02020603050405020304" pitchFamily="18" charset="0"/>
                <a:cs typeface="Times New Roman" panose="02020603050405020304" pitchFamily="18" charset="0"/>
              </a:rPr>
              <a:t>moral</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attributes</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autonomy</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non-maleficence</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beneficence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and</a:t>
            </a:r>
            <a:r>
              <a:rPr lang="ru-RU" i="1"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justice</a:t>
            </a:r>
            <a:r>
              <a:rPr lang="en-US" i="1" dirty="0" smtClean="0">
                <a:latin typeface="Times New Roman" panose="02020603050405020304" pitchFamily="18" charset="0"/>
                <a:cs typeface="Times New Roman" panose="02020603050405020304" pitchFamily="18" charset="0"/>
              </a:rPr>
              <a:t>.</a:t>
            </a:r>
            <a:endParaRPr lang="ru-RU" i="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81728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smtClean="0">
                <a:latin typeface="Times New Roman" panose="02020603050405020304" pitchFamily="18" charset="0"/>
                <a:cs typeface="Times New Roman" panose="02020603050405020304" pitchFamily="18" charset="0"/>
              </a:rPr>
              <a:t>The doctor-child relationship</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ru-RU" dirty="0" err="1" smtClean="0">
                <a:latin typeface="Times New Roman" panose="02020603050405020304" pitchFamily="18" charset="0"/>
                <a:cs typeface="Times New Roman" panose="02020603050405020304" pitchFamily="18" charset="0"/>
              </a:rPr>
              <a:t>Doctors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should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partnership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children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whenever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possible</a:t>
            </a:r>
            <a:r>
              <a:rPr lang="ru-RU" dirty="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Children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a:t>
            </a:r>
            <a:r>
              <a:rPr lang="ru-RU" dirty="0">
                <a:latin typeface="Times New Roman" panose="02020603050405020304" pitchFamily="18" charset="0"/>
                <a:cs typeface="Times New Roman" panose="02020603050405020304" pitchFamily="18" charset="0"/>
              </a:rPr>
              <a:t> (1989) </a:t>
            </a:r>
            <a:r>
              <a:rPr lang="ru-RU" dirty="0" err="1">
                <a:latin typeface="Times New Roman" panose="02020603050405020304" pitchFamily="18" charset="0"/>
                <a:cs typeface="Times New Roman" panose="02020603050405020304" pitchFamily="18" charset="0"/>
              </a:rPr>
              <a:t>states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children’s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views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should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heard</a:t>
            </a:r>
            <a:r>
              <a:rPr lang="ru-RU" dirty="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United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Convention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indicates</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that</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clinicians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should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give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due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weight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views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according</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to</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age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maturity</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652464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latin typeface="Times New Roman" panose="02020603050405020304" pitchFamily="18" charset="0"/>
                <a:cs typeface="Times New Roman" panose="02020603050405020304" pitchFamily="18" charset="0"/>
              </a:rPr>
              <a:t>The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Children</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Act</a:t>
            </a:r>
            <a:r>
              <a:rPr lang="ru-RU"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1989</a:t>
            </a:r>
            <a:r>
              <a:rPr lang="en-US" b="1" dirty="0" smtClean="0">
                <a:latin typeface="Times New Roman" panose="02020603050405020304" pitchFamily="18" charset="0"/>
                <a:cs typeface="Times New Roman" panose="02020603050405020304" pitchFamily="18" charset="0"/>
              </a:rPr>
              <a:t>)</a:t>
            </a:r>
            <a:r>
              <a:rPr lang="ru-RU" dirty="0"/>
              <a:t/>
            </a:r>
            <a:br>
              <a:rPr lang="ru-RU"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principles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include</a:t>
            </a:r>
            <a:r>
              <a:rPr lang="ru-RU" dirty="0">
                <a:latin typeface="Times New Roman" panose="02020603050405020304" pitchFamily="18" charset="0"/>
                <a:cs typeface="Times New Roman" panose="02020603050405020304" pitchFamily="18" charset="0"/>
              </a:rPr>
              <a:t>:</a:t>
            </a:r>
          </a:p>
          <a:p>
            <a:pPr marL="514350" indent="-514350">
              <a:buFont typeface="+mj-lt"/>
              <a:buAutoNum type="arabicPeriod"/>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welfare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paramount</a:t>
            </a:r>
            <a:r>
              <a:rPr lang="ru-RU" dirty="0">
                <a:latin typeface="Times New Roman" panose="02020603050405020304" pitchFamily="18" charset="0"/>
                <a:cs typeface="Times New Roman" panose="02020603050405020304" pitchFamily="18" charset="0"/>
              </a:rPr>
              <a:t>.</a:t>
            </a:r>
          </a:p>
          <a:p>
            <a:pPr marL="514350" indent="-514350">
              <a:buFont typeface="+mj-lt"/>
              <a:buAutoNum type="arabicPeriod"/>
            </a:pPr>
            <a:r>
              <a:rPr lang="ru-RU" dirty="0" err="1" smtClean="0">
                <a:latin typeface="Times New Roman" panose="02020603050405020304" pitchFamily="18" charset="0"/>
                <a:cs typeface="Times New Roman" panose="02020603050405020304" pitchFamily="18" charset="0"/>
              </a:rPr>
              <a:t>Children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best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brought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own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agencies</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should</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seek</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to</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work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partnership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parents</a:t>
            </a:r>
            <a:r>
              <a:rPr lang="ru-RU" dirty="0">
                <a:latin typeface="Times New Roman" panose="02020603050405020304" pitchFamily="18" charset="0"/>
                <a:cs typeface="Times New Roman" panose="02020603050405020304" pitchFamily="18" charset="0"/>
              </a:rPr>
              <a:t>.</a:t>
            </a:r>
          </a:p>
          <a:p>
            <a:pPr marL="514350" indent="-514350">
              <a:buFont typeface="+mj-lt"/>
              <a:buAutoNum type="arabicPeriod"/>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services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authority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duty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investigate</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circumstances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individual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children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reasonable</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grounds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believe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child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risk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suffering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suffers</a:t>
            </a:r>
            <a:r>
              <a:rPr lang="en-US"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significant</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hardship</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Closely</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linked</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to</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Children</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Act</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are</a:t>
            </a:r>
            <a:r>
              <a:rPr lang="ru-RU" dirty="0" smtClean="0">
                <a:latin typeface="Times New Roman" panose="02020603050405020304" pitchFamily="18" charset="0"/>
                <a:cs typeface="Times New Roman" panose="02020603050405020304" pitchFamily="18" charset="0"/>
              </a:rPr>
              <a:t>:</a:t>
            </a:r>
          </a:p>
          <a:p>
            <a:pPr marL="0" indent="0">
              <a:buNone/>
            </a:pPr>
            <a:r>
              <a:rPr lang="ru-RU"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Protection</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of</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Children</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Act</a:t>
            </a:r>
            <a:r>
              <a:rPr lang="ru-RU" i="1" dirty="0" smtClean="0">
                <a:latin typeface="Times New Roman" panose="02020603050405020304" pitchFamily="18" charset="0"/>
                <a:cs typeface="Times New Roman" panose="02020603050405020304" pitchFamily="18" charset="0"/>
              </a:rPr>
              <a:t> 1999.</a:t>
            </a:r>
          </a:p>
          <a:p>
            <a:pPr marL="0" indent="0">
              <a:buNone/>
            </a:pP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Safeguarding</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Vulnerable</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Groups</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Act</a:t>
            </a:r>
            <a:r>
              <a:rPr lang="ru-RU" i="1" dirty="0" smtClean="0">
                <a:latin typeface="Times New Roman" panose="02020603050405020304" pitchFamily="18" charset="0"/>
                <a:cs typeface="Times New Roman" panose="02020603050405020304" pitchFamily="18" charset="0"/>
              </a:rPr>
              <a:t> 2006.</a:t>
            </a:r>
          </a:p>
          <a:p>
            <a:pPr marL="0" indent="0">
              <a:buNone/>
            </a:pP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The</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Children</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and</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Young</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Person</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Act</a:t>
            </a:r>
            <a:r>
              <a:rPr lang="ru-RU" i="1" dirty="0" smtClean="0">
                <a:latin typeface="Times New Roman" panose="02020603050405020304" pitchFamily="18" charset="0"/>
                <a:cs typeface="Times New Roman" panose="02020603050405020304" pitchFamily="18" charset="0"/>
              </a:rPr>
              <a:t> 2008.</a:t>
            </a: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432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latin typeface="Times New Roman" panose="02020603050405020304" pitchFamily="18" charset="0"/>
                <a:cs typeface="Times New Roman" panose="02020603050405020304" pitchFamily="18" charset="0"/>
              </a:rPr>
              <a:t>Human</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Rights</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Article</a:t>
            </a:r>
            <a:r>
              <a:rPr lang="ru-RU" i="1" u="sng" dirty="0">
                <a:latin typeface="Times New Roman" panose="02020603050405020304" pitchFamily="18" charset="0"/>
                <a:cs typeface="Times New Roman" panose="02020603050405020304" pitchFamily="18" charset="0"/>
              </a:rPr>
              <a:t> 2: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life</a:t>
            </a:r>
            <a:r>
              <a:rPr lang="ru-RU" dirty="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Article</a:t>
            </a:r>
            <a:r>
              <a:rPr lang="ru-RU" i="1" u="sng" dirty="0">
                <a:latin typeface="Times New Roman" panose="02020603050405020304" pitchFamily="18" charset="0"/>
                <a:cs typeface="Times New Roman" panose="02020603050405020304" pitchFamily="18" charset="0"/>
              </a:rPr>
              <a:t> 8: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respect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private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family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life</a:t>
            </a:r>
            <a:r>
              <a:rPr lang="ru-RU" dirty="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Article</a:t>
            </a:r>
            <a:r>
              <a:rPr lang="ru-RU" i="1" u="sng" dirty="0">
                <a:latin typeface="Times New Roman" panose="02020603050405020304" pitchFamily="18" charset="0"/>
                <a:cs typeface="Times New Roman" panose="02020603050405020304" pitchFamily="18" charset="0"/>
              </a:rPr>
              <a:t> 5: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liberty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security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person</a:t>
            </a:r>
            <a:r>
              <a:rPr lang="ru-RU" dirty="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Article</a:t>
            </a:r>
            <a:r>
              <a:rPr lang="ru-RU" i="1" u="sng" dirty="0">
                <a:latin typeface="Times New Roman" panose="02020603050405020304" pitchFamily="18" charset="0"/>
                <a:cs typeface="Times New Roman" panose="02020603050405020304" pitchFamily="18" charset="0"/>
              </a:rPr>
              <a:t> 3: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subjected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torture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inhuman</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or</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degrading</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treatment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punishment</a:t>
            </a:r>
            <a:r>
              <a:rPr lang="ru-RU"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034434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TotalTime>
  <Words>595</Words>
  <Application>Microsoft Office PowerPoint</Application>
  <PresentationFormat>Экран (4:3)</PresentationFormat>
  <Paragraphs>111</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Ethics and Legalities in Pediatric Nursing </vt:lpstr>
      <vt:lpstr>Презентация PowerPoint</vt:lpstr>
      <vt:lpstr>Virtue ethics</vt:lpstr>
      <vt:lpstr>Deontology </vt:lpstr>
      <vt:lpstr>Consequentialism </vt:lpstr>
      <vt:lpstr>Principlism </vt:lpstr>
      <vt:lpstr>The doctor-child relationship</vt:lpstr>
      <vt:lpstr>The Children Act (1989) </vt:lpstr>
      <vt:lpstr>Human Rights</vt:lpstr>
      <vt:lpstr>The doctor–parent relationship </vt:lpstr>
      <vt:lpstr>Assent and consent</vt:lpstr>
      <vt:lpstr>Assent and consent</vt:lpstr>
      <vt:lpstr>Criteria for establishing competence</vt:lpstr>
      <vt:lpstr>Confidentiality in regard to patients</vt:lpstr>
      <vt:lpstr>Breach of confidentiality and disclosure of information</vt:lpstr>
      <vt:lpstr>Breach of confidentiality and disclosure of information</vt:lpstr>
      <vt:lpstr>Withholding or withdrawing treatment in children</vt:lpstr>
      <vt:lpstr>Process of decision-making</vt:lpstr>
      <vt:lpstr>Ethics Advisory Committee of the RCPCH recommendations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lenovo</cp:lastModifiedBy>
  <cp:revision>9</cp:revision>
  <dcterms:created xsi:type="dcterms:W3CDTF">2020-03-15T15:21:09Z</dcterms:created>
  <dcterms:modified xsi:type="dcterms:W3CDTF">2020-03-15T16:43:51Z</dcterms:modified>
</cp:coreProperties>
</file>