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6" r:id="rId3"/>
    <p:sldId id="310" r:id="rId4"/>
    <p:sldId id="304" r:id="rId5"/>
    <p:sldId id="267" r:id="rId6"/>
    <p:sldId id="269" r:id="rId7"/>
    <p:sldId id="311" r:id="rId8"/>
    <p:sldId id="276" r:id="rId9"/>
    <p:sldId id="271" r:id="rId10"/>
    <p:sldId id="272" r:id="rId11"/>
    <p:sldId id="273" r:id="rId12"/>
    <p:sldId id="279" r:id="rId13"/>
    <p:sldId id="283" r:id="rId14"/>
    <p:sldId id="305" r:id="rId15"/>
    <p:sldId id="280" r:id="rId16"/>
    <p:sldId id="282" r:id="rId17"/>
    <p:sldId id="278" r:id="rId18"/>
    <p:sldId id="275" r:id="rId19"/>
    <p:sldId id="281" r:id="rId20"/>
    <p:sldId id="284" r:id="rId21"/>
    <p:sldId id="306" r:id="rId22"/>
    <p:sldId id="293" r:id="rId23"/>
    <p:sldId id="319" r:id="rId24"/>
    <p:sldId id="320" r:id="rId25"/>
    <p:sldId id="321" r:id="rId26"/>
    <p:sldId id="288" r:id="rId27"/>
    <p:sldId id="307" r:id="rId28"/>
    <p:sldId id="29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264" r:id="rId37"/>
    <p:sldId id="261" r:id="rId38"/>
    <p:sldId id="295" r:id="rId39"/>
    <p:sldId id="286" r:id="rId40"/>
    <p:sldId id="287" r:id="rId41"/>
    <p:sldId id="296" r:id="rId42"/>
    <p:sldId id="309" r:id="rId43"/>
    <p:sldId id="291" r:id="rId44"/>
    <p:sldId id="294" r:id="rId45"/>
    <p:sldId id="292" r:id="rId46"/>
    <p:sldId id="300" r:id="rId47"/>
    <p:sldId id="301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78A49-8D51-4554-ABB9-6858A746451E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ADB67-9E76-4717-96E1-C73A905A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F00A-D434-4222-BCC4-517E0EF3EF8A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F6F6-93B1-4C8D-9700-DA4134D98C23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A210-97CC-4332-8407-4193C3C45C20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87B-729E-483F-BA4D-B7A453CE4887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3C40-C1A5-4FB7-99D2-FA3E10FC8CF6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1D0A-5DDF-421B-9C5E-A54DD22A3E9F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1786-C189-49C3-876E-3C6654DC4482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C22-0C92-468F-9699-2A4F09424A4A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133B-EE6A-48A1-B252-F5163A8463B7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3FB-DDA8-4EFA-90A7-1D2A4B55F45D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4FB3-F82B-4787-949E-2B4A4BDE3635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76FD-ED35-49D9-9060-6DEE6F4F1E61}" type="datetime1">
              <a:rPr lang="hu-HU" smtClean="0"/>
              <a:pPr/>
              <a:t>2020.03.01.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video" Target="file:///D:\&#1057;&#1082;&#1072;&#1095;&#1072;&#1085;&#1086;\Anyag%20ism%20lekc\dislocation1.mpeg" TargetMode="External"/><Relationship Id="rId7" Type="http://schemas.openxmlformats.org/officeDocument/2006/relationships/image" Target="../media/image88.png"/><Relationship Id="rId2" Type="http://schemas.openxmlformats.org/officeDocument/2006/relationships/video" Target="file:///D:\&#1057;&#1082;&#1072;&#1095;&#1072;&#1085;&#1086;\Anyag%20ism%20lekc\disl1.mpeg" TargetMode="External"/><Relationship Id="rId1" Type="http://schemas.openxmlformats.org/officeDocument/2006/relationships/video" Target="file:///D:\&#1057;&#1082;&#1072;&#1095;&#1072;&#1085;&#1086;\Anyag%20ism%20lekc\disl3.mpeg" TargetMode="Externa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1057;&#1082;&#1072;&#1095;&#1072;&#1085;&#1086;\Anyag%20ism%20lekc\file-839577848.mp4" TargetMode="External"/><Relationship Id="rId1" Type="http://schemas.openxmlformats.org/officeDocument/2006/relationships/video" Target="file:///D:\&#1057;&#1082;&#1072;&#1095;&#1072;&#1085;&#1086;\Anyag%20ism%20lekc\file-802274760.mp4" TargetMode="External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621006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Ідеальні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Шотткі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Френкелю.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Термодинаміка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Одномірні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Дислокації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тримірні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твердих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571480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/>
              <a:t>РЕАЛЬНІ КРИСТАЛИ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3663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971740" y="71414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Schottky-féle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hibák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72008"/>
            <a:ext cx="6858048" cy="60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286388"/>
            <a:ext cx="6072230" cy="118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00504"/>
            <a:ext cx="538356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928670"/>
            <a:ext cx="714380" cy="4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143116"/>
            <a:ext cx="8188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071678"/>
            <a:ext cx="1252540" cy="4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2143116"/>
            <a:ext cx="1157290" cy="40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62434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982752" y="142852"/>
            <a:ext cx="244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Frenkel-féle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hibák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2714644" cy="281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252472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715016"/>
            <a:ext cx="5500726" cy="4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3143248"/>
            <a:ext cx="1632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 = 8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+ 4 Ag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4143380"/>
            <a:ext cx="430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tetra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éder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 - kovalens kötés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4643446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polarizáció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3" name="Прямоугольник 2"/>
          <p:cNvSpPr/>
          <p:nvPr/>
        </p:nvSpPr>
        <p:spPr>
          <a:xfrm>
            <a:off x="3280423" y="71414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Színes központok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000396" cy="29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1872198" cy="4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322261"/>
            <a:ext cx="5150234" cy="253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572140"/>
            <a:ext cx="5610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86256"/>
            <a:ext cx="18326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3607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857752" y="505969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lphaLcParenBoth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F'-centre, which is two electrons trapped on an anion vacancy;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lphaLcParenBoth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the 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-centre, which is an F-centre, one of whose six cationic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neighbours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foreign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monovalent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e.g. K+ in NaCl;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the M-centre, which is a pair of nearest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neighbour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the R-centre, which is three nearest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neighbour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located on a (111) plane;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ionised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charged cluster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such as M+, R+ and R−.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5597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86058"/>
            <a:ext cx="4643470" cy="376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5089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610389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64894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286388"/>
            <a:ext cx="2571768" cy="3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072206"/>
            <a:ext cx="3071834" cy="4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500570"/>
            <a:ext cx="2428892" cy="3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5072074"/>
            <a:ext cx="11924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572140"/>
            <a:ext cx="2605089" cy="3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3372" y="4429132"/>
            <a:ext cx="13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poz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5929" y="4967599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endParaRPr lang="ru-RU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6079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1928826" cy="32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500042"/>
            <a:ext cx="666744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954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31721"/>
            <a:ext cx="4929222" cy="2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154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Perfect crystal - every atom of the same type in the correct equilibrium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 (does not exist at T &gt; 0 K)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 crystal - all crystals have some imperfections – defects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atoms are in ideal locations, a small number are out of place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Intrinsic defects – present for thermodynamic reasons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Extrinsic defects – not required by thermodynamics, can be controlled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purification or synthetic conditions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Chemical defects (foreign atom, mixed crystals, non-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stoichiometry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Geometrical defects (vacancy, interstitials, dislocations, boundaries,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surface)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Defects dominate the material properties: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Mechanical, Chemical, Electrical, Diffusion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Defects can be added intentionally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20</a:t>
            </a:fld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9112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21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131" y="285728"/>
            <a:ext cx="6793737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77818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4857760"/>
            <a:ext cx="676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643314"/>
            <a:ext cx="372710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786190"/>
            <a:ext cx="16139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14290"/>
            <a:ext cx="376673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071546"/>
            <a:ext cx="1960257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695337"/>
            <a:ext cx="5214974" cy="28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кутник 1"/>
          <p:cNvSpPr>
            <a:spLocks noChangeArrowheads="1"/>
          </p:cNvSpPr>
          <p:nvPr/>
        </p:nvSpPr>
        <p:spPr bwMode="auto">
          <a:xfrm>
            <a:off x="152400" y="1443038"/>
            <a:ext cx="88106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800" b="1"/>
              <a:t>Орієнтаційний порядок</a:t>
            </a:r>
            <a:r>
              <a:rPr lang="uk-UA" sz="2800" b="1" i="1"/>
              <a:t> </a:t>
            </a:r>
            <a:r>
              <a:rPr lang="uk-UA" sz="2800" b="1"/>
              <a:t>означає, що поворот кристала навколо певної осі сполучає атомні позиції з самими собою. Орієнтаційне розупорядкування може виникнути тоді, коли двоатомні або багатоатомні молекули або іони приймають у кристалічній ґратці дві або більше різних орієнтації. Орієнтаційне розупорядкування має місце в полікристалах або в кристалах при наявності мозаїчної блочності. Однак між позиційним й орієнтаційним розупорядкуванням не завжди можна провести чітке розмежування.</a:t>
            </a:r>
            <a:endParaRPr lang="ru-RU" sz="2800" b="1"/>
          </a:p>
        </p:txBody>
      </p:sp>
      <p:sp>
        <p:nvSpPr>
          <p:cNvPr id="20483" name="Прямокутник 2"/>
          <p:cNvSpPr>
            <a:spLocks noChangeArrowheads="1"/>
          </p:cNvSpPr>
          <p:nvPr/>
        </p:nvSpPr>
        <p:spPr bwMode="auto">
          <a:xfrm>
            <a:off x="0" y="171450"/>
            <a:ext cx="899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FF0000"/>
                </a:solidFill>
              </a:rPr>
              <a:t>Орієнтаційна невпорядкованість</a:t>
            </a:r>
            <a:br>
              <a:rPr lang="uk-UA" sz="3600" b="1">
                <a:solidFill>
                  <a:srgbClr val="FF0000"/>
                </a:solidFill>
              </a:rPr>
            </a:br>
            <a:r>
              <a:rPr lang="uk-UA" sz="3600" b="1">
                <a:solidFill>
                  <a:srgbClr val="FF0000"/>
                </a:solidFill>
              </a:rPr>
              <a:t> в кристалах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кутник 1"/>
          <p:cNvSpPr>
            <a:spLocks noChangeArrowheads="1"/>
          </p:cNvSpPr>
          <p:nvPr/>
        </p:nvSpPr>
        <p:spPr bwMode="auto">
          <a:xfrm>
            <a:off x="-28575" y="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Магнітна невпорядкованість  в кристалах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21507" name="Прямокутник 2"/>
          <p:cNvSpPr>
            <a:spLocks noChangeArrowheads="1"/>
          </p:cNvSpPr>
          <p:nvPr/>
        </p:nvSpPr>
        <p:spPr bwMode="auto">
          <a:xfrm>
            <a:off x="76200" y="614363"/>
            <a:ext cx="90678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solidFill>
                  <a:srgbClr val="0000FF"/>
                </a:solidFill>
              </a:rPr>
              <a:t>Магнітна невпорядкованість – це невпорядкованість напрямків магнітних спінів, що існує у звичайному парамагнітному стані.</a:t>
            </a:r>
            <a:endParaRPr lang="ru-RU" b="1">
              <a:solidFill>
                <a:srgbClr val="0000FF"/>
              </a:solidFill>
            </a:endParaRPr>
          </a:p>
          <a:p>
            <a:pPr algn="just"/>
            <a:r>
              <a:rPr lang="uk-UA" b="1"/>
              <a:t>Установлено, що макроскопічно ізотропна аморфна структура припускає лише чотири типи магнітного впорядкування: упорядкований феромагнетик; невпорядкований феромагнетик; невпорядкований антиферомагнетик і спінове скло. На рис. 1.6 наочно представлена структура таких магнетиків. Відмітимо, що, хоча з теорії випливає можливість існування аморфного антиферомагнетика, експериментально такого типу магнітного впорядкування для аморфних зразків не було виявлено.</a:t>
            </a:r>
            <a:endParaRPr lang="ru-RU" b="1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3" y="3254375"/>
            <a:ext cx="19431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3294063"/>
            <a:ext cx="20447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6713" y="3298825"/>
            <a:ext cx="20208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2276475" y="54102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uk-UA" b="1" i="1">
                <a:ea typeface="Calibri" pitchFamily="34" charset="0"/>
                <a:cs typeface="Arial" charset="0"/>
              </a:rPr>
              <a:t>а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302125" y="5410200"/>
            <a:ext cx="2270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uk-UA" b="1" i="1">
                <a:ea typeface="Calibri" pitchFamily="34" charset="0"/>
                <a:cs typeface="Arial" charset="0"/>
              </a:rPr>
              <a:t>б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6469063" y="54102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uk-UA" b="1" i="1">
                <a:ea typeface="Calibri" pitchFamily="34" charset="0"/>
                <a:cs typeface="Arial" charset="0"/>
              </a:rPr>
              <a:t>в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76200" y="5926138"/>
            <a:ext cx="88868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uk-UA" b="1">
                <a:solidFill>
                  <a:srgbClr val="C00000"/>
                </a:solidFill>
                <a:ea typeface="Calibri" pitchFamily="34" charset="0"/>
                <a:cs typeface="Arial" charset="0"/>
              </a:rPr>
              <a:t>Типи магнітного упорядкування в аморфних структурах</a:t>
            </a:r>
            <a:r>
              <a:rPr lang="ru-RU" b="1">
                <a:solidFill>
                  <a:srgbClr val="C00000"/>
                </a:solidFill>
                <a:ea typeface="Calibri" pitchFamily="34" charset="0"/>
                <a:cs typeface="Arial" charset="0"/>
              </a:rPr>
              <a:t>: </a:t>
            </a:r>
            <a:endParaRPr lang="ru-RU" sz="1400" b="1">
              <a:solidFill>
                <a:srgbClr val="C00000"/>
              </a:solidFill>
              <a:ea typeface="Calibri" pitchFamily="34" charset="0"/>
              <a:cs typeface="Arial" charset="0"/>
            </a:endParaRPr>
          </a:p>
          <a:p>
            <a:r>
              <a:rPr lang="uk-UA" b="1" i="1">
                <a:solidFill>
                  <a:srgbClr val="C00000"/>
                </a:solidFill>
                <a:ea typeface="Calibri" pitchFamily="34" charset="0"/>
                <a:cs typeface="Arial" charset="0"/>
              </a:rPr>
              <a:t>а</a:t>
            </a:r>
            <a:r>
              <a:rPr lang="uk-UA" b="1">
                <a:solidFill>
                  <a:srgbClr val="C00000"/>
                </a:solidFill>
                <a:ea typeface="Calibri" pitchFamily="34" charset="0"/>
                <a:cs typeface="Arial" charset="0"/>
              </a:rPr>
              <a:t> – упорядкований феромагнетик, </a:t>
            </a:r>
            <a:r>
              <a:rPr lang="uk-UA" b="1" i="1">
                <a:solidFill>
                  <a:srgbClr val="C00000"/>
                </a:solidFill>
                <a:ea typeface="Calibri" pitchFamily="34" charset="0"/>
                <a:cs typeface="Arial" charset="0"/>
              </a:rPr>
              <a:t>б</a:t>
            </a:r>
            <a:r>
              <a:rPr lang="uk-UA" b="1">
                <a:solidFill>
                  <a:srgbClr val="C00000"/>
                </a:solidFill>
                <a:ea typeface="Calibri" pitchFamily="34" charset="0"/>
                <a:cs typeface="Arial" charset="0"/>
              </a:rPr>
              <a:t> – неупорядкований феромагнетик, </a:t>
            </a:r>
            <a:endParaRPr lang="ru-RU" sz="1400" b="1">
              <a:solidFill>
                <a:srgbClr val="C00000"/>
              </a:solidFill>
              <a:ea typeface="Calibri" pitchFamily="34" charset="0"/>
              <a:cs typeface="Arial" charset="0"/>
            </a:endParaRPr>
          </a:p>
          <a:p>
            <a:r>
              <a:rPr lang="uk-UA" b="1" i="1">
                <a:solidFill>
                  <a:srgbClr val="C00000"/>
                </a:solidFill>
                <a:ea typeface="Calibri" pitchFamily="34" charset="0"/>
                <a:cs typeface="Arial" charset="0"/>
              </a:rPr>
              <a:t>в</a:t>
            </a:r>
            <a:r>
              <a:rPr lang="uk-UA" b="1">
                <a:solidFill>
                  <a:srgbClr val="C00000"/>
                </a:solidFill>
                <a:ea typeface="Calibri" pitchFamily="34" charset="0"/>
                <a:cs typeface="Arial" charset="0"/>
              </a:rPr>
              <a:t> – спінове скло.</a:t>
            </a:r>
            <a:endParaRPr lang="ru-RU" sz="1400" b="1">
              <a:solidFill>
                <a:srgbClr val="C0000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кутник 1"/>
          <p:cNvSpPr>
            <a:spLocks noChangeArrowheads="1"/>
          </p:cNvSpPr>
          <p:nvPr/>
        </p:nvSpPr>
        <p:spPr bwMode="auto">
          <a:xfrm>
            <a:off x="1946275" y="152400"/>
            <a:ext cx="525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Композиційне розупорядкування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2531" name="Поле 1"/>
          <p:cNvSpPr txBox="1">
            <a:spLocks noChangeArrowheads="1"/>
          </p:cNvSpPr>
          <p:nvPr/>
        </p:nvSpPr>
        <p:spPr bwMode="auto">
          <a:xfrm>
            <a:off x="76200" y="6057900"/>
            <a:ext cx="8991600" cy="800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>
                <a:ea typeface="Calibri" pitchFamily="34" charset="0"/>
                <a:cs typeface="Arial" charset="0"/>
              </a:rPr>
              <a:t>Композиційне розупорядкування на прикладі твердого розчину заміщення: </a:t>
            </a:r>
            <a:r>
              <a:rPr lang="uk-UA" b="1" i="1">
                <a:ea typeface="Calibri" pitchFamily="34" charset="0"/>
                <a:cs typeface="Arial" charset="0"/>
              </a:rPr>
              <a:t>а</a:t>
            </a:r>
            <a:r>
              <a:rPr lang="uk-UA" b="1">
                <a:ea typeface="Calibri" pitchFamily="34" charset="0"/>
                <a:cs typeface="Arial" charset="0"/>
              </a:rPr>
              <a:t> – впорядкований ТР, </a:t>
            </a:r>
            <a:r>
              <a:rPr lang="uk-UA" b="1" i="1">
                <a:ea typeface="Calibri" pitchFamily="34" charset="0"/>
                <a:cs typeface="Arial" charset="0"/>
              </a:rPr>
              <a:t>б</a:t>
            </a:r>
            <a:r>
              <a:rPr lang="uk-UA" b="1">
                <a:ea typeface="Calibri" pitchFamily="34" charset="0"/>
                <a:cs typeface="Arial" charset="0"/>
              </a:rPr>
              <a:t> – невпорядкований ТР.</a:t>
            </a:r>
            <a:endParaRPr lang="ru-RU" sz="1400" b="1">
              <a:ea typeface="Calibri" pitchFamily="34" charset="0"/>
              <a:cs typeface="Arial" charset="0"/>
            </a:endParaRPr>
          </a:p>
        </p:txBody>
      </p:sp>
      <p:grpSp>
        <p:nvGrpSpPr>
          <p:cNvPr id="2" name="Групувати 3"/>
          <p:cNvGrpSpPr>
            <a:grpSpLocks/>
          </p:cNvGrpSpPr>
          <p:nvPr/>
        </p:nvGrpSpPr>
        <p:grpSpPr bwMode="auto">
          <a:xfrm>
            <a:off x="2057400" y="3959225"/>
            <a:ext cx="4732338" cy="2060575"/>
            <a:chOff x="2302" y="1176"/>
            <a:chExt cx="7454" cy="3244"/>
          </a:xfrm>
        </p:grpSpPr>
        <p:pic>
          <p:nvPicPr>
            <p:cNvPr id="22534" name="Picture 4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8323" y="1581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5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36" y="1581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6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6191" y="1582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7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8316" y="228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8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6182" y="228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9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87" y="1579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10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06" y="1579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1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22" y="2286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2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5" y="2289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13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7605" y="2291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14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4" y="3000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15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6896" y="2995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16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05" y="300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17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19" y="3012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18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9030" y="300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19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31" y="371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20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16" y="3722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1" name="Picture 21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00" y="371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22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7608" y="3711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23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6187" y="371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4" name="Picture 24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2305" y="1590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5" name="Picture 25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1" y="158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6" name="Picture 26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3018" y="2299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7" name="Picture 27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8" y="2289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8" name="Picture 28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3738" y="1589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9" name="Picture 29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34" y="1586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30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4439" y="2302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1" name="Picture 31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2" y="2299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2" name="Picture 32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2320" y="3006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3" name="Picture 33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16" y="3003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34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3733" y="3003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5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" y="3000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6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3020" y="3720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7" name="Picture 37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6" y="371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8" name="Picture 38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4453" y="3720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9" name="Picture 39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9" y="3717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0" name="Picture 40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5148" y="3016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1" name="Picture 41" descr="GeS2-HT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000">
              <a:off x="5149" y="1583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2" name="Picture 42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2" y="3722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3" name="Picture 43" descr="GeS2-HT_03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8" y="2296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4" name="Text Box 44"/>
            <p:cNvSpPr txBox="1">
              <a:spLocks noChangeArrowheads="1"/>
            </p:cNvSpPr>
            <p:nvPr/>
          </p:nvSpPr>
          <p:spPr bwMode="auto">
            <a:xfrm>
              <a:off x="4060" y="1191"/>
              <a:ext cx="144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uk-UA" sz="1400" i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75" name="Text Box 45"/>
            <p:cNvSpPr txBox="1">
              <a:spLocks noChangeArrowheads="1"/>
            </p:cNvSpPr>
            <p:nvPr/>
          </p:nvSpPr>
          <p:spPr bwMode="auto">
            <a:xfrm>
              <a:off x="7911" y="1176"/>
              <a:ext cx="154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uk-UA" sz="1400" i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2533" name="Прямокутник 46"/>
          <p:cNvSpPr>
            <a:spLocks noChangeArrowheads="1"/>
          </p:cNvSpPr>
          <p:nvPr/>
        </p:nvSpPr>
        <p:spPr bwMode="auto">
          <a:xfrm>
            <a:off x="76200" y="730250"/>
            <a:ext cx="8991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700" b="1"/>
              <a:t>Кристалічні тверді розчини заміщення відносяться до невпорядкованих систем, у яких атоми кількох типів випадковим чином розміщені у вузлах кристалічної ґратки, прикладом яких служать ТР Ge</a:t>
            </a:r>
            <a:r>
              <a:rPr lang="en-US" sz="1700" b="1"/>
              <a:t>S</a:t>
            </a:r>
            <a:r>
              <a:rPr lang="uk-UA" sz="1700" b="1" baseline="-25000"/>
              <a:t>2</a:t>
            </a:r>
            <a:r>
              <a:rPr lang="uk-UA" sz="1700" b="1" i="1" baseline="-25000"/>
              <a:t>x</a:t>
            </a:r>
            <a:r>
              <a:rPr lang="uk-UA" sz="1700" b="1"/>
              <a:t>Se</a:t>
            </a:r>
            <a:r>
              <a:rPr lang="uk-UA" sz="1700" b="1" baseline="-25000"/>
              <a:t>2–2</a:t>
            </a:r>
            <a:r>
              <a:rPr lang="uk-UA" sz="1700" b="1" i="1" baseline="-25000"/>
              <a:t>x</a:t>
            </a:r>
            <a:r>
              <a:rPr lang="uk-UA" sz="1700" b="1"/>
              <a:t>. Невпорядковані тверді розчини заміщення, коли є ідеальна (можливо ефективна) кристалічна ґратка, а невпорядкованість обумовлена тим, що її вузли займають атоми одного із компонентів сплаву з імовірністю, рівною концентрації даного компонента. Імовірність знаходження компонентів в кожному вузлі рівна </a:t>
            </a:r>
            <a:r>
              <a:rPr lang="uk-UA" sz="1700" b="1" i="1"/>
              <a:t>с</a:t>
            </a:r>
            <a:r>
              <a:rPr lang="uk-UA" sz="1700" b="1"/>
              <a:t> і </a:t>
            </a:r>
            <a:r>
              <a:rPr lang="ru-RU" sz="1700" b="1"/>
              <a:t>(1 – </a:t>
            </a:r>
            <a:r>
              <a:rPr lang="en-US" sz="1700" b="1" i="1"/>
              <a:t>c</a:t>
            </a:r>
            <a:r>
              <a:rPr lang="uk-UA" sz="1700" b="1"/>
              <a:t>), де </a:t>
            </a:r>
            <a:r>
              <a:rPr lang="uk-UA" sz="1700" b="1" i="1"/>
              <a:t>с</a:t>
            </a:r>
            <a:r>
              <a:rPr lang="uk-UA" sz="1700" b="1"/>
              <a:t> – концентрація розчинюваної речовини. У цьому випадку кажуть про безпоря­док заміщення або композиційне розупорядкування. Якщо ж тверді розчини можуть бути одержані як в кристалічному, так і в склоподібному станах, наприклад, Ge</a:t>
            </a:r>
            <a:r>
              <a:rPr lang="en-US" sz="1700" b="1"/>
              <a:t>S</a:t>
            </a:r>
            <a:r>
              <a:rPr lang="uk-UA" sz="1700" b="1" baseline="-25000"/>
              <a:t>2</a:t>
            </a:r>
            <a:r>
              <a:rPr lang="uk-UA" sz="1700" b="1" i="1" baseline="-25000"/>
              <a:t>x</a:t>
            </a:r>
            <a:r>
              <a:rPr lang="uk-UA" sz="1700" b="1"/>
              <a:t>Se</a:t>
            </a:r>
            <a:r>
              <a:rPr lang="uk-UA" sz="1700" b="1" baseline="-25000"/>
              <a:t>2–2</a:t>
            </a:r>
            <a:r>
              <a:rPr lang="uk-UA" sz="1700" b="1" i="1" baseline="-25000"/>
              <a:t>x</a:t>
            </a:r>
            <a:r>
              <a:rPr lang="uk-UA" sz="1700" b="1"/>
              <a:t>, то в останньому випадку крім композиційного розупорядкування одночасно має місце і топологічне розупорядкування. </a:t>
            </a:r>
            <a:endParaRPr lang="ru-RU" sz="1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26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315"/>
            <a:ext cx="852284" cy="4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857784" cy="16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5143537" cy="157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429132"/>
            <a:ext cx="2214578" cy="218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357694"/>
            <a:ext cx="3428992" cy="23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642918"/>
            <a:ext cx="298688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928934"/>
            <a:ext cx="21687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4143380"/>
            <a:ext cx="2184196" cy="11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27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85853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28"/>
            <a:ext cx="10864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33951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28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749" y="428604"/>
            <a:ext cx="798714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19113" y="304800"/>
            <a:ext cx="8420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FF0000"/>
                </a:solidFill>
              </a:rPr>
              <a:t>Дислокаційне розупорядкування в кристалах.</a:t>
            </a:r>
          </a:p>
          <a:p>
            <a:r>
              <a:rPr lang="uk-UA" sz="2800" b="1">
                <a:solidFill>
                  <a:srgbClr val="0000FF"/>
                </a:solidFill>
              </a:rPr>
              <a:t>Лінійні дислокації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6200" y="1219200"/>
            <a:ext cx="89916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200" b="1" dirty="0">
                <a:solidFill>
                  <a:srgbClr val="0000FF"/>
                </a:solidFill>
              </a:rPr>
              <a:t>У випадку крайової дислокації порушення правильної періодичності кристалічної ґратки досягається наявністю неповної атомної площини, яка пронизує тільки частину кристала; край цієї «зайвої» площини і являє собою дислокаційну лінію. </a:t>
            </a:r>
            <a:endParaRPr lang="ru-RU" sz="2200" b="1" dirty="0">
              <a:solidFill>
                <a:srgbClr val="0000FF"/>
              </a:solidFill>
            </a:endParaRPr>
          </a:p>
          <a:p>
            <a:pPr algn="just">
              <a:defRPr/>
            </a:pPr>
            <a:r>
              <a:rPr lang="uk-UA" sz="2200" b="1" dirty="0"/>
              <a:t>Крайові дислокації викликають наступі порушення ґратки</a:t>
            </a:r>
            <a:r>
              <a:rPr lang="ru-RU" sz="2200" b="1" dirty="0"/>
              <a:t>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uk-UA" sz="2200" b="1" dirty="0">
                <a:solidFill>
                  <a:srgbClr val="C00000"/>
                </a:solidFill>
              </a:rPr>
              <a:t>Локальні поля пружних напруг </a:t>
            </a:r>
            <a:r>
              <a:rPr lang="uk-UA" sz="2200" b="1" dirty="0"/>
              <a:t>навколо таких дислокацій, які приводять до зміни ширини забороненої зони.  Якщо відстань між окремими дислокаціями більша за період ґратки, то має місце почергове розширення і звуження забороненої зони.</a:t>
            </a:r>
            <a:endParaRPr lang="ru-RU" sz="2200" b="1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uk-UA" sz="2200" b="1" dirty="0">
                <a:solidFill>
                  <a:srgbClr val="0000FF"/>
                </a:solidFill>
              </a:rPr>
              <a:t>Порушені або ненасичені зв’язки </a:t>
            </a:r>
            <a:r>
              <a:rPr lang="uk-UA" sz="2200" b="1" dirty="0"/>
              <a:t>і обумовлені ними просторові заряди та локальні рівні в забороненій зоні.</a:t>
            </a:r>
            <a:endParaRPr lang="ru-RU" sz="2200" b="1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uk-UA" sz="2200" b="1" dirty="0">
                <a:solidFill>
                  <a:srgbClr val="FF0000"/>
                </a:solidFill>
              </a:rPr>
              <a:t>Області просторового заряду</a:t>
            </a:r>
            <a:r>
              <a:rPr lang="uk-UA" sz="2200" b="1" dirty="0"/>
              <a:t>, які утворюються в напівпровідниках і оточують дислокацію у вигляді трубки просторового заряду.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</a:t>
            </a:fld>
            <a:endParaRPr lang="hu-HU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338328" y="785794"/>
            <a:ext cx="8552392" cy="4824426"/>
            <a:chOff x="295" y="1344"/>
            <a:chExt cx="5170" cy="2233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5" y="1344"/>
              <a:ext cx="5170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" y="1344"/>
              <a:ext cx="5174" cy="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630363"/>
            <a:ext cx="2941638" cy="2616200"/>
            <a:chOff x="3042" y="1366"/>
            <a:chExt cx="6344" cy="5842"/>
          </a:xfrm>
        </p:grpSpPr>
        <p:sp>
          <p:nvSpPr>
            <p:cNvPr id="13343" name="Freeform 4"/>
            <p:cNvSpPr>
              <a:spLocks/>
            </p:cNvSpPr>
            <p:nvPr/>
          </p:nvSpPr>
          <p:spPr bwMode="auto">
            <a:xfrm>
              <a:off x="3275" y="3058"/>
              <a:ext cx="5860" cy="278"/>
            </a:xfrm>
            <a:custGeom>
              <a:avLst/>
              <a:gdLst>
                <a:gd name="T0" fmla="*/ 0 w 5860"/>
                <a:gd name="T1" fmla="*/ 200 h 278"/>
                <a:gd name="T2" fmla="*/ 734 w 5860"/>
                <a:gd name="T3" fmla="*/ 117 h 278"/>
                <a:gd name="T4" fmla="*/ 1762 w 5860"/>
                <a:gd name="T5" fmla="*/ 44 h 278"/>
                <a:gd name="T6" fmla="*/ 2591 w 5860"/>
                <a:gd name="T7" fmla="*/ 5 h 278"/>
                <a:gd name="T8" fmla="*/ 3108 w 5860"/>
                <a:gd name="T9" fmla="*/ 11 h 278"/>
                <a:gd name="T10" fmla="*/ 3930 w 5860"/>
                <a:gd name="T11" fmla="*/ 58 h 278"/>
                <a:gd name="T12" fmla="*/ 4564 w 5860"/>
                <a:gd name="T13" fmla="*/ 106 h 278"/>
                <a:gd name="T14" fmla="*/ 5209 w 5860"/>
                <a:gd name="T15" fmla="*/ 178 h 278"/>
                <a:gd name="T16" fmla="*/ 5860 w 5860"/>
                <a:gd name="T17" fmla="*/ 278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60" h="278">
                  <a:moveTo>
                    <a:pt x="0" y="200"/>
                  </a:moveTo>
                  <a:cubicBezTo>
                    <a:pt x="123" y="186"/>
                    <a:pt x="440" y="143"/>
                    <a:pt x="734" y="117"/>
                  </a:cubicBezTo>
                  <a:cubicBezTo>
                    <a:pt x="1028" y="91"/>
                    <a:pt x="1453" y="63"/>
                    <a:pt x="1762" y="44"/>
                  </a:cubicBezTo>
                  <a:cubicBezTo>
                    <a:pt x="2071" y="25"/>
                    <a:pt x="2367" y="10"/>
                    <a:pt x="2591" y="5"/>
                  </a:cubicBezTo>
                  <a:cubicBezTo>
                    <a:pt x="2815" y="0"/>
                    <a:pt x="2885" y="2"/>
                    <a:pt x="3108" y="11"/>
                  </a:cubicBezTo>
                  <a:cubicBezTo>
                    <a:pt x="3331" y="20"/>
                    <a:pt x="3687" y="42"/>
                    <a:pt x="3930" y="58"/>
                  </a:cubicBezTo>
                  <a:cubicBezTo>
                    <a:pt x="4173" y="74"/>
                    <a:pt x="4351" y="86"/>
                    <a:pt x="4564" y="106"/>
                  </a:cubicBezTo>
                  <a:cubicBezTo>
                    <a:pt x="4777" y="126"/>
                    <a:pt x="4993" y="149"/>
                    <a:pt x="5209" y="178"/>
                  </a:cubicBezTo>
                  <a:cubicBezTo>
                    <a:pt x="5425" y="207"/>
                    <a:pt x="5725" y="257"/>
                    <a:pt x="5860" y="278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44" name="Freeform 5"/>
            <p:cNvSpPr>
              <a:spLocks/>
            </p:cNvSpPr>
            <p:nvPr/>
          </p:nvSpPr>
          <p:spPr bwMode="auto">
            <a:xfrm>
              <a:off x="3458" y="6888"/>
              <a:ext cx="5280" cy="185"/>
            </a:xfrm>
            <a:custGeom>
              <a:avLst/>
              <a:gdLst>
                <a:gd name="T0" fmla="*/ 0 w 5280"/>
                <a:gd name="T1" fmla="*/ 125 h 185"/>
                <a:gd name="T2" fmla="*/ 840 w 5280"/>
                <a:gd name="T3" fmla="*/ 80 h 185"/>
                <a:gd name="T4" fmla="*/ 1732 w 5280"/>
                <a:gd name="T5" fmla="*/ 20 h 185"/>
                <a:gd name="T6" fmla="*/ 2775 w 5280"/>
                <a:gd name="T7" fmla="*/ 5 h 185"/>
                <a:gd name="T8" fmla="*/ 3750 w 5280"/>
                <a:gd name="T9" fmla="*/ 50 h 185"/>
                <a:gd name="T10" fmla="*/ 4492 w 5280"/>
                <a:gd name="T11" fmla="*/ 95 h 185"/>
                <a:gd name="T12" fmla="*/ 5280 w 5280"/>
                <a:gd name="T13" fmla="*/ 185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0" h="185">
                  <a:moveTo>
                    <a:pt x="0" y="125"/>
                  </a:moveTo>
                  <a:cubicBezTo>
                    <a:pt x="141" y="119"/>
                    <a:pt x="551" y="97"/>
                    <a:pt x="840" y="80"/>
                  </a:cubicBezTo>
                  <a:cubicBezTo>
                    <a:pt x="1129" y="63"/>
                    <a:pt x="1410" y="32"/>
                    <a:pt x="1732" y="20"/>
                  </a:cubicBezTo>
                  <a:cubicBezTo>
                    <a:pt x="2054" y="8"/>
                    <a:pt x="2439" y="0"/>
                    <a:pt x="2775" y="5"/>
                  </a:cubicBezTo>
                  <a:cubicBezTo>
                    <a:pt x="3111" y="10"/>
                    <a:pt x="3464" y="35"/>
                    <a:pt x="3750" y="50"/>
                  </a:cubicBezTo>
                  <a:cubicBezTo>
                    <a:pt x="4036" y="65"/>
                    <a:pt x="4237" y="72"/>
                    <a:pt x="4492" y="95"/>
                  </a:cubicBezTo>
                  <a:cubicBezTo>
                    <a:pt x="4747" y="118"/>
                    <a:pt x="5116" y="166"/>
                    <a:pt x="5280" y="185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45" name="Freeform 6"/>
            <p:cNvSpPr>
              <a:spLocks/>
            </p:cNvSpPr>
            <p:nvPr/>
          </p:nvSpPr>
          <p:spPr bwMode="auto">
            <a:xfrm>
              <a:off x="3412" y="6147"/>
              <a:ext cx="5467" cy="145"/>
            </a:xfrm>
            <a:custGeom>
              <a:avLst/>
              <a:gdLst>
                <a:gd name="T0" fmla="*/ 0 w 5467"/>
                <a:gd name="T1" fmla="*/ 118 h 145"/>
                <a:gd name="T2" fmla="*/ 867 w 5467"/>
                <a:gd name="T3" fmla="*/ 57 h 145"/>
                <a:gd name="T4" fmla="*/ 1925 w 5467"/>
                <a:gd name="T5" fmla="*/ 9 h 145"/>
                <a:gd name="T6" fmla="*/ 2792 w 5467"/>
                <a:gd name="T7" fmla="*/ 2 h 145"/>
                <a:gd name="T8" fmla="*/ 3877 w 5467"/>
                <a:gd name="T9" fmla="*/ 16 h 145"/>
                <a:gd name="T10" fmla="*/ 4532 w 5467"/>
                <a:gd name="T11" fmla="*/ 50 h 145"/>
                <a:gd name="T12" fmla="*/ 5119 w 5467"/>
                <a:gd name="T13" fmla="*/ 104 h 145"/>
                <a:gd name="T14" fmla="*/ 5467 w 5467"/>
                <a:gd name="T15" fmla="*/ 145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67" h="145">
                  <a:moveTo>
                    <a:pt x="0" y="118"/>
                  </a:moveTo>
                  <a:cubicBezTo>
                    <a:pt x="144" y="107"/>
                    <a:pt x="546" y="75"/>
                    <a:pt x="867" y="57"/>
                  </a:cubicBezTo>
                  <a:cubicBezTo>
                    <a:pt x="1188" y="39"/>
                    <a:pt x="1604" y="18"/>
                    <a:pt x="1925" y="9"/>
                  </a:cubicBezTo>
                  <a:cubicBezTo>
                    <a:pt x="2246" y="0"/>
                    <a:pt x="2467" y="1"/>
                    <a:pt x="2792" y="2"/>
                  </a:cubicBezTo>
                  <a:cubicBezTo>
                    <a:pt x="3117" y="3"/>
                    <a:pt x="3587" y="8"/>
                    <a:pt x="3877" y="16"/>
                  </a:cubicBezTo>
                  <a:cubicBezTo>
                    <a:pt x="4167" y="24"/>
                    <a:pt x="4325" y="35"/>
                    <a:pt x="4532" y="50"/>
                  </a:cubicBezTo>
                  <a:cubicBezTo>
                    <a:pt x="4739" y="65"/>
                    <a:pt x="4963" y="88"/>
                    <a:pt x="5119" y="104"/>
                  </a:cubicBezTo>
                  <a:cubicBezTo>
                    <a:pt x="5275" y="120"/>
                    <a:pt x="5395" y="137"/>
                    <a:pt x="5467" y="145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46" name="Freeform 7"/>
            <p:cNvSpPr>
              <a:spLocks/>
            </p:cNvSpPr>
            <p:nvPr/>
          </p:nvSpPr>
          <p:spPr bwMode="auto">
            <a:xfrm>
              <a:off x="3377" y="5352"/>
              <a:ext cx="5551" cy="181"/>
            </a:xfrm>
            <a:custGeom>
              <a:avLst/>
              <a:gdLst>
                <a:gd name="T0" fmla="*/ 0 w 5551"/>
                <a:gd name="T1" fmla="*/ 181 h 181"/>
                <a:gd name="T2" fmla="*/ 931 w 5551"/>
                <a:gd name="T3" fmla="*/ 91 h 181"/>
                <a:gd name="T4" fmla="*/ 1680 w 5551"/>
                <a:gd name="T5" fmla="*/ 39 h 181"/>
                <a:gd name="T6" fmla="*/ 2723 w 5551"/>
                <a:gd name="T7" fmla="*/ 5 h 181"/>
                <a:gd name="T8" fmla="*/ 3368 w 5551"/>
                <a:gd name="T9" fmla="*/ 11 h 181"/>
                <a:gd name="T10" fmla="*/ 3921 w 5551"/>
                <a:gd name="T11" fmla="*/ 39 h 181"/>
                <a:gd name="T12" fmla="*/ 4526 w 5551"/>
                <a:gd name="T13" fmla="*/ 74 h 181"/>
                <a:gd name="T14" fmla="*/ 5136 w 5551"/>
                <a:gd name="T15" fmla="*/ 132 h 181"/>
                <a:gd name="T16" fmla="*/ 5551 w 5551"/>
                <a:gd name="T17" fmla="*/ 178 h 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1" h="181">
                  <a:moveTo>
                    <a:pt x="0" y="181"/>
                  </a:moveTo>
                  <a:cubicBezTo>
                    <a:pt x="155" y="166"/>
                    <a:pt x="651" y="115"/>
                    <a:pt x="931" y="91"/>
                  </a:cubicBezTo>
                  <a:cubicBezTo>
                    <a:pt x="1211" y="67"/>
                    <a:pt x="1381" y="53"/>
                    <a:pt x="1680" y="39"/>
                  </a:cubicBezTo>
                  <a:cubicBezTo>
                    <a:pt x="1979" y="25"/>
                    <a:pt x="2442" y="10"/>
                    <a:pt x="2723" y="5"/>
                  </a:cubicBezTo>
                  <a:cubicBezTo>
                    <a:pt x="3004" y="0"/>
                    <a:pt x="3168" y="5"/>
                    <a:pt x="3368" y="11"/>
                  </a:cubicBezTo>
                  <a:cubicBezTo>
                    <a:pt x="3568" y="17"/>
                    <a:pt x="3728" y="29"/>
                    <a:pt x="3921" y="39"/>
                  </a:cubicBezTo>
                  <a:cubicBezTo>
                    <a:pt x="4114" y="49"/>
                    <a:pt x="4324" y="59"/>
                    <a:pt x="4526" y="74"/>
                  </a:cubicBezTo>
                  <a:cubicBezTo>
                    <a:pt x="4728" y="89"/>
                    <a:pt x="4965" y="115"/>
                    <a:pt x="5136" y="132"/>
                  </a:cubicBezTo>
                  <a:cubicBezTo>
                    <a:pt x="5307" y="149"/>
                    <a:pt x="5465" y="169"/>
                    <a:pt x="5551" y="178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47" name="Freeform 8"/>
            <p:cNvSpPr>
              <a:spLocks/>
            </p:cNvSpPr>
            <p:nvPr/>
          </p:nvSpPr>
          <p:spPr bwMode="auto">
            <a:xfrm>
              <a:off x="3341" y="4585"/>
              <a:ext cx="5642" cy="179"/>
            </a:xfrm>
            <a:custGeom>
              <a:avLst/>
              <a:gdLst>
                <a:gd name="T0" fmla="*/ 0 w 5642"/>
                <a:gd name="T1" fmla="*/ 179 h 179"/>
                <a:gd name="T2" fmla="*/ 942 w 5642"/>
                <a:gd name="T3" fmla="*/ 78 h 179"/>
                <a:gd name="T4" fmla="*/ 1755 w 5642"/>
                <a:gd name="T5" fmla="*/ 35 h 179"/>
                <a:gd name="T6" fmla="*/ 2574 w 5642"/>
                <a:gd name="T7" fmla="*/ 3 h 179"/>
                <a:gd name="T8" fmla="*/ 3383 w 5642"/>
                <a:gd name="T9" fmla="*/ 19 h 179"/>
                <a:gd name="T10" fmla="*/ 3921 w 5642"/>
                <a:gd name="T11" fmla="*/ 37 h 179"/>
                <a:gd name="T12" fmla="*/ 4528 w 5642"/>
                <a:gd name="T13" fmla="*/ 78 h 179"/>
                <a:gd name="T14" fmla="*/ 5144 w 5642"/>
                <a:gd name="T15" fmla="*/ 136 h 179"/>
                <a:gd name="T16" fmla="*/ 5642 w 5642"/>
                <a:gd name="T17" fmla="*/ 174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42" h="179">
                  <a:moveTo>
                    <a:pt x="0" y="179"/>
                  </a:moveTo>
                  <a:cubicBezTo>
                    <a:pt x="157" y="162"/>
                    <a:pt x="650" y="102"/>
                    <a:pt x="942" y="78"/>
                  </a:cubicBezTo>
                  <a:cubicBezTo>
                    <a:pt x="1234" y="54"/>
                    <a:pt x="1483" y="47"/>
                    <a:pt x="1755" y="35"/>
                  </a:cubicBezTo>
                  <a:cubicBezTo>
                    <a:pt x="2027" y="23"/>
                    <a:pt x="2303" y="6"/>
                    <a:pt x="2574" y="3"/>
                  </a:cubicBezTo>
                  <a:cubicBezTo>
                    <a:pt x="2845" y="0"/>
                    <a:pt x="3159" y="13"/>
                    <a:pt x="3383" y="19"/>
                  </a:cubicBezTo>
                  <a:cubicBezTo>
                    <a:pt x="3607" y="25"/>
                    <a:pt x="3730" y="27"/>
                    <a:pt x="3921" y="37"/>
                  </a:cubicBezTo>
                  <a:cubicBezTo>
                    <a:pt x="4112" y="47"/>
                    <a:pt x="4324" y="62"/>
                    <a:pt x="4528" y="78"/>
                  </a:cubicBezTo>
                  <a:cubicBezTo>
                    <a:pt x="4732" y="94"/>
                    <a:pt x="4958" y="120"/>
                    <a:pt x="5144" y="136"/>
                  </a:cubicBezTo>
                  <a:cubicBezTo>
                    <a:pt x="5330" y="152"/>
                    <a:pt x="5538" y="166"/>
                    <a:pt x="5642" y="174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48" name="Freeform 9"/>
            <p:cNvSpPr>
              <a:spLocks/>
            </p:cNvSpPr>
            <p:nvPr/>
          </p:nvSpPr>
          <p:spPr bwMode="auto">
            <a:xfrm>
              <a:off x="3323" y="3832"/>
              <a:ext cx="5731" cy="270"/>
            </a:xfrm>
            <a:custGeom>
              <a:avLst/>
              <a:gdLst>
                <a:gd name="T0" fmla="*/ 0 w 5731"/>
                <a:gd name="T1" fmla="*/ 184 h 270"/>
                <a:gd name="T2" fmla="*/ 754 w 5731"/>
                <a:gd name="T3" fmla="*/ 105 h 270"/>
                <a:gd name="T4" fmla="*/ 1764 w 5731"/>
                <a:gd name="T5" fmla="*/ 32 h 270"/>
                <a:gd name="T6" fmla="*/ 2432 w 5731"/>
                <a:gd name="T7" fmla="*/ 6 h 270"/>
                <a:gd name="T8" fmla="*/ 3126 w 5731"/>
                <a:gd name="T9" fmla="*/ 6 h 270"/>
                <a:gd name="T10" fmla="*/ 3921 w 5731"/>
                <a:gd name="T11" fmla="*/ 42 h 270"/>
                <a:gd name="T12" fmla="*/ 4535 w 5731"/>
                <a:gd name="T13" fmla="*/ 110 h 270"/>
                <a:gd name="T14" fmla="*/ 5162 w 5731"/>
                <a:gd name="T15" fmla="*/ 172 h 270"/>
                <a:gd name="T16" fmla="*/ 5731 w 5731"/>
                <a:gd name="T17" fmla="*/ 27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1" h="270">
                  <a:moveTo>
                    <a:pt x="0" y="184"/>
                  </a:moveTo>
                  <a:cubicBezTo>
                    <a:pt x="126" y="171"/>
                    <a:pt x="460" y="130"/>
                    <a:pt x="754" y="105"/>
                  </a:cubicBezTo>
                  <a:cubicBezTo>
                    <a:pt x="1048" y="80"/>
                    <a:pt x="1484" y="48"/>
                    <a:pt x="1764" y="32"/>
                  </a:cubicBezTo>
                  <a:cubicBezTo>
                    <a:pt x="2044" y="16"/>
                    <a:pt x="2205" y="10"/>
                    <a:pt x="2432" y="6"/>
                  </a:cubicBezTo>
                  <a:cubicBezTo>
                    <a:pt x="2659" y="2"/>
                    <a:pt x="2878" y="0"/>
                    <a:pt x="3126" y="6"/>
                  </a:cubicBezTo>
                  <a:cubicBezTo>
                    <a:pt x="3374" y="12"/>
                    <a:pt x="3686" y="25"/>
                    <a:pt x="3921" y="42"/>
                  </a:cubicBezTo>
                  <a:cubicBezTo>
                    <a:pt x="4156" y="59"/>
                    <a:pt x="4328" y="88"/>
                    <a:pt x="4535" y="110"/>
                  </a:cubicBezTo>
                  <a:cubicBezTo>
                    <a:pt x="4742" y="132"/>
                    <a:pt x="4963" y="145"/>
                    <a:pt x="5162" y="172"/>
                  </a:cubicBezTo>
                  <a:cubicBezTo>
                    <a:pt x="5361" y="199"/>
                    <a:pt x="5613" y="250"/>
                    <a:pt x="5731" y="27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49" name="Freeform 10"/>
            <p:cNvSpPr>
              <a:spLocks/>
            </p:cNvSpPr>
            <p:nvPr/>
          </p:nvSpPr>
          <p:spPr bwMode="auto">
            <a:xfrm>
              <a:off x="3223" y="2322"/>
              <a:ext cx="5933" cy="240"/>
            </a:xfrm>
            <a:custGeom>
              <a:avLst/>
              <a:gdLst>
                <a:gd name="T0" fmla="*/ 0 w 5933"/>
                <a:gd name="T1" fmla="*/ 192 h 240"/>
                <a:gd name="T2" fmla="*/ 734 w 5933"/>
                <a:gd name="T3" fmla="*/ 109 h 240"/>
                <a:gd name="T4" fmla="*/ 1733 w 5933"/>
                <a:gd name="T5" fmla="*/ 36 h 240"/>
                <a:gd name="T6" fmla="*/ 2195 w 5933"/>
                <a:gd name="T7" fmla="*/ 12 h 240"/>
                <a:gd name="T8" fmla="*/ 2681 w 5933"/>
                <a:gd name="T9" fmla="*/ 12 h 240"/>
                <a:gd name="T10" fmla="*/ 3108 w 5933"/>
                <a:gd name="T11" fmla="*/ 3 h 240"/>
                <a:gd name="T12" fmla="*/ 3545 w 5933"/>
                <a:gd name="T13" fmla="*/ 30 h 240"/>
                <a:gd name="T14" fmla="*/ 4007 w 5933"/>
                <a:gd name="T15" fmla="*/ 36 h 240"/>
                <a:gd name="T16" fmla="*/ 4649 w 5933"/>
                <a:gd name="T17" fmla="*/ 84 h 240"/>
                <a:gd name="T18" fmla="*/ 5237 w 5933"/>
                <a:gd name="T19" fmla="*/ 162 h 240"/>
                <a:gd name="T20" fmla="*/ 5933 w 5933"/>
                <a:gd name="T21" fmla="*/ 240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33" h="240">
                  <a:moveTo>
                    <a:pt x="0" y="192"/>
                  </a:moveTo>
                  <a:cubicBezTo>
                    <a:pt x="123" y="178"/>
                    <a:pt x="445" y="135"/>
                    <a:pt x="734" y="109"/>
                  </a:cubicBezTo>
                  <a:cubicBezTo>
                    <a:pt x="1023" y="83"/>
                    <a:pt x="1490" y="52"/>
                    <a:pt x="1733" y="36"/>
                  </a:cubicBezTo>
                  <a:cubicBezTo>
                    <a:pt x="1976" y="20"/>
                    <a:pt x="2037" y="16"/>
                    <a:pt x="2195" y="12"/>
                  </a:cubicBezTo>
                  <a:cubicBezTo>
                    <a:pt x="2353" y="8"/>
                    <a:pt x="2529" y="13"/>
                    <a:pt x="2681" y="12"/>
                  </a:cubicBezTo>
                  <a:cubicBezTo>
                    <a:pt x="2833" y="11"/>
                    <a:pt x="2964" y="0"/>
                    <a:pt x="3108" y="3"/>
                  </a:cubicBezTo>
                  <a:cubicBezTo>
                    <a:pt x="3252" y="6"/>
                    <a:pt x="3395" y="25"/>
                    <a:pt x="3545" y="30"/>
                  </a:cubicBezTo>
                  <a:cubicBezTo>
                    <a:pt x="3695" y="35"/>
                    <a:pt x="3823" y="27"/>
                    <a:pt x="4007" y="36"/>
                  </a:cubicBezTo>
                  <a:cubicBezTo>
                    <a:pt x="4191" y="45"/>
                    <a:pt x="4444" y="63"/>
                    <a:pt x="4649" y="84"/>
                  </a:cubicBezTo>
                  <a:cubicBezTo>
                    <a:pt x="4854" y="105"/>
                    <a:pt x="5023" y="136"/>
                    <a:pt x="5237" y="162"/>
                  </a:cubicBezTo>
                  <a:cubicBezTo>
                    <a:pt x="5451" y="188"/>
                    <a:pt x="5788" y="224"/>
                    <a:pt x="5933" y="24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0" name="Freeform 11"/>
            <p:cNvSpPr>
              <a:spLocks/>
            </p:cNvSpPr>
            <p:nvPr/>
          </p:nvSpPr>
          <p:spPr bwMode="auto">
            <a:xfrm>
              <a:off x="3164" y="1508"/>
              <a:ext cx="6043" cy="309"/>
            </a:xfrm>
            <a:custGeom>
              <a:avLst/>
              <a:gdLst>
                <a:gd name="T0" fmla="*/ 0 w 6043"/>
                <a:gd name="T1" fmla="*/ 266 h 309"/>
                <a:gd name="T2" fmla="*/ 819 w 6043"/>
                <a:gd name="T3" fmla="*/ 165 h 309"/>
                <a:gd name="T4" fmla="*/ 1847 w 6043"/>
                <a:gd name="T5" fmla="*/ 57 h 309"/>
                <a:gd name="T6" fmla="*/ 2510 w 6043"/>
                <a:gd name="T7" fmla="*/ 25 h 309"/>
                <a:gd name="T8" fmla="*/ 2789 w 6043"/>
                <a:gd name="T9" fmla="*/ 20 h 309"/>
                <a:gd name="T10" fmla="*/ 3228 w 6043"/>
                <a:gd name="T11" fmla="*/ 4 h 309"/>
                <a:gd name="T12" fmla="*/ 3966 w 6043"/>
                <a:gd name="T13" fmla="*/ 47 h 309"/>
                <a:gd name="T14" fmla="*/ 4539 w 6043"/>
                <a:gd name="T15" fmla="*/ 95 h 309"/>
                <a:gd name="T16" fmla="*/ 5497 w 6043"/>
                <a:gd name="T17" fmla="*/ 218 h 309"/>
                <a:gd name="T18" fmla="*/ 6043 w 6043"/>
                <a:gd name="T19" fmla="*/ 309 h 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43" h="309">
                  <a:moveTo>
                    <a:pt x="0" y="266"/>
                  </a:moveTo>
                  <a:cubicBezTo>
                    <a:pt x="136" y="248"/>
                    <a:pt x="511" y="200"/>
                    <a:pt x="819" y="165"/>
                  </a:cubicBezTo>
                  <a:cubicBezTo>
                    <a:pt x="1127" y="130"/>
                    <a:pt x="1565" y="80"/>
                    <a:pt x="1847" y="57"/>
                  </a:cubicBezTo>
                  <a:cubicBezTo>
                    <a:pt x="2129" y="34"/>
                    <a:pt x="2353" y="31"/>
                    <a:pt x="2510" y="25"/>
                  </a:cubicBezTo>
                  <a:cubicBezTo>
                    <a:pt x="2667" y="19"/>
                    <a:pt x="2669" y="23"/>
                    <a:pt x="2789" y="20"/>
                  </a:cubicBezTo>
                  <a:cubicBezTo>
                    <a:pt x="2909" y="17"/>
                    <a:pt x="3032" y="0"/>
                    <a:pt x="3228" y="4"/>
                  </a:cubicBezTo>
                  <a:cubicBezTo>
                    <a:pt x="3424" y="8"/>
                    <a:pt x="3748" y="32"/>
                    <a:pt x="3966" y="47"/>
                  </a:cubicBezTo>
                  <a:cubicBezTo>
                    <a:pt x="4184" y="62"/>
                    <a:pt x="4284" y="67"/>
                    <a:pt x="4539" y="95"/>
                  </a:cubicBezTo>
                  <a:cubicBezTo>
                    <a:pt x="4794" y="123"/>
                    <a:pt x="5246" y="182"/>
                    <a:pt x="5497" y="218"/>
                  </a:cubicBezTo>
                  <a:cubicBezTo>
                    <a:pt x="5748" y="254"/>
                    <a:pt x="5929" y="290"/>
                    <a:pt x="6043" y="309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1" name="Freeform 12"/>
            <p:cNvSpPr>
              <a:spLocks/>
            </p:cNvSpPr>
            <p:nvPr/>
          </p:nvSpPr>
          <p:spPr bwMode="auto">
            <a:xfrm>
              <a:off x="3176" y="1710"/>
              <a:ext cx="248" cy="5319"/>
            </a:xfrm>
            <a:custGeom>
              <a:avLst/>
              <a:gdLst>
                <a:gd name="T0" fmla="*/ 0 w 248"/>
                <a:gd name="T1" fmla="*/ 0 h 5319"/>
                <a:gd name="T2" fmla="*/ 248 w 248"/>
                <a:gd name="T3" fmla="*/ 5319 h 53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8" h="5319">
                  <a:moveTo>
                    <a:pt x="0" y="0"/>
                  </a:moveTo>
                  <a:cubicBezTo>
                    <a:pt x="41" y="886"/>
                    <a:pt x="196" y="4211"/>
                    <a:pt x="248" y="5319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2" name="Freeform 13"/>
            <p:cNvSpPr>
              <a:spLocks/>
            </p:cNvSpPr>
            <p:nvPr/>
          </p:nvSpPr>
          <p:spPr bwMode="auto">
            <a:xfrm>
              <a:off x="3943" y="1667"/>
              <a:ext cx="240" cy="5357"/>
            </a:xfrm>
            <a:custGeom>
              <a:avLst/>
              <a:gdLst>
                <a:gd name="T0" fmla="*/ 0 w 240"/>
                <a:gd name="T1" fmla="*/ 0 h 5357"/>
                <a:gd name="T2" fmla="*/ 43 w 240"/>
                <a:gd name="T3" fmla="*/ 1050 h 5357"/>
                <a:gd name="T4" fmla="*/ 103 w 240"/>
                <a:gd name="T5" fmla="*/ 2507 h 5357"/>
                <a:gd name="T6" fmla="*/ 240 w 240"/>
                <a:gd name="T7" fmla="*/ 5357 h 53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5357">
                  <a:moveTo>
                    <a:pt x="0" y="0"/>
                  </a:moveTo>
                  <a:cubicBezTo>
                    <a:pt x="8" y="175"/>
                    <a:pt x="26" y="632"/>
                    <a:pt x="43" y="1050"/>
                  </a:cubicBezTo>
                  <a:cubicBezTo>
                    <a:pt x="60" y="1468"/>
                    <a:pt x="70" y="1789"/>
                    <a:pt x="103" y="2507"/>
                  </a:cubicBezTo>
                  <a:cubicBezTo>
                    <a:pt x="136" y="3225"/>
                    <a:pt x="211" y="4763"/>
                    <a:pt x="240" y="5357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3" name="Freeform 14"/>
            <p:cNvSpPr>
              <a:spLocks/>
            </p:cNvSpPr>
            <p:nvPr/>
          </p:nvSpPr>
          <p:spPr bwMode="auto">
            <a:xfrm>
              <a:off x="4676" y="1564"/>
              <a:ext cx="227" cy="5366"/>
            </a:xfrm>
            <a:custGeom>
              <a:avLst/>
              <a:gdLst>
                <a:gd name="T0" fmla="*/ 0 w 227"/>
                <a:gd name="T1" fmla="*/ 0 h 5366"/>
                <a:gd name="T2" fmla="*/ 51 w 227"/>
                <a:gd name="T3" fmla="*/ 995 h 5366"/>
                <a:gd name="T4" fmla="*/ 145 w 227"/>
                <a:gd name="T5" fmla="*/ 3030 h 5366"/>
                <a:gd name="T6" fmla="*/ 227 w 227"/>
                <a:gd name="T7" fmla="*/ 5366 h 5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5366">
                  <a:moveTo>
                    <a:pt x="0" y="0"/>
                  </a:moveTo>
                  <a:cubicBezTo>
                    <a:pt x="8" y="165"/>
                    <a:pt x="27" y="490"/>
                    <a:pt x="51" y="995"/>
                  </a:cubicBezTo>
                  <a:cubicBezTo>
                    <a:pt x="75" y="1500"/>
                    <a:pt x="116" y="2302"/>
                    <a:pt x="145" y="3030"/>
                  </a:cubicBezTo>
                  <a:cubicBezTo>
                    <a:pt x="174" y="3758"/>
                    <a:pt x="210" y="4879"/>
                    <a:pt x="227" y="5366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4" name="Freeform 15"/>
            <p:cNvSpPr>
              <a:spLocks/>
            </p:cNvSpPr>
            <p:nvPr/>
          </p:nvSpPr>
          <p:spPr bwMode="auto">
            <a:xfrm>
              <a:off x="5430" y="1479"/>
              <a:ext cx="257" cy="5430"/>
            </a:xfrm>
            <a:custGeom>
              <a:avLst/>
              <a:gdLst>
                <a:gd name="T0" fmla="*/ 0 w 257"/>
                <a:gd name="T1" fmla="*/ 0 h 5430"/>
                <a:gd name="T2" fmla="*/ 34 w 257"/>
                <a:gd name="T3" fmla="*/ 1191 h 5430"/>
                <a:gd name="T4" fmla="*/ 81 w 257"/>
                <a:gd name="T5" fmla="*/ 2412 h 5430"/>
                <a:gd name="T6" fmla="*/ 210 w 257"/>
                <a:gd name="T7" fmla="*/ 3124 h 5430"/>
                <a:gd name="T8" fmla="*/ 244 w 257"/>
                <a:gd name="T9" fmla="*/ 4272 h 5430"/>
                <a:gd name="T10" fmla="*/ 257 w 257"/>
                <a:gd name="T11" fmla="*/ 5430 h 5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" h="5430">
                  <a:moveTo>
                    <a:pt x="0" y="0"/>
                  </a:moveTo>
                  <a:cubicBezTo>
                    <a:pt x="6" y="198"/>
                    <a:pt x="21" y="789"/>
                    <a:pt x="34" y="1191"/>
                  </a:cubicBezTo>
                  <a:cubicBezTo>
                    <a:pt x="47" y="1593"/>
                    <a:pt x="52" y="2090"/>
                    <a:pt x="81" y="2412"/>
                  </a:cubicBezTo>
                  <a:cubicBezTo>
                    <a:pt x="110" y="2734"/>
                    <a:pt x="183" y="2814"/>
                    <a:pt x="210" y="3124"/>
                  </a:cubicBezTo>
                  <a:cubicBezTo>
                    <a:pt x="237" y="3434"/>
                    <a:pt x="236" y="3888"/>
                    <a:pt x="244" y="4272"/>
                  </a:cubicBezTo>
                  <a:cubicBezTo>
                    <a:pt x="252" y="4656"/>
                    <a:pt x="254" y="5189"/>
                    <a:pt x="257" y="543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5" name="Freeform 16"/>
            <p:cNvSpPr>
              <a:spLocks/>
            </p:cNvSpPr>
            <p:nvPr/>
          </p:nvSpPr>
          <p:spPr bwMode="auto">
            <a:xfrm>
              <a:off x="6197" y="1496"/>
              <a:ext cx="10" cy="2335"/>
            </a:xfrm>
            <a:custGeom>
              <a:avLst/>
              <a:gdLst>
                <a:gd name="T0" fmla="*/ 4 w 10"/>
                <a:gd name="T1" fmla="*/ 0 h 2335"/>
                <a:gd name="T2" fmla="*/ 9 w 10"/>
                <a:gd name="T3" fmla="*/ 1264 h 2335"/>
                <a:gd name="T4" fmla="*/ 0 w 10"/>
                <a:gd name="T5" fmla="*/ 2335 h 2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335">
                  <a:moveTo>
                    <a:pt x="4" y="0"/>
                  </a:moveTo>
                  <a:cubicBezTo>
                    <a:pt x="5" y="211"/>
                    <a:pt x="10" y="875"/>
                    <a:pt x="9" y="1264"/>
                  </a:cubicBezTo>
                  <a:cubicBezTo>
                    <a:pt x="8" y="1653"/>
                    <a:pt x="2" y="2112"/>
                    <a:pt x="0" y="2335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6" name="Freeform 17"/>
            <p:cNvSpPr>
              <a:spLocks/>
            </p:cNvSpPr>
            <p:nvPr/>
          </p:nvSpPr>
          <p:spPr bwMode="auto">
            <a:xfrm>
              <a:off x="6450" y="1509"/>
              <a:ext cx="519" cy="5387"/>
            </a:xfrm>
            <a:custGeom>
              <a:avLst/>
              <a:gdLst>
                <a:gd name="T0" fmla="*/ 519 w 519"/>
                <a:gd name="T1" fmla="*/ 0 h 5387"/>
                <a:gd name="T2" fmla="*/ 459 w 519"/>
                <a:gd name="T3" fmla="*/ 1182 h 5387"/>
                <a:gd name="T4" fmla="*/ 369 w 519"/>
                <a:gd name="T5" fmla="*/ 2365 h 5387"/>
                <a:gd name="T6" fmla="*/ 219 w 519"/>
                <a:gd name="T7" fmla="*/ 3102 h 5387"/>
                <a:gd name="T8" fmla="*/ 69 w 519"/>
                <a:gd name="T9" fmla="*/ 4688 h 5387"/>
                <a:gd name="T10" fmla="*/ 0 w 519"/>
                <a:gd name="T11" fmla="*/ 5387 h 53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9" h="5387">
                  <a:moveTo>
                    <a:pt x="519" y="0"/>
                  </a:moveTo>
                  <a:cubicBezTo>
                    <a:pt x="508" y="198"/>
                    <a:pt x="484" y="788"/>
                    <a:pt x="459" y="1182"/>
                  </a:cubicBezTo>
                  <a:cubicBezTo>
                    <a:pt x="434" y="1576"/>
                    <a:pt x="409" y="2045"/>
                    <a:pt x="369" y="2365"/>
                  </a:cubicBezTo>
                  <a:cubicBezTo>
                    <a:pt x="329" y="2685"/>
                    <a:pt x="269" y="2715"/>
                    <a:pt x="219" y="3102"/>
                  </a:cubicBezTo>
                  <a:cubicBezTo>
                    <a:pt x="169" y="3489"/>
                    <a:pt x="105" y="4307"/>
                    <a:pt x="69" y="4688"/>
                  </a:cubicBezTo>
                  <a:cubicBezTo>
                    <a:pt x="33" y="5069"/>
                    <a:pt x="14" y="5242"/>
                    <a:pt x="0" y="5387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7" name="Freeform 18"/>
            <p:cNvSpPr>
              <a:spLocks/>
            </p:cNvSpPr>
            <p:nvPr/>
          </p:nvSpPr>
          <p:spPr bwMode="auto">
            <a:xfrm>
              <a:off x="7234" y="1594"/>
              <a:ext cx="506" cy="5340"/>
            </a:xfrm>
            <a:custGeom>
              <a:avLst/>
              <a:gdLst>
                <a:gd name="T0" fmla="*/ 506 w 506"/>
                <a:gd name="T1" fmla="*/ 0 h 5340"/>
                <a:gd name="T2" fmla="*/ 446 w 506"/>
                <a:gd name="T3" fmla="*/ 763 h 5340"/>
                <a:gd name="T4" fmla="*/ 335 w 506"/>
                <a:gd name="T5" fmla="*/ 1886 h 5340"/>
                <a:gd name="T6" fmla="*/ 185 w 506"/>
                <a:gd name="T7" fmla="*/ 3506 h 5340"/>
                <a:gd name="T8" fmla="*/ 0 w 506"/>
                <a:gd name="T9" fmla="*/ 5340 h 5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" h="5340">
                  <a:moveTo>
                    <a:pt x="506" y="0"/>
                  </a:moveTo>
                  <a:cubicBezTo>
                    <a:pt x="496" y="127"/>
                    <a:pt x="474" y="449"/>
                    <a:pt x="446" y="763"/>
                  </a:cubicBezTo>
                  <a:cubicBezTo>
                    <a:pt x="418" y="1077"/>
                    <a:pt x="378" y="1429"/>
                    <a:pt x="335" y="1886"/>
                  </a:cubicBezTo>
                  <a:cubicBezTo>
                    <a:pt x="292" y="2343"/>
                    <a:pt x="241" y="2930"/>
                    <a:pt x="185" y="3506"/>
                  </a:cubicBezTo>
                  <a:cubicBezTo>
                    <a:pt x="129" y="4082"/>
                    <a:pt x="39" y="4958"/>
                    <a:pt x="0" y="534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8" name="Freeform 19"/>
            <p:cNvSpPr>
              <a:spLocks/>
            </p:cNvSpPr>
            <p:nvPr/>
          </p:nvSpPr>
          <p:spPr bwMode="auto">
            <a:xfrm>
              <a:off x="8001" y="1701"/>
              <a:ext cx="493" cy="5280"/>
            </a:xfrm>
            <a:custGeom>
              <a:avLst/>
              <a:gdLst>
                <a:gd name="T0" fmla="*/ 493 w 493"/>
                <a:gd name="T1" fmla="*/ 0 h 5280"/>
                <a:gd name="T2" fmla="*/ 386 w 493"/>
                <a:gd name="T3" fmla="*/ 1179 h 5280"/>
                <a:gd name="T4" fmla="*/ 322 w 493"/>
                <a:gd name="T5" fmla="*/ 1890 h 5280"/>
                <a:gd name="T6" fmla="*/ 258 w 493"/>
                <a:gd name="T7" fmla="*/ 2559 h 5280"/>
                <a:gd name="T8" fmla="*/ 193 w 493"/>
                <a:gd name="T9" fmla="*/ 3210 h 5280"/>
                <a:gd name="T10" fmla="*/ 99 w 493"/>
                <a:gd name="T11" fmla="*/ 4230 h 5280"/>
                <a:gd name="T12" fmla="*/ 43 w 493"/>
                <a:gd name="T13" fmla="*/ 4800 h 5280"/>
                <a:gd name="T14" fmla="*/ 0 w 493"/>
                <a:gd name="T15" fmla="*/ 5280 h 5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3" h="5280">
                  <a:moveTo>
                    <a:pt x="493" y="0"/>
                  </a:moveTo>
                  <a:cubicBezTo>
                    <a:pt x="475" y="197"/>
                    <a:pt x="414" y="864"/>
                    <a:pt x="386" y="1179"/>
                  </a:cubicBezTo>
                  <a:cubicBezTo>
                    <a:pt x="358" y="1494"/>
                    <a:pt x="343" y="1660"/>
                    <a:pt x="322" y="1890"/>
                  </a:cubicBezTo>
                  <a:cubicBezTo>
                    <a:pt x="301" y="2120"/>
                    <a:pt x="279" y="2339"/>
                    <a:pt x="258" y="2559"/>
                  </a:cubicBezTo>
                  <a:cubicBezTo>
                    <a:pt x="237" y="2779"/>
                    <a:pt x="219" y="2932"/>
                    <a:pt x="193" y="3210"/>
                  </a:cubicBezTo>
                  <a:cubicBezTo>
                    <a:pt x="167" y="3488"/>
                    <a:pt x="124" y="3965"/>
                    <a:pt x="99" y="4230"/>
                  </a:cubicBezTo>
                  <a:cubicBezTo>
                    <a:pt x="74" y="4495"/>
                    <a:pt x="59" y="4625"/>
                    <a:pt x="43" y="4800"/>
                  </a:cubicBezTo>
                  <a:cubicBezTo>
                    <a:pt x="27" y="4975"/>
                    <a:pt x="9" y="5180"/>
                    <a:pt x="0" y="528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9" name="Freeform 20"/>
            <p:cNvSpPr>
              <a:spLocks/>
            </p:cNvSpPr>
            <p:nvPr/>
          </p:nvSpPr>
          <p:spPr bwMode="auto">
            <a:xfrm>
              <a:off x="8726" y="1821"/>
              <a:ext cx="540" cy="5272"/>
            </a:xfrm>
            <a:custGeom>
              <a:avLst/>
              <a:gdLst>
                <a:gd name="T0" fmla="*/ 540 w 540"/>
                <a:gd name="T1" fmla="*/ 0 h 5272"/>
                <a:gd name="T2" fmla="*/ 355 w 540"/>
                <a:gd name="T3" fmla="*/ 1899 h 5272"/>
                <a:gd name="T4" fmla="*/ 214 w 540"/>
                <a:gd name="T5" fmla="*/ 3356 h 5272"/>
                <a:gd name="T6" fmla="*/ 85 w 540"/>
                <a:gd name="T7" fmla="*/ 4710 h 5272"/>
                <a:gd name="T8" fmla="*/ 0 w 540"/>
                <a:gd name="T9" fmla="*/ 5272 h 5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0" h="5272">
                  <a:moveTo>
                    <a:pt x="540" y="0"/>
                  </a:moveTo>
                  <a:cubicBezTo>
                    <a:pt x="510" y="316"/>
                    <a:pt x="409" y="1340"/>
                    <a:pt x="355" y="1899"/>
                  </a:cubicBezTo>
                  <a:cubicBezTo>
                    <a:pt x="301" y="2458"/>
                    <a:pt x="259" y="2888"/>
                    <a:pt x="214" y="3356"/>
                  </a:cubicBezTo>
                  <a:cubicBezTo>
                    <a:pt x="169" y="3824"/>
                    <a:pt x="121" y="4391"/>
                    <a:pt x="85" y="4710"/>
                  </a:cubicBezTo>
                  <a:cubicBezTo>
                    <a:pt x="49" y="5029"/>
                    <a:pt x="18" y="5155"/>
                    <a:pt x="0" y="5272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pic>
          <p:nvPicPr>
            <p:cNvPr id="13360" name="Picture 21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7" y="6748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1" name="Picture 22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83" y="6781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2" name="Picture 23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47" y="6832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3" name="Picture 24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20000">
              <a:off x="8583" y="690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4" name="Picture 25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24" y="674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5" name="Picture 26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39" y="675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6" name="Picture 27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3" y="681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7" name="Picture 28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1" y="686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8" name="Picture 29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3" y="5992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9" name="Picture 30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6" y="6008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0" name="Picture 31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94" y="6031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1" name="Picture 32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68" y="6128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2" name="Picture 33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10" y="599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3" name="Picture 34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8" y="6003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4" name="Picture 35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4" y="606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5" name="Picture 36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0" y="610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6" name="Picture 37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33" y="520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7" name="Picture 38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13" y="523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8" name="Picture 39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83" y="528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9" name="Picture 40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51" y="538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0" name="Picture 41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5" y="521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1" name="Picture 42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3" y="5242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2" name="Picture 43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5" y="5308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3" name="Picture 44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5" y="5362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4" name="Picture 45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1" y="443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5" name="Picture 46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8" y="448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6" name="Picture 47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33" y="453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7" name="Picture 48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24" y="4582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8" name="Picture 49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9" y="442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9" name="Picture 50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62" y="446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0" name="Picture 51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9" y="453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1" name="Picture 52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9" y="4601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2" name="Picture 53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31" y="367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3" name="Picture 54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70" y="375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4" name="Picture 55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18" y="3813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5" name="Picture 56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66" y="395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6" name="Picture 57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41" y="368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7" name="Picture 58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19" y="371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8" name="Picture 59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1" y="377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9" name="Picture 60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6" y="385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0" name="Picture 61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56" y="369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1" name="Picture 62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34" y="2898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2" name="Picture 63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33" y="297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3" name="Picture 64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75" y="306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4" name="Picture 65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47" y="315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5" name="Picture 66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14" y="291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6" name="Picture 67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98" y="2962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7" name="Picture 68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2" y="300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8" name="Picture 69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3" y="308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9" name="Picture 70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19" y="2948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0" name="Picture 71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2" y="217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1" name="Picture 72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11" y="223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2" name="Picture 73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46" y="2331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3" name="Picture 74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98" y="242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4" name="Picture 75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07" y="218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5" name="Picture 76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1" y="220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6" name="Picture 77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5" y="227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7" name="Picture 78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1" y="233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8" name="Picture 79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72" y="220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9" name="Picture 80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3" y="1366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0" name="Picture 81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88" y="145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1" name="Picture 82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33" y="1554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2" name="Picture 83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78" y="1677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3" name="Picture 84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73" y="138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4" name="Picture 85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7" y="142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5" name="Picture 86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1" y="151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6" name="Picture 87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2" y="1607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7" name="Picture 88" descr="GeS2-HT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23" y="139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428" name="Line 89"/>
            <p:cNvCxnSpPr>
              <a:cxnSpLocks noChangeShapeType="1"/>
            </p:cNvCxnSpPr>
            <p:nvPr/>
          </p:nvCxnSpPr>
          <p:spPr bwMode="auto">
            <a:xfrm>
              <a:off x="5872" y="4283"/>
              <a:ext cx="635" cy="17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429" name="Line 90"/>
            <p:cNvCxnSpPr>
              <a:cxnSpLocks noChangeShapeType="1"/>
            </p:cNvCxnSpPr>
            <p:nvPr/>
          </p:nvCxnSpPr>
          <p:spPr bwMode="auto">
            <a:xfrm rot="-5400000">
              <a:off x="6054" y="4163"/>
              <a:ext cx="258" cy="8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3315" name="Text Box 91"/>
          <p:cNvSpPr txBox="1">
            <a:spLocks noChangeArrowheads="1"/>
          </p:cNvSpPr>
          <p:nvPr/>
        </p:nvSpPr>
        <p:spPr bwMode="auto">
          <a:xfrm>
            <a:off x="138113" y="6019800"/>
            <a:ext cx="8915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sz="2400" b="1">
                <a:ea typeface="Calibri" pitchFamily="34" charset="0"/>
                <a:cs typeface="Arial" charset="0"/>
              </a:rPr>
              <a:t>Крайова дислокація (</a:t>
            </a:r>
            <a:r>
              <a:rPr lang="uk-UA" sz="2400" b="1" i="1">
                <a:ea typeface="Calibri" pitchFamily="34" charset="0"/>
                <a:cs typeface="Arial" charset="0"/>
              </a:rPr>
              <a:t>а,б</a:t>
            </a:r>
            <a:r>
              <a:rPr lang="uk-UA" sz="2400" b="1">
                <a:ea typeface="Calibri" pitchFamily="34" charset="0"/>
                <a:cs typeface="Arial" charset="0"/>
              </a:rPr>
              <a:t>) та зонна структура поблизу </a:t>
            </a:r>
            <a:endParaRPr lang="ru-RU" sz="2400" b="1">
              <a:ea typeface="Calibri" pitchFamily="34" charset="0"/>
              <a:cs typeface="Arial" charset="0"/>
            </a:endParaRPr>
          </a:p>
          <a:p>
            <a:r>
              <a:rPr lang="uk-UA" sz="2400" b="1">
                <a:ea typeface="Calibri" pitchFamily="34" charset="0"/>
                <a:cs typeface="Arial" charset="0"/>
              </a:rPr>
              <a:t>крайової дислокації (</a:t>
            </a:r>
            <a:r>
              <a:rPr lang="uk-UA" sz="2400" b="1" i="1">
                <a:ea typeface="Calibri" pitchFamily="34" charset="0"/>
                <a:cs typeface="Arial" charset="0"/>
              </a:rPr>
              <a:t>в</a:t>
            </a:r>
            <a:r>
              <a:rPr lang="uk-UA" sz="2400" b="1">
                <a:ea typeface="Calibri" pitchFamily="34" charset="0"/>
                <a:cs typeface="Arial" charset="0"/>
              </a:rPr>
              <a:t>)</a:t>
            </a:r>
            <a:r>
              <a:rPr lang="ru-RU" sz="2400" b="1">
                <a:ea typeface="Calibri" pitchFamily="34" charset="0"/>
                <a:cs typeface="Arial" charset="0"/>
              </a:rPr>
              <a:t>.</a:t>
            </a:r>
          </a:p>
        </p:txBody>
      </p:sp>
      <p:sp>
        <p:nvSpPr>
          <p:cNvPr id="13316" name="Text Box 92"/>
          <p:cNvSpPr txBox="1">
            <a:spLocks noChangeArrowheads="1"/>
          </p:cNvSpPr>
          <p:nvPr/>
        </p:nvSpPr>
        <p:spPr bwMode="auto">
          <a:xfrm>
            <a:off x="457200" y="2892425"/>
            <a:ext cx="114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" name="Групувати 116"/>
          <p:cNvGrpSpPr>
            <a:grpSpLocks/>
          </p:cNvGrpSpPr>
          <p:nvPr/>
        </p:nvGrpSpPr>
        <p:grpSpPr bwMode="auto">
          <a:xfrm>
            <a:off x="2347913" y="3886200"/>
            <a:ext cx="3062287" cy="2051050"/>
            <a:chOff x="4053073" y="3340560"/>
            <a:chExt cx="3062828" cy="2051685"/>
          </a:xfrm>
        </p:grpSpPr>
        <p:sp>
          <p:nvSpPr>
            <p:cNvPr id="13322" name="Text Box 93"/>
            <p:cNvSpPr txBox="1">
              <a:spLocks noChangeArrowheads="1"/>
            </p:cNvSpPr>
            <p:nvPr/>
          </p:nvSpPr>
          <p:spPr bwMode="auto">
            <a:xfrm>
              <a:off x="4053073" y="4598637"/>
              <a:ext cx="113665" cy="227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i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323" name="Freeform 94"/>
            <p:cNvSpPr>
              <a:spLocks/>
            </p:cNvSpPr>
            <p:nvPr/>
          </p:nvSpPr>
          <p:spPr bwMode="auto">
            <a:xfrm>
              <a:off x="4507956" y="3783155"/>
              <a:ext cx="2565400" cy="298450"/>
            </a:xfrm>
            <a:custGeom>
              <a:avLst/>
              <a:gdLst>
                <a:gd name="T0" fmla="*/ 0 w 4123"/>
                <a:gd name="T1" fmla="*/ 2147483647 h 481"/>
                <a:gd name="T2" fmla="*/ 2147483647 w 4123"/>
                <a:gd name="T3" fmla="*/ 2147483647 h 481"/>
                <a:gd name="T4" fmla="*/ 2147483647 w 4123"/>
                <a:gd name="T5" fmla="*/ 2147483647 h 481"/>
                <a:gd name="T6" fmla="*/ 2147483647 w 4123"/>
                <a:gd name="T7" fmla="*/ 2147483647 h 481"/>
                <a:gd name="T8" fmla="*/ 2147483647 w 4123"/>
                <a:gd name="T9" fmla="*/ 2147483647 h 481"/>
                <a:gd name="T10" fmla="*/ 2147483647 w 4123"/>
                <a:gd name="T11" fmla="*/ 2147483647 h 481"/>
                <a:gd name="T12" fmla="*/ 2147483647 w 4123"/>
                <a:gd name="T13" fmla="*/ 2147483647 h 481"/>
                <a:gd name="T14" fmla="*/ 2147483647 w 4123"/>
                <a:gd name="T15" fmla="*/ 2147483647 h 481"/>
                <a:gd name="T16" fmla="*/ 2147483647 w 4123"/>
                <a:gd name="T17" fmla="*/ 2147483647 h 481"/>
                <a:gd name="T18" fmla="*/ 2147483647 w 4123"/>
                <a:gd name="T19" fmla="*/ 2147483647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23" h="481">
                  <a:moveTo>
                    <a:pt x="0" y="442"/>
                  </a:moveTo>
                  <a:cubicBezTo>
                    <a:pt x="127" y="442"/>
                    <a:pt x="556" y="438"/>
                    <a:pt x="765" y="435"/>
                  </a:cubicBezTo>
                  <a:cubicBezTo>
                    <a:pt x="974" y="432"/>
                    <a:pt x="1122" y="446"/>
                    <a:pt x="1253" y="422"/>
                  </a:cubicBezTo>
                  <a:cubicBezTo>
                    <a:pt x="1384" y="398"/>
                    <a:pt x="1445" y="356"/>
                    <a:pt x="1549" y="292"/>
                  </a:cubicBezTo>
                  <a:cubicBezTo>
                    <a:pt x="1653" y="228"/>
                    <a:pt x="1758" y="76"/>
                    <a:pt x="1880" y="38"/>
                  </a:cubicBezTo>
                  <a:cubicBezTo>
                    <a:pt x="2002" y="0"/>
                    <a:pt x="2146" y="6"/>
                    <a:pt x="2279" y="64"/>
                  </a:cubicBezTo>
                  <a:cubicBezTo>
                    <a:pt x="2412" y="122"/>
                    <a:pt x="2551" y="318"/>
                    <a:pt x="2678" y="385"/>
                  </a:cubicBezTo>
                  <a:cubicBezTo>
                    <a:pt x="2805" y="452"/>
                    <a:pt x="2887" y="455"/>
                    <a:pt x="3040" y="468"/>
                  </a:cubicBezTo>
                  <a:cubicBezTo>
                    <a:pt x="3193" y="481"/>
                    <a:pt x="3415" y="465"/>
                    <a:pt x="3595" y="463"/>
                  </a:cubicBezTo>
                  <a:cubicBezTo>
                    <a:pt x="3775" y="461"/>
                    <a:pt x="4013" y="459"/>
                    <a:pt x="4123" y="45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24" name="Freeform 95"/>
            <p:cNvSpPr>
              <a:spLocks/>
            </p:cNvSpPr>
            <p:nvPr/>
          </p:nvSpPr>
          <p:spPr bwMode="auto">
            <a:xfrm>
              <a:off x="4500971" y="5114115"/>
              <a:ext cx="2579370" cy="278130"/>
            </a:xfrm>
            <a:custGeom>
              <a:avLst/>
              <a:gdLst>
                <a:gd name="T0" fmla="*/ 0 w 4146"/>
                <a:gd name="T1" fmla="*/ 1686430988 h 447"/>
                <a:gd name="T2" fmla="*/ 2147483647 w 4146"/>
                <a:gd name="T3" fmla="*/ 2147483647 h 447"/>
                <a:gd name="T4" fmla="*/ 2147483647 w 4146"/>
                <a:gd name="T5" fmla="*/ 2147483647 h 447"/>
                <a:gd name="T6" fmla="*/ 2147483647 w 4146"/>
                <a:gd name="T7" fmla="*/ 2147483647 h 447"/>
                <a:gd name="T8" fmla="*/ 2147483647 w 4146"/>
                <a:gd name="T9" fmla="*/ 2147483647 h 447"/>
                <a:gd name="T10" fmla="*/ 2147483647 w 4146"/>
                <a:gd name="T11" fmla="*/ 2147483647 h 447"/>
                <a:gd name="T12" fmla="*/ 2147483647 w 4146"/>
                <a:gd name="T13" fmla="*/ 2147483647 h 447"/>
                <a:gd name="T14" fmla="*/ 2147483647 w 4146"/>
                <a:gd name="T15" fmla="*/ 2147483647 h 447"/>
                <a:gd name="T16" fmla="*/ 2147483647 w 4146"/>
                <a:gd name="T17" fmla="*/ 2147483647 h 4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46" h="447">
                  <a:moveTo>
                    <a:pt x="0" y="7"/>
                  </a:moveTo>
                  <a:cubicBezTo>
                    <a:pt x="123" y="8"/>
                    <a:pt x="547" y="10"/>
                    <a:pt x="741" y="12"/>
                  </a:cubicBezTo>
                  <a:cubicBezTo>
                    <a:pt x="935" y="14"/>
                    <a:pt x="1045" y="2"/>
                    <a:pt x="1166" y="17"/>
                  </a:cubicBezTo>
                  <a:cubicBezTo>
                    <a:pt x="1287" y="32"/>
                    <a:pt x="1346" y="36"/>
                    <a:pt x="1466" y="100"/>
                  </a:cubicBezTo>
                  <a:cubicBezTo>
                    <a:pt x="1586" y="164"/>
                    <a:pt x="1749" y="353"/>
                    <a:pt x="1886" y="400"/>
                  </a:cubicBezTo>
                  <a:cubicBezTo>
                    <a:pt x="2023" y="447"/>
                    <a:pt x="2157" y="437"/>
                    <a:pt x="2290" y="385"/>
                  </a:cubicBezTo>
                  <a:cubicBezTo>
                    <a:pt x="2423" y="333"/>
                    <a:pt x="2555" y="151"/>
                    <a:pt x="2684" y="89"/>
                  </a:cubicBezTo>
                  <a:cubicBezTo>
                    <a:pt x="2813" y="27"/>
                    <a:pt x="2818" y="24"/>
                    <a:pt x="3062" y="12"/>
                  </a:cubicBezTo>
                  <a:cubicBezTo>
                    <a:pt x="3306" y="0"/>
                    <a:pt x="3920" y="17"/>
                    <a:pt x="4146" y="1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25" name="Freeform 96"/>
            <p:cNvSpPr>
              <a:spLocks/>
            </p:cNvSpPr>
            <p:nvPr/>
          </p:nvSpPr>
          <p:spPr bwMode="auto">
            <a:xfrm>
              <a:off x="4478746" y="4582620"/>
              <a:ext cx="2637155" cy="3810"/>
            </a:xfrm>
            <a:custGeom>
              <a:avLst/>
              <a:gdLst>
                <a:gd name="T0" fmla="*/ 0 w 4153"/>
                <a:gd name="T1" fmla="*/ 0 h 6"/>
                <a:gd name="T2" fmla="*/ 2147483647 w 4153"/>
                <a:gd name="T3" fmla="*/ 153628725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53" h="6">
                  <a:moveTo>
                    <a:pt x="0" y="0"/>
                  </a:moveTo>
                  <a:lnTo>
                    <a:pt x="4153" y="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4" name="Group 97"/>
            <p:cNvGrpSpPr>
              <a:grpSpLocks/>
            </p:cNvGrpSpPr>
            <p:nvPr/>
          </p:nvGrpSpPr>
          <p:grpSpPr bwMode="auto">
            <a:xfrm>
              <a:off x="4798786" y="3340560"/>
              <a:ext cx="2317115" cy="2021840"/>
              <a:chOff x="7191" y="1962"/>
              <a:chExt cx="3649" cy="3184"/>
            </a:xfrm>
          </p:grpSpPr>
          <p:cxnSp>
            <p:nvCxnSpPr>
              <p:cNvPr id="13327" name="Line 98"/>
              <p:cNvCxnSpPr>
                <a:cxnSpLocks noChangeShapeType="1"/>
              </p:cNvCxnSpPr>
              <p:nvPr/>
            </p:nvCxnSpPr>
            <p:spPr bwMode="auto">
              <a:xfrm>
                <a:off x="8984" y="2663"/>
                <a:ext cx="153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3328" name="Line 99"/>
              <p:cNvCxnSpPr>
                <a:cxnSpLocks noChangeShapeType="1"/>
              </p:cNvCxnSpPr>
              <p:nvPr/>
            </p:nvCxnSpPr>
            <p:spPr bwMode="auto">
              <a:xfrm>
                <a:off x="7307" y="4128"/>
                <a:ext cx="0" cy="5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</p:spPr>
          </p:cxnSp>
          <p:cxnSp>
            <p:nvCxnSpPr>
              <p:cNvPr id="13329" name="Line 100"/>
              <p:cNvCxnSpPr>
                <a:cxnSpLocks noChangeShapeType="1"/>
              </p:cNvCxnSpPr>
              <p:nvPr/>
            </p:nvCxnSpPr>
            <p:spPr bwMode="auto">
              <a:xfrm flipV="1">
                <a:off x="7302" y="3118"/>
                <a:ext cx="0" cy="5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</p:spPr>
          </p:cxnSp>
          <p:cxnSp>
            <p:nvCxnSpPr>
              <p:cNvPr id="13330" name="Line 101"/>
              <p:cNvCxnSpPr>
                <a:cxnSpLocks noChangeShapeType="1"/>
              </p:cNvCxnSpPr>
              <p:nvPr/>
            </p:nvCxnSpPr>
            <p:spPr bwMode="auto">
              <a:xfrm>
                <a:off x="8762" y="4063"/>
                <a:ext cx="0" cy="10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</p:spPr>
          </p:cxnSp>
          <p:cxnSp>
            <p:nvCxnSpPr>
              <p:cNvPr id="13331" name="Line 102"/>
              <p:cNvCxnSpPr>
                <a:cxnSpLocks noChangeShapeType="1"/>
              </p:cNvCxnSpPr>
              <p:nvPr/>
            </p:nvCxnSpPr>
            <p:spPr bwMode="auto">
              <a:xfrm flipV="1">
                <a:off x="8757" y="2705"/>
                <a:ext cx="0" cy="10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</p:spPr>
          </p:cxnSp>
          <p:cxnSp>
            <p:nvCxnSpPr>
              <p:cNvPr id="13332" name="Line 103"/>
              <p:cNvCxnSpPr>
                <a:cxnSpLocks noChangeShapeType="1"/>
              </p:cNvCxnSpPr>
              <p:nvPr/>
            </p:nvCxnSpPr>
            <p:spPr bwMode="auto">
              <a:xfrm flipV="1">
                <a:off x="9685" y="3784"/>
                <a:ext cx="0" cy="3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</p:spPr>
          </p:cxnSp>
          <p:cxnSp>
            <p:nvCxnSpPr>
              <p:cNvPr id="13333" name="Line 104"/>
              <p:cNvCxnSpPr>
                <a:cxnSpLocks noChangeShapeType="1"/>
              </p:cNvCxnSpPr>
              <p:nvPr/>
            </p:nvCxnSpPr>
            <p:spPr bwMode="auto">
              <a:xfrm>
                <a:off x="9688" y="4429"/>
                <a:ext cx="0" cy="3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</p:spPr>
          </p:cxnSp>
          <p:sp>
            <p:nvSpPr>
              <p:cNvPr id="13334" name="Rectangle 105"/>
              <p:cNvSpPr>
                <a:spLocks noChangeArrowheads="1"/>
              </p:cNvSpPr>
              <p:nvPr/>
            </p:nvSpPr>
            <p:spPr bwMode="auto">
              <a:xfrm>
                <a:off x="9516" y="3623"/>
                <a:ext cx="352" cy="149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cxnSp>
            <p:nvCxnSpPr>
              <p:cNvPr id="13335" name="Line 106"/>
              <p:cNvCxnSpPr>
                <a:cxnSpLocks noChangeShapeType="1"/>
              </p:cNvCxnSpPr>
              <p:nvPr/>
            </p:nvCxnSpPr>
            <p:spPr bwMode="auto">
              <a:xfrm>
                <a:off x="9598" y="3696"/>
                <a:ext cx="17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3336" name="Text Box 107"/>
              <p:cNvSpPr txBox="1">
                <a:spLocks noChangeArrowheads="1"/>
              </p:cNvSpPr>
              <p:nvPr/>
            </p:nvSpPr>
            <p:spPr bwMode="auto">
              <a:xfrm>
                <a:off x="7191" y="3740"/>
                <a:ext cx="322" cy="3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3337" name="Text Box 108"/>
              <p:cNvSpPr txBox="1">
                <a:spLocks noChangeArrowheads="1"/>
              </p:cNvSpPr>
              <p:nvPr/>
            </p:nvSpPr>
            <p:spPr bwMode="auto">
              <a:xfrm>
                <a:off x="8626" y="3764"/>
                <a:ext cx="322" cy="3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3338" name="Text Box 109"/>
              <p:cNvSpPr txBox="1">
                <a:spLocks noChangeArrowheads="1"/>
              </p:cNvSpPr>
              <p:nvPr/>
            </p:nvSpPr>
            <p:spPr bwMode="auto">
              <a:xfrm>
                <a:off x="9580" y="4102"/>
                <a:ext cx="371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3339" name="Text Box 110"/>
              <p:cNvSpPr txBox="1">
                <a:spLocks noChangeArrowheads="1"/>
              </p:cNvSpPr>
              <p:nvPr/>
            </p:nvSpPr>
            <p:spPr bwMode="auto">
              <a:xfrm>
                <a:off x="8689" y="1962"/>
                <a:ext cx="1772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= </a:t>
                </a: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– 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13340" name="Line 111"/>
              <p:cNvCxnSpPr>
                <a:cxnSpLocks noChangeShapeType="1"/>
              </p:cNvCxnSpPr>
              <p:nvPr/>
            </p:nvCxnSpPr>
            <p:spPr bwMode="auto">
              <a:xfrm>
                <a:off x="10207" y="2686"/>
                <a:ext cx="0" cy="4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</p:spPr>
          </p:cxnSp>
          <p:sp>
            <p:nvSpPr>
              <p:cNvPr id="13341" name="Freeform 112"/>
              <p:cNvSpPr>
                <a:spLocks/>
              </p:cNvSpPr>
              <p:nvPr/>
            </p:nvSpPr>
            <p:spPr bwMode="auto">
              <a:xfrm>
                <a:off x="9589" y="2302"/>
                <a:ext cx="600" cy="593"/>
              </a:xfrm>
              <a:custGeom>
                <a:avLst/>
                <a:gdLst>
                  <a:gd name="T0" fmla="*/ 0 w 488"/>
                  <a:gd name="T1" fmla="*/ 0 h 406"/>
                  <a:gd name="T2" fmla="*/ 81 w 488"/>
                  <a:gd name="T3" fmla="*/ 708 h 406"/>
                  <a:gd name="T4" fmla="*/ 225 w 488"/>
                  <a:gd name="T5" fmla="*/ 1006 h 406"/>
                  <a:gd name="T6" fmla="*/ 468 w 488"/>
                  <a:gd name="T7" fmla="*/ 1218 h 406"/>
                  <a:gd name="T8" fmla="*/ 907 w 488"/>
                  <a:gd name="T9" fmla="*/ 1265 h 4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8" h="406">
                    <a:moveTo>
                      <a:pt x="0" y="0"/>
                    </a:moveTo>
                    <a:cubicBezTo>
                      <a:pt x="7" y="38"/>
                      <a:pt x="24" y="173"/>
                      <a:pt x="44" y="227"/>
                    </a:cubicBezTo>
                    <a:cubicBezTo>
                      <a:pt x="64" y="281"/>
                      <a:pt x="86" y="296"/>
                      <a:pt x="121" y="323"/>
                    </a:cubicBezTo>
                    <a:cubicBezTo>
                      <a:pt x="156" y="350"/>
                      <a:pt x="191" y="377"/>
                      <a:pt x="252" y="391"/>
                    </a:cubicBezTo>
                    <a:cubicBezTo>
                      <a:pt x="313" y="405"/>
                      <a:pt x="439" y="403"/>
                      <a:pt x="488" y="406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42" name="Text Box 113"/>
              <p:cNvSpPr txBox="1">
                <a:spLocks noChangeArrowheads="1"/>
              </p:cNvSpPr>
              <p:nvPr/>
            </p:nvSpPr>
            <p:spPr bwMode="auto">
              <a:xfrm>
                <a:off x="10518" y="3549"/>
                <a:ext cx="322" cy="3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318" name="Text Box 91"/>
          <p:cNvSpPr txBox="1">
            <a:spLocks noChangeArrowheads="1"/>
          </p:cNvSpPr>
          <p:nvPr/>
        </p:nvSpPr>
        <p:spPr bwMode="auto">
          <a:xfrm>
            <a:off x="138113" y="119063"/>
            <a:ext cx="8915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sz="2800" b="1">
                <a:solidFill>
                  <a:srgbClr val="FF0000"/>
                </a:solidFill>
              </a:rPr>
              <a:t>Дислокаційне розупорядкування в кристалах.</a:t>
            </a:r>
          </a:p>
          <a:p>
            <a:r>
              <a:rPr lang="uk-UA" sz="2400" b="1">
                <a:solidFill>
                  <a:srgbClr val="0000FF"/>
                </a:solidFill>
                <a:ea typeface="Calibri" pitchFamily="34" charset="0"/>
                <a:cs typeface="Arial" charset="0"/>
              </a:rPr>
              <a:t>Крайові дислокації</a:t>
            </a:r>
            <a:endParaRPr lang="ru-RU" b="1">
              <a:solidFill>
                <a:srgbClr val="0000FF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3319" name="Прямокутник 114"/>
          <p:cNvSpPr>
            <a:spLocks noChangeArrowheads="1"/>
          </p:cNvSpPr>
          <p:nvPr/>
        </p:nvSpPr>
        <p:spPr bwMode="auto">
          <a:xfrm>
            <a:off x="138113" y="838200"/>
            <a:ext cx="877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/>
              <a:t>Дислокація - це лінійна недосконалість, яка утворює в середині кристала межу зони зсуву.</a:t>
            </a:r>
          </a:p>
        </p:txBody>
      </p:sp>
      <p:graphicFrame>
        <p:nvGraphicFramePr>
          <p:cNvPr id="13320" name="Об'єкт 117"/>
          <p:cNvGraphicFramePr>
            <a:graphicFrameLocks noChangeAspect="1"/>
          </p:cNvGraphicFramePr>
          <p:nvPr/>
        </p:nvGraphicFramePr>
        <p:xfrm>
          <a:off x="5411788" y="1479550"/>
          <a:ext cx="3198812" cy="2792413"/>
        </p:xfrm>
        <a:graphic>
          <a:graphicData uri="http://schemas.openxmlformats.org/presentationml/2006/ole">
            <p:oleObj spid="_x0000_s1026" name="Image" r:id="rId4" imgW="5104762" imgH="4457143" progId="Photoshop.Image.8">
              <p:embed/>
            </p:oleObj>
          </a:graphicData>
        </a:graphic>
      </p:graphicFrame>
      <p:sp>
        <p:nvSpPr>
          <p:cNvPr id="13321" name="Text Box 92"/>
          <p:cNvSpPr txBox="1">
            <a:spLocks noChangeArrowheads="1"/>
          </p:cNvSpPr>
          <p:nvPr/>
        </p:nvSpPr>
        <p:spPr bwMode="auto">
          <a:xfrm>
            <a:off x="4694238" y="2965450"/>
            <a:ext cx="114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кутник 1"/>
          <p:cNvSpPr>
            <a:spLocks noChangeArrowheads="1"/>
          </p:cNvSpPr>
          <p:nvPr/>
        </p:nvSpPr>
        <p:spPr bwMode="auto">
          <a:xfrm>
            <a:off x="152400" y="1143000"/>
            <a:ext cx="8839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/>
              <a:t>У гвинтовій дислокації переважає деформація зсуву, тому атоми можуть бути представлені недеформованими кубиками, зміщеними один відносно одного (рис. </a:t>
            </a:r>
            <a:r>
              <a:rPr lang="uk-UA" b="1" i="1"/>
              <a:t>а</a:t>
            </a:r>
            <a:r>
              <a:rPr lang="uk-UA" b="1"/>
              <a:t>). На рис. </a:t>
            </a:r>
            <a:r>
              <a:rPr lang="uk-UA" b="1" i="1"/>
              <a:t>б</a:t>
            </a:r>
            <a:r>
              <a:rPr lang="uk-UA" b="1"/>
              <a:t> показана модель ідеальної гвинтової дислокації та її електронна зонна структура (рис. </a:t>
            </a:r>
            <a:r>
              <a:rPr lang="uk-UA" b="1" i="1"/>
              <a:t>в</a:t>
            </a:r>
            <a:r>
              <a:rPr lang="ru-RU" b="1"/>
              <a:t>)</a:t>
            </a:r>
            <a:r>
              <a:rPr lang="uk-UA" b="1"/>
              <a:t>. Утворення гвинтової дислокації можна представити наступним чином. Зробимо у кристалі уявний розріз у вертикальній площині, заштрихованій на рис. </a:t>
            </a:r>
            <a:r>
              <a:rPr lang="uk-UA" b="1" i="1"/>
              <a:t>а</a:t>
            </a:r>
            <a:r>
              <a:rPr lang="uk-UA" b="1"/>
              <a:t> і зсунемо ліву область вниз на одну міжатомну відстань. Дислокаційна лінія при цьому буде напрямлена по вертикалі (стрілка на рис. </a:t>
            </a:r>
            <a:r>
              <a:rPr lang="uk-UA" b="1" i="1"/>
              <a:t>а</a:t>
            </a:r>
            <a:r>
              <a:rPr lang="uk-UA" b="1"/>
              <a:t>). При такій конфігурації атомні площини утворюють уздовж дислокаційної лінії свого роду «гвинтову драбину», чим і зумовлена назва такої дислокації. </a:t>
            </a:r>
            <a:endParaRPr lang="ru-RU" b="1"/>
          </a:p>
        </p:txBody>
      </p:sp>
      <p:sp>
        <p:nvSpPr>
          <p:cNvPr id="14339" name="Text Box 91"/>
          <p:cNvSpPr txBox="1">
            <a:spLocks noChangeArrowheads="1"/>
          </p:cNvSpPr>
          <p:nvPr/>
        </p:nvSpPr>
        <p:spPr bwMode="auto">
          <a:xfrm>
            <a:off x="84138" y="119063"/>
            <a:ext cx="8907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sz="2800" b="1">
                <a:solidFill>
                  <a:srgbClr val="FF0000"/>
                </a:solidFill>
              </a:rPr>
              <a:t>Дислокаційне розупорядкування в кристалах.</a:t>
            </a:r>
          </a:p>
          <a:p>
            <a:r>
              <a:rPr lang="uk-UA" sz="2400" b="1">
                <a:solidFill>
                  <a:srgbClr val="0000FF"/>
                </a:solidFill>
                <a:ea typeface="Calibri" pitchFamily="34" charset="0"/>
                <a:cs typeface="Arial" charset="0"/>
              </a:rPr>
              <a:t>Гвинтові дислокації</a:t>
            </a:r>
            <a:endParaRPr lang="ru-RU" b="1">
              <a:solidFill>
                <a:srgbClr val="0000FF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52400" y="6429375"/>
            <a:ext cx="868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b="1">
                <a:ea typeface="Calibri" pitchFamily="34" charset="0"/>
                <a:cs typeface="Arial" charset="0"/>
              </a:rPr>
              <a:t>Модель ідеальної гвинтової дислокації (</a:t>
            </a:r>
            <a:r>
              <a:rPr lang="uk-UA" b="1" i="1">
                <a:ea typeface="Calibri" pitchFamily="34" charset="0"/>
                <a:cs typeface="Arial" charset="0"/>
              </a:rPr>
              <a:t>а</a:t>
            </a:r>
            <a:r>
              <a:rPr lang="uk-UA" b="1">
                <a:ea typeface="Calibri" pitchFamily="34" charset="0"/>
                <a:cs typeface="Arial" charset="0"/>
              </a:rPr>
              <a:t>, б) та її зонна структура (</a:t>
            </a:r>
            <a:r>
              <a:rPr lang="uk-UA" b="1" i="1">
                <a:ea typeface="Calibri" pitchFamily="34" charset="0"/>
                <a:cs typeface="Arial" charset="0"/>
              </a:rPr>
              <a:t>в</a:t>
            </a:r>
            <a:r>
              <a:rPr lang="uk-UA" b="1">
                <a:ea typeface="Calibri" pitchFamily="34" charset="0"/>
                <a:cs typeface="Arial" charset="0"/>
              </a:rPr>
              <a:t>).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grpSp>
        <p:nvGrpSpPr>
          <p:cNvPr id="2" name="Групувати 4"/>
          <p:cNvGrpSpPr>
            <a:grpSpLocks/>
          </p:cNvGrpSpPr>
          <p:nvPr/>
        </p:nvGrpSpPr>
        <p:grpSpPr bwMode="auto">
          <a:xfrm>
            <a:off x="1600200" y="4049713"/>
            <a:ext cx="5484813" cy="2046287"/>
            <a:chOff x="1678305" y="840740"/>
            <a:chExt cx="5484495" cy="2045970"/>
          </a:xfrm>
        </p:grpSpPr>
        <p:pic>
          <p:nvPicPr>
            <p:cNvPr id="14342" name="Picture 9" descr="1-1"/>
            <p:cNvPicPr>
              <a:picLocks noChangeAspect="1" noChangeArrowheads="1"/>
            </p:cNvPicPr>
            <p:nvPr/>
          </p:nvPicPr>
          <p:blipFill>
            <a:blip r:embed="rId2"/>
            <a:srcRect b="8783"/>
            <a:stretch>
              <a:fillRect/>
            </a:stretch>
          </p:blipFill>
          <p:spPr bwMode="auto">
            <a:xfrm>
              <a:off x="1678305" y="923925"/>
              <a:ext cx="2811145" cy="187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10" descr="1-2"/>
            <p:cNvPicPr>
              <a:picLocks noChangeAspect="1" noChangeArrowheads="1"/>
            </p:cNvPicPr>
            <p:nvPr/>
          </p:nvPicPr>
          <p:blipFill>
            <a:blip r:embed="rId3"/>
            <a:srcRect l="19145" r="22223" b="72653"/>
            <a:stretch>
              <a:fillRect/>
            </a:stretch>
          </p:blipFill>
          <p:spPr bwMode="auto">
            <a:xfrm>
              <a:off x="4730115" y="840740"/>
              <a:ext cx="2432685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Rectangle 12"/>
            <p:cNvSpPr>
              <a:spLocks noChangeArrowheads="1"/>
            </p:cNvSpPr>
            <p:nvPr/>
          </p:nvSpPr>
          <p:spPr bwMode="auto">
            <a:xfrm>
              <a:off x="1678305" y="2590165"/>
              <a:ext cx="683895" cy="2965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Text Box 13"/>
            <p:cNvSpPr txBox="1">
              <a:spLocks noChangeArrowheads="1"/>
            </p:cNvSpPr>
            <p:nvPr/>
          </p:nvSpPr>
          <p:spPr bwMode="auto">
            <a:xfrm>
              <a:off x="2436495" y="902335"/>
              <a:ext cx="182245" cy="2203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i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346" name="Text Box 14"/>
            <p:cNvSpPr txBox="1">
              <a:spLocks noChangeArrowheads="1"/>
            </p:cNvSpPr>
            <p:nvPr/>
          </p:nvSpPr>
          <p:spPr bwMode="auto">
            <a:xfrm>
              <a:off x="4696460" y="982980"/>
              <a:ext cx="182245" cy="2203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i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648835" y="1946910"/>
              <a:ext cx="2480945" cy="818515"/>
              <a:chOff x="6559" y="13105"/>
              <a:chExt cx="3907" cy="1289"/>
            </a:xfrm>
          </p:grpSpPr>
          <p:sp>
            <p:nvSpPr>
              <p:cNvPr id="14348" name="Freeform 17"/>
              <p:cNvSpPr>
                <a:spLocks/>
              </p:cNvSpPr>
              <p:nvPr/>
            </p:nvSpPr>
            <p:spPr bwMode="auto">
              <a:xfrm>
                <a:off x="6775" y="13372"/>
                <a:ext cx="3389" cy="264"/>
              </a:xfrm>
              <a:custGeom>
                <a:avLst/>
                <a:gdLst>
                  <a:gd name="T0" fmla="*/ 0 w 3389"/>
                  <a:gd name="T1" fmla="*/ 250 h 264"/>
                  <a:gd name="T2" fmla="*/ 1045 w 3389"/>
                  <a:gd name="T3" fmla="*/ 259 h 264"/>
                  <a:gd name="T4" fmla="*/ 1408 w 3389"/>
                  <a:gd name="T5" fmla="*/ 223 h 264"/>
                  <a:gd name="T6" fmla="*/ 1754 w 3389"/>
                  <a:gd name="T7" fmla="*/ 27 h 264"/>
                  <a:gd name="T8" fmla="*/ 1994 w 3389"/>
                  <a:gd name="T9" fmla="*/ 64 h 264"/>
                  <a:gd name="T10" fmla="*/ 2244 w 3389"/>
                  <a:gd name="T11" fmla="*/ 218 h 264"/>
                  <a:gd name="T12" fmla="*/ 2617 w 3389"/>
                  <a:gd name="T13" fmla="*/ 250 h 264"/>
                  <a:gd name="T14" fmla="*/ 3389 w 3389"/>
                  <a:gd name="T15" fmla="*/ 245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89" h="264">
                    <a:moveTo>
                      <a:pt x="0" y="250"/>
                    </a:moveTo>
                    <a:cubicBezTo>
                      <a:pt x="174" y="251"/>
                      <a:pt x="810" y="264"/>
                      <a:pt x="1045" y="259"/>
                    </a:cubicBezTo>
                    <a:cubicBezTo>
                      <a:pt x="1280" y="254"/>
                      <a:pt x="1290" y="262"/>
                      <a:pt x="1408" y="223"/>
                    </a:cubicBezTo>
                    <a:cubicBezTo>
                      <a:pt x="1526" y="184"/>
                      <a:pt x="1656" y="54"/>
                      <a:pt x="1754" y="27"/>
                    </a:cubicBezTo>
                    <a:cubicBezTo>
                      <a:pt x="1852" y="0"/>
                      <a:pt x="1912" y="32"/>
                      <a:pt x="1994" y="64"/>
                    </a:cubicBezTo>
                    <a:cubicBezTo>
                      <a:pt x="2076" y="96"/>
                      <a:pt x="2140" y="187"/>
                      <a:pt x="2244" y="218"/>
                    </a:cubicBezTo>
                    <a:cubicBezTo>
                      <a:pt x="2348" y="249"/>
                      <a:pt x="2426" y="246"/>
                      <a:pt x="2617" y="250"/>
                    </a:cubicBezTo>
                    <a:cubicBezTo>
                      <a:pt x="2808" y="254"/>
                      <a:pt x="3228" y="246"/>
                      <a:pt x="3389" y="24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49" name="Freeform 18"/>
              <p:cNvSpPr>
                <a:spLocks/>
              </p:cNvSpPr>
              <p:nvPr/>
            </p:nvSpPr>
            <p:spPr bwMode="auto">
              <a:xfrm>
                <a:off x="6771" y="13905"/>
                <a:ext cx="3416" cy="271"/>
              </a:xfrm>
              <a:custGeom>
                <a:avLst/>
                <a:gdLst>
                  <a:gd name="T0" fmla="*/ 0 w 3416"/>
                  <a:gd name="T1" fmla="*/ 253 h 271"/>
                  <a:gd name="T2" fmla="*/ 1031 w 3416"/>
                  <a:gd name="T3" fmla="*/ 267 h 271"/>
                  <a:gd name="T4" fmla="*/ 1421 w 3416"/>
                  <a:gd name="T5" fmla="*/ 226 h 271"/>
                  <a:gd name="T6" fmla="*/ 1724 w 3416"/>
                  <a:gd name="T7" fmla="*/ 31 h 271"/>
                  <a:gd name="T8" fmla="*/ 1989 w 3416"/>
                  <a:gd name="T9" fmla="*/ 39 h 271"/>
                  <a:gd name="T10" fmla="*/ 2275 w 3416"/>
                  <a:gd name="T11" fmla="*/ 226 h 271"/>
                  <a:gd name="T12" fmla="*/ 2702 w 3416"/>
                  <a:gd name="T13" fmla="*/ 257 h 271"/>
                  <a:gd name="T14" fmla="*/ 3416 w 3416"/>
                  <a:gd name="T15" fmla="*/ 248 h 2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16" h="271">
                    <a:moveTo>
                      <a:pt x="0" y="253"/>
                    </a:moveTo>
                    <a:cubicBezTo>
                      <a:pt x="172" y="255"/>
                      <a:pt x="794" y="271"/>
                      <a:pt x="1031" y="267"/>
                    </a:cubicBezTo>
                    <a:cubicBezTo>
                      <a:pt x="1268" y="263"/>
                      <a:pt x="1306" y="265"/>
                      <a:pt x="1421" y="226"/>
                    </a:cubicBezTo>
                    <a:cubicBezTo>
                      <a:pt x="1536" y="187"/>
                      <a:pt x="1629" y="62"/>
                      <a:pt x="1724" y="31"/>
                    </a:cubicBezTo>
                    <a:cubicBezTo>
                      <a:pt x="1819" y="0"/>
                      <a:pt x="1897" y="7"/>
                      <a:pt x="1989" y="39"/>
                    </a:cubicBezTo>
                    <a:cubicBezTo>
                      <a:pt x="2081" y="71"/>
                      <a:pt x="2156" y="190"/>
                      <a:pt x="2275" y="226"/>
                    </a:cubicBezTo>
                    <a:cubicBezTo>
                      <a:pt x="2394" y="262"/>
                      <a:pt x="2512" y="253"/>
                      <a:pt x="2702" y="257"/>
                    </a:cubicBezTo>
                    <a:cubicBezTo>
                      <a:pt x="2892" y="261"/>
                      <a:pt x="3267" y="250"/>
                      <a:pt x="3416" y="2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50" name="Freeform 19"/>
              <p:cNvSpPr>
                <a:spLocks/>
              </p:cNvSpPr>
              <p:nvPr/>
            </p:nvSpPr>
            <p:spPr bwMode="auto">
              <a:xfrm>
                <a:off x="6730" y="13798"/>
                <a:ext cx="3450" cy="1"/>
              </a:xfrm>
              <a:custGeom>
                <a:avLst/>
                <a:gdLst>
                  <a:gd name="T0" fmla="*/ 0 w 3450"/>
                  <a:gd name="T1" fmla="*/ 0 h 4"/>
                  <a:gd name="T2" fmla="*/ 3450 w 3450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50" h="4">
                    <a:moveTo>
                      <a:pt x="0" y="0"/>
                    </a:moveTo>
                    <a:lnTo>
                      <a:pt x="3450" y="4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cxnSp>
            <p:nvCxnSpPr>
              <p:cNvPr id="14351" name="Line 20"/>
              <p:cNvCxnSpPr>
                <a:cxnSpLocks noChangeShapeType="1"/>
              </p:cNvCxnSpPr>
              <p:nvPr/>
            </p:nvCxnSpPr>
            <p:spPr bwMode="auto">
              <a:xfrm flipV="1">
                <a:off x="8436" y="13380"/>
                <a:ext cx="1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52" name="Line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963" y="13750"/>
                <a:ext cx="12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14353" name="Line 22"/>
              <p:cNvCxnSpPr>
                <a:cxnSpLocks noChangeShapeType="1"/>
              </p:cNvCxnSpPr>
              <p:nvPr/>
            </p:nvCxnSpPr>
            <p:spPr bwMode="auto">
              <a:xfrm flipH="1">
                <a:off x="8606" y="1340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</p:spPr>
          </p:cxnSp>
          <p:cxnSp>
            <p:nvCxnSpPr>
              <p:cNvPr id="14354" name="Line 23"/>
              <p:cNvCxnSpPr>
                <a:cxnSpLocks noChangeShapeType="1"/>
              </p:cNvCxnSpPr>
              <p:nvPr/>
            </p:nvCxnSpPr>
            <p:spPr bwMode="auto">
              <a:xfrm flipH="1">
                <a:off x="9723" y="13640"/>
                <a:ext cx="0" cy="5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</p:spPr>
          </p:cxnSp>
          <p:cxnSp>
            <p:nvCxnSpPr>
              <p:cNvPr id="14355" name="Line 24"/>
              <p:cNvCxnSpPr>
                <a:cxnSpLocks noChangeShapeType="1"/>
              </p:cNvCxnSpPr>
              <p:nvPr/>
            </p:nvCxnSpPr>
            <p:spPr bwMode="auto">
              <a:xfrm flipH="1">
                <a:off x="9719" y="13384"/>
                <a:ext cx="0" cy="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</p:spPr>
          </p:cxnSp>
          <p:cxnSp>
            <p:nvCxnSpPr>
              <p:cNvPr id="14356" name="Line 25"/>
              <p:cNvCxnSpPr>
                <a:cxnSpLocks noChangeShapeType="1"/>
              </p:cNvCxnSpPr>
              <p:nvPr/>
            </p:nvCxnSpPr>
            <p:spPr bwMode="auto">
              <a:xfrm flipH="1">
                <a:off x="7259" y="13633"/>
                <a:ext cx="0" cy="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</p:spPr>
          </p:cxnSp>
          <p:sp>
            <p:nvSpPr>
              <p:cNvPr id="14357" name="Text Box 26"/>
              <p:cNvSpPr txBox="1">
                <a:spLocks noChangeArrowheads="1"/>
              </p:cNvSpPr>
              <p:nvPr/>
            </p:nvSpPr>
            <p:spPr bwMode="auto">
              <a:xfrm>
                <a:off x="7290" y="13770"/>
                <a:ext cx="22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58" name="Text Box 27"/>
              <p:cNvSpPr txBox="1">
                <a:spLocks noChangeArrowheads="1"/>
              </p:cNvSpPr>
              <p:nvPr/>
            </p:nvSpPr>
            <p:spPr bwMode="auto">
              <a:xfrm>
                <a:off x="8614" y="13454"/>
                <a:ext cx="228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59" name="Text Box 28"/>
              <p:cNvSpPr txBox="1">
                <a:spLocks noChangeArrowheads="1"/>
              </p:cNvSpPr>
              <p:nvPr/>
            </p:nvSpPr>
            <p:spPr bwMode="auto">
              <a:xfrm>
                <a:off x="9754" y="13766"/>
                <a:ext cx="222" cy="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60" name="Text Box 29"/>
              <p:cNvSpPr txBox="1">
                <a:spLocks noChangeArrowheads="1"/>
              </p:cNvSpPr>
              <p:nvPr/>
            </p:nvSpPr>
            <p:spPr bwMode="auto">
              <a:xfrm>
                <a:off x="10246" y="13622"/>
                <a:ext cx="220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lang="en-US" sz="1400" baseline="-25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61" name="Text Box 30"/>
              <p:cNvSpPr txBox="1">
                <a:spLocks noChangeArrowheads="1"/>
              </p:cNvSpPr>
              <p:nvPr/>
            </p:nvSpPr>
            <p:spPr bwMode="auto">
              <a:xfrm>
                <a:off x="9766" y="13265"/>
                <a:ext cx="146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latin typeface="Calibri" pitchFamily="34" charset="0"/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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62" name="Text Box 31"/>
              <p:cNvSpPr txBox="1">
                <a:spLocks noChangeArrowheads="1"/>
              </p:cNvSpPr>
              <p:nvPr/>
            </p:nvSpPr>
            <p:spPr bwMode="auto">
              <a:xfrm>
                <a:off x="6559" y="13218"/>
                <a:ext cx="135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в</a:t>
                </a:r>
                <a:endParaRPr 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32"/>
          <p:cNvGrpSpPr>
            <a:grpSpLocks/>
          </p:cNvGrpSpPr>
          <p:nvPr/>
        </p:nvGrpSpPr>
        <p:grpSpPr bwMode="auto">
          <a:xfrm>
            <a:off x="76200" y="3851275"/>
            <a:ext cx="4760913" cy="2016125"/>
            <a:chOff x="2133600" y="3733800"/>
            <a:chExt cx="4761230" cy="2015490"/>
          </a:xfrm>
        </p:grpSpPr>
        <p:pic>
          <p:nvPicPr>
            <p:cNvPr id="15368" name="Picture 3" descr="1-75ж"/>
            <p:cNvPicPr>
              <a:picLocks noChangeAspect="1" noChangeArrowheads="1"/>
            </p:cNvPicPr>
            <p:nvPr/>
          </p:nvPicPr>
          <p:blipFill>
            <a:blip r:embed="rId2">
              <a:lum bright="12000"/>
            </a:blip>
            <a:srcRect/>
            <a:stretch>
              <a:fillRect/>
            </a:stretch>
          </p:blipFill>
          <p:spPr bwMode="auto">
            <a:xfrm>
              <a:off x="2141220" y="3733800"/>
              <a:ext cx="2576830" cy="2015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4" descr="1-75б"/>
            <p:cNvPicPr>
              <a:picLocks noChangeAspect="1" noChangeArrowheads="1"/>
            </p:cNvPicPr>
            <p:nvPr/>
          </p:nvPicPr>
          <p:blipFill>
            <a:blip r:embed="rId3">
              <a:lum bright="18000"/>
            </a:blip>
            <a:srcRect/>
            <a:stretch>
              <a:fillRect/>
            </a:stretch>
          </p:blipFill>
          <p:spPr bwMode="auto">
            <a:xfrm>
              <a:off x="4884420" y="3742055"/>
              <a:ext cx="2010410" cy="197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4924425" y="5460365"/>
              <a:ext cx="182245" cy="219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2133600" y="5528310"/>
              <a:ext cx="182245" cy="2203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i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28600" y="6227763"/>
            <a:ext cx="8686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b="1">
                <a:ea typeface="Calibri" pitchFamily="34" charset="0"/>
                <a:cs typeface="Arial" charset="0"/>
              </a:rPr>
              <a:t>Вихід гвинтових дислокацій на поверхню </a:t>
            </a:r>
            <a:r>
              <a:rPr lang="ru-RU" b="1">
                <a:ea typeface="Calibri" pitchFamily="34" charset="0"/>
                <a:cs typeface="Arial" charset="0"/>
              </a:rPr>
              <a:t>(001) </a:t>
            </a:r>
          </a:p>
          <a:p>
            <a:r>
              <a:rPr lang="ru-RU" b="1">
                <a:ea typeface="Calibri" pitchFamily="34" charset="0"/>
                <a:cs typeface="Arial" charset="0"/>
              </a:rPr>
              <a:t>монокристал</a:t>
            </a:r>
            <a:r>
              <a:rPr lang="uk-UA" b="1">
                <a:ea typeface="Calibri" pitchFamily="34" charset="0"/>
                <a:cs typeface="Arial" charset="0"/>
              </a:rPr>
              <a:t>і</a:t>
            </a:r>
            <a:r>
              <a:rPr lang="ru-RU" b="1">
                <a:ea typeface="Calibri" pitchFamily="34" charset="0"/>
                <a:cs typeface="Arial" charset="0"/>
              </a:rPr>
              <a:t>в </a:t>
            </a:r>
            <a:r>
              <a:rPr lang="en-US" b="1">
                <a:ea typeface="Calibri" pitchFamily="34" charset="0"/>
                <a:cs typeface="Arial" charset="0"/>
              </a:rPr>
              <a:t>GeS</a:t>
            </a:r>
            <a:r>
              <a:rPr lang="ru-RU" b="1">
                <a:ea typeface="Calibri" pitchFamily="34" charset="0"/>
                <a:cs typeface="Arial" charset="0"/>
              </a:rPr>
              <a:t> (</a:t>
            </a:r>
            <a:r>
              <a:rPr lang="ru-RU" b="1" i="1">
                <a:ea typeface="Calibri" pitchFamily="34" charset="0"/>
                <a:cs typeface="Arial" charset="0"/>
              </a:rPr>
              <a:t>а</a:t>
            </a:r>
            <a:r>
              <a:rPr lang="ru-RU" b="1">
                <a:ea typeface="Calibri" pitchFamily="34" charset="0"/>
                <a:cs typeface="Arial" charset="0"/>
              </a:rPr>
              <a:t> )</a:t>
            </a:r>
            <a:r>
              <a:rPr lang="uk-UA" b="1">
                <a:ea typeface="Calibri" pitchFamily="34" charset="0"/>
                <a:cs typeface="Arial" charset="0"/>
              </a:rPr>
              <a:t> і </a:t>
            </a:r>
            <a:r>
              <a:rPr lang="en-US" b="1">
                <a:ea typeface="Calibri" pitchFamily="34" charset="0"/>
                <a:cs typeface="Arial" charset="0"/>
              </a:rPr>
              <a:t>GeSe</a:t>
            </a:r>
            <a:r>
              <a:rPr lang="ru-RU" b="1" baseline="-25000">
                <a:ea typeface="Calibri" pitchFamily="34" charset="0"/>
                <a:cs typeface="Arial" charset="0"/>
              </a:rPr>
              <a:t>2</a:t>
            </a:r>
            <a:r>
              <a:rPr lang="ru-RU" b="1">
                <a:ea typeface="Calibri" pitchFamily="34" charset="0"/>
                <a:cs typeface="Arial" charset="0"/>
              </a:rPr>
              <a:t> (</a:t>
            </a:r>
            <a:r>
              <a:rPr lang="ru-RU" b="1" i="1">
                <a:ea typeface="Calibri" pitchFamily="34" charset="0"/>
                <a:cs typeface="Arial" charset="0"/>
              </a:rPr>
              <a:t>б</a:t>
            </a:r>
            <a:r>
              <a:rPr lang="ru-RU" b="1">
                <a:ea typeface="Calibri" pitchFamily="34" charset="0"/>
                <a:cs typeface="Arial" charset="0"/>
              </a:rPr>
              <a:t>).</a:t>
            </a:r>
          </a:p>
        </p:txBody>
      </p:sp>
      <p:pic>
        <p:nvPicPr>
          <p:cNvPr id="15364" name="Picture 13" descr="винтовая дислокация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944938"/>
            <a:ext cx="1857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винтовая дислокация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93065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91"/>
          <p:cNvSpPr txBox="1">
            <a:spLocks noChangeArrowheads="1"/>
          </p:cNvSpPr>
          <p:nvPr/>
        </p:nvSpPr>
        <p:spPr bwMode="auto">
          <a:xfrm>
            <a:off x="84138" y="119063"/>
            <a:ext cx="8907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sz="2800" b="1">
                <a:solidFill>
                  <a:srgbClr val="FF0000"/>
                </a:solidFill>
              </a:rPr>
              <a:t>Дислокаційне розупорядкування в кристалах.</a:t>
            </a:r>
          </a:p>
          <a:p>
            <a:r>
              <a:rPr lang="uk-UA" sz="2400" b="1">
                <a:solidFill>
                  <a:srgbClr val="0000FF"/>
                </a:solidFill>
                <a:ea typeface="Calibri" pitchFamily="34" charset="0"/>
                <a:cs typeface="Arial" charset="0"/>
              </a:rPr>
              <a:t>Гвинтові дислокації</a:t>
            </a:r>
            <a:endParaRPr lang="ru-RU" b="1">
              <a:solidFill>
                <a:srgbClr val="0000FF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5367" name="Прямокутник 38"/>
          <p:cNvSpPr>
            <a:spLocks noChangeArrowheads="1"/>
          </p:cNvSpPr>
          <p:nvPr/>
        </p:nvSpPr>
        <p:spPr bwMode="auto">
          <a:xfrm>
            <a:off x="104775" y="1219200"/>
            <a:ext cx="8915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/>
              <a:t>В кристалах моно- і дихалькогенідів германія та олова, концентрація гвинтових дислокацій може змінюватись від 10</a:t>
            </a:r>
            <a:r>
              <a:rPr lang="uk-UA" sz="2000" b="1" baseline="30000"/>
              <a:t>2</a:t>
            </a:r>
            <a:r>
              <a:rPr lang="uk-UA" sz="2000" b="1"/>
              <a:t> до 10</a:t>
            </a:r>
            <a:r>
              <a:rPr lang="uk-UA" sz="2000" b="1" baseline="30000"/>
              <a:t>5</a:t>
            </a:r>
            <a:r>
              <a:rPr lang="uk-UA" sz="2000" b="1"/>
              <a:t> см</a:t>
            </a:r>
            <a:r>
              <a:rPr lang="uk-UA" sz="2000" b="1" baseline="30000"/>
              <a:t>–2</a:t>
            </a:r>
            <a:r>
              <a:rPr lang="uk-UA" sz="2000" b="1"/>
              <a:t>. Типовий вигляд гвинтових дислокацій на природних гранях кристалів </a:t>
            </a:r>
            <a:r>
              <a:rPr lang="en-US" sz="2000" b="1"/>
              <a:t>GeS </a:t>
            </a:r>
            <a:r>
              <a:rPr lang="uk-UA" sz="2000" b="1"/>
              <a:t>і </a:t>
            </a:r>
            <a:r>
              <a:rPr lang="en-US" sz="2000" b="1"/>
              <a:t>GeSe</a:t>
            </a:r>
            <a:r>
              <a:rPr lang="ru-RU" sz="2000" b="1" baseline="-25000"/>
              <a:t>2</a:t>
            </a:r>
            <a:r>
              <a:rPr lang="uk-UA" sz="2000" b="1"/>
              <a:t> наведено на рисунку. Спіральний виток, який утворюється при рості гвинтової дислокації, вважається сходинкою росту. 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98500"/>
            <a:ext cx="8991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just"/>
            <a:r>
              <a:rPr lang="uk-UA" b="1">
                <a:cs typeface="Times New Roman" pitchFamily="18" charset="0"/>
              </a:rPr>
              <a:t>Двовимірні (поверхневі) дефекти більш різноманітні, ніж одновимірні. Серед них найбільш важливе значення мають границі зерен з різною конфігурацією поверхонь у полікристалічних зразках та дефекти упаковки в шаруватих кристалах. Дефект упаковки можна створити різним способом: зсувом у площині щільної упаковки, видаленням або, навпаки, впровадженням однієї щільноупакованої площини тощо. Якщо у г.ц.к. ґратці видалити одну із площин В (або її частину) і наблизити уздовж нормалі дві половинки кристала, щоб виключити пустоту, яка утворилася, то одержимо чергування площин                  </a:t>
            </a:r>
            <a:r>
              <a:rPr lang="uk-UA" b="1"/>
              <a:t>. При цьому також утворюється прошарок г.щ.у. ґратки у г.ц.к. ґратці. Такий дефект називають дефектом упаковки вилучення</a:t>
            </a:r>
            <a:r>
              <a:rPr lang="ru-RU" b="1"/>
              <a:t>.</a:t>
            </a:r>
          </a:p>
          <a:p>
            <a:pPr indent="180975" algn="just"/>
            <a:endParaRPr lang="uk-UA" b="1"/>
          </a:p>
        </p:txBody>
      </p:sp>
      <p:graphicFrame>
        <p:nvGraphicFramePr>
          <p:cNvPr id="16387" name="Об'єкт 2"/>
          <p:cNvGraphicFramePr>
            <a:graphicFrameLocks noChangeAspect="1"/>
          </p:cNvGraphicFramePr>
          <p:nvPr/>
        </p:nvGraphicFramePr>
        <p:xfrm>
          <a:off x="2522538" y="2901950"/>
          <a:ext cx="1338262" cy="309563"/>
        </p:xfrm>
        <a:graphic>
          <a:graphicData uri="http://schemas.openxmlformats.org/presentationml/2006/ole">
            <p:oleObj spid="_x0000_s2050" name="Equation" r:id="rId3" imgW="1333500" imgH="304800" progId="Equation.DSMT4">
              <p:embed/>
            </p:oleObj>
          </a:graphicData>
        </a:graphic>
      </p:graphicFrame>
      <p:sp>
        <p:nvSpPr>
          <p:cNvPr id="16388" name="Прямокутник 4"/>
          <p:cNvSpPr>
            <a:spLocks noChangeArrowheads="1"/>
          </p:cNvSpPr>
          <p:nvPr/>
        </p:nvSpPr>
        <p:spPr bwMode="auto">
          <a:xfrm>
            <a:off x="915988" y="152400"/>
            <a:ext cx="7237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cs typeface="Times New Roman" pitchFamily="18" charset="0"/>
              </a:rPr>
              <a:t>Двовимірні (поверхневі) дефекти в кристалах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6389" name="Freeform 3"/>
          <p:cNvSpPr>
            <a:spLocks/>
          </p:cNvSpPr>
          <p:nvPr/>
        </p:nvSpPr>
        <p:spPr bwMode="auto">
          <a:xfrm>
            <a:off x="4908550" y="5527675"/>
            <a:ext cx="2357438" cy="19050"/>
          </a:xfrm>
          <a:custGeom>
            <a:avLst/>
            <a:gdLst>
              <a:gd name="T0" fmla="*/ 0 w 3714"/>
              <a:gd name="T1" fmla="*/ 0 h 28"/>
              <a:gd name="T2" fmla="*/ 2147483647 w 3714"/>
              <a:gd name="T3" fmla="*/ 2147483647 h 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14" h="28">
                <a:moveTo>
                  <a:pt x="0" y="0"/>
                </a:moveTo>
                <a:cubicBezTo>
                  <a:pt x="617" y="7"/>
                  <a:pt x="2940" y="22"/>
                  <a:pt x="3714" y="28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963738" y="4302125"/>
            <a:ext cx="1031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963738" y="4951413"/>
            <a:ext cx="1031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3294063" y="4271963"/>
            <a:ext cx="1031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3295650" y="4748213"/>
            <a:ext cx="1031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3294063" y="5514975"/>
            <a:ext cx="1031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1946275" y="5622925"/>
            <a:ext cx="1047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3295650" y="5313363"/>
            <a:ext cx="968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1952625" y="5389563"/>
            <a:ext cx="968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1962150" y="4741863"/>
            <a:ext cx="968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1962150" y="4051300"/>
            <a:ext cx="968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0" name="Text Box 14"/>
          <p:cNvSpPr txBox="1">
            <a:spLocks noChangeArrowheads="1"/>
          </p:cNvSpPr>
          <p:nvPr/>
        </p:nvSpPr>
        <p:spPr bwMode="auto">
          <a:xfrm>
            <a:off x="3295650" y="4017963"/>
            <a:ext cx="968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1" name="Text Box 15"/>
          <p:cNvSpPr txBox="1">
            <a:spLocks noChangeArrowheads="1"/>
          </p:cNvSpPr>
          <p:nvPr/>
        </p:nvSpPr>
        <p:spPr bwMode="auto">
          <a:xfrm>
            <a:off x="1957388" y="3883025"/>
            <a:ext cx="95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2" name="Text Box 16"/>
          <p:cNvSpPr txBox="1">
            <a:spLocks noChangeArrowheads="1"/>
          </p:cNvSpPr>
          <p:nvPr/>
        </p:nvSpPr>
        <p:spPr bwMode="auto">
          <a:xfrm>
            <a:off x="3300413" y="3810000"/>
            <a:ext cx="952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3" name="Text Box 17"/>
          <p:cNvSpPr txBox="1">
            <a:spLocks noChangeArrowheads="1"/>
          </p:cNvSpPr>
          <p:nvPr/>
        </p:nvSpPr>
        <p:spPr bwMode="auto">
          <a:xfrm>
            <a:off x="3295650" y="4540250"/>
            <a:ext cx="952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auto">
          <a:xfrm>
            <a:off x="1957388" y="4521200"/>
            <a:ext cx="952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5" name="Text Box 19"/>
          <p:cNvSpPr txBox="1">
            <a:spLocks noChangeArrowheads="1"/>
          </p:cNvSpPr>
          <p:nvPr/>
        </p:nvSpPr>
        <p:spPr bwMode="auto">
          <a:xfrm>
            <a:off x="1957388" y="5180013"/>
            <a:ext cx="952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6" name="Text Box 20"/>
          <p:cNvSpPr txBox="1">
            <a:spLocks noChangeArrowheads="1"/>
          </p:cNvSpPr>
          <p:nvPr/>
        </p:nvSpPr>
        <p:spPr bwMode="auto">
          <a:xfrm>
            <a:off x="3289300" y="4973638"/>
            <a:ext cx="952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7" name="Text Box 21"/>
          <p:cNvSpPr txBox="1">
            <a:spLocks noChangeArrowheads="1"/>
          </p:cNvSpPr>
          <p:nvPr/>
        </p:nvSpPr>
        <p:spPr bwMode="auto">
          <a:xfrm>
            <a:off x="3160713" y="5778500"/>
            <a:ext cx="904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8" name="Text Box 22"/>
          <p:cNvSpPr txBox="1">
            <a:spLocks noChangeArrowheads="1"/>
          </p:cNvSpPr>
          <p:nvPr/>
        </p:nvSpPr>
        <p:spPr bwMode="auto">
          <a:xfrm>
            <a:off x="4751388" y="5591175"/>
            <a:ext cx="1031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9" name="Text Box 23"/>
          <p:cNvSpPr txBox="1">
            <a:spLocks noChangeArrowheads="1"/>
          </p:cNvSpPr>
          <p:nvPr/>
        </p:nvSpPr>
        <p:spPr bwMode="auto">
          <a:xfrm>
            <a:off x="6029325" y="5532438"/>
            <a:ext cx="1047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0" name="Text Box 24"/>
          <p:cNvSpPr txBox="1">
            <a:spLocks noChangeArrowheads="1"/>
          </p:cNvSpPr>
          <p:nvPr/>
        </p:nvSpPr>
        <p:spPr bwMode="auto">
          <a:xfrm>
            <a:off x="6029325" y="5032375"/>
            <a:ext cx="1031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auto">
          <a:xfrm>
            <a:off x="4754563" y="4983163"/>
            <a:ext cx="1031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2" name="Text Box 26"/>
          <p:cNvSpPr txBox="1">
            <a:spLocks noChangeArrowheads="1"/>
          </p:cNvSpPr>
          <p:nvPr/>
        </p:nvSpPr>
        <p:spPr bwMode="auto">
          <a:xfrm>
            <a:off x="4749800" y="4351338"/>
            <a:ext cx="1047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3" name="Text Box 27"/>
          <p:cNvSpPr txBox="1">
            <a:spLocks noChangeArrowheads="1"/>
          </p:cNvSpPr>
          <p:nvPr/>
        </p:nvSpPr>
        <p:spPr bwMode="auto">
          <a:xfrm>
            <a:off x="6022975" y="4257675"/>
            <a:ext cx="1031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4" name="Text Box 28"/>
          <p:cNvSpPr txBox="1">
            <a:spLocks noChangeArrowheads="1"/>
          </p:cNvSpPr>
          <p:nvPr/>
        </p:nvSpPr>
        <p:spPr bwMode="auto">
          <a:xfrm>
            <a:off x="4749800" y="4148138"/>
            <a:ext cx="984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5" name="Text Box 29"/>
          <p:cNvSpPr txBox="1">
            <a:spLocks noChangeArrowheads="1"/>
          </p:cNvSpPr>
          <p:nvPr/>
        </p:nvSpPr>
        <p:spPr bwMode="auto">
          <a:xfrm>
            <a:off x="6030913" y="4068763"/>
            <a:ext cx="968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6" name="Text Box 30"/>
          <p:cNvSpPr txBox="1">
            <a:spLocks noChangeArrowheads="1"/>
          </p:cNvSpPr>
          <p:nvPr/>
        </p:nvSpPr>
        <p:spPr bwMode="auto">
          <a:xfrm>
            <a:off x="6034088" y="4587875"/>
            <a:ext cx="968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7" name="Text Box 31"/>
          <p:cNvSpPr txBox="1">
            <a:spLocks noChangeArrowheads="1"/>
          </p:cNvSpPr>
          <p:nvPr/>
        </p:nvSpPr>
        <p:spPr bwMode="auto">
          <a:xfrm>
            <a:off x="4752975" y="4760913"/>
            <a:ext cx="984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8" name="Text Box 32"/>
          <p:cNvSpPr txBox="1">
            <a:spLocks noChangeArrowheads="1"/>
          </p:cNvSpPr>
          <p:nvPr/>
        </p:nvSpPr>
        <p:spPr bwMode="auto">
          <a:xfrm>
            <a:off x="4752975" y="5387975"/>
            <a:ext cx="984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19" name="Text Box 33"/>
          <p:cNvSpPr txBox="1">
            <a:spLocks noChangeArrowheads="1"/>
          </p:cNvSpPr>
          <p:nvPr/>
        </p:nvSpPr>
        <p:spPr bwMode="auto">
          <a:xfrm>
            <a:off x="6027738" y="5373688"/>
            <a:ext cx="968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20" name="Text Box 34"/>
          <p:cNvSpPr txBox="1">
            <a:spLocks noChangeArrowheads="1"/>
          </p:cNvSpPr>
          <p:nvPr/>
        </p:nvSpPr>
        <p:spPr bwMode="auto">
          <a:xfrm>
            <a:off x="4752975" y="5197475"/>
            <a:ext cx="952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21" name="Text Box 35"/>
          <p:cNvSpPr txBox="1">
            <a:spLocks noChangeArrowheads="1"/>
          </p:cNvSpPr>
          <p:nvPr/>
        </p:nvSpPr>
        <p:spPr bwMode="auto">
          <a:xfrm>
            <a:off x="6035675" y="5229225"/>
            <a:ext cx="95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22" name="Text Box 36"/>
          <p:cNvSpPr txBox="1">
            <a:spLocks noChangeArrowheads="1"/>
          </p:cNvSpPr>
          <p:nvPr/>
        </p:nvSpPr>
        <p:spPr bwMode="auto">
          <a:xfrm>
            <a:off x="6027738" y="4794250"/>
            <a:ext cx="952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23" name="Text Box 37"/>
          <p:cNvSpPr txBox="1">
            <a:spLocks noChangeArrowheads="1"/>
          </p:cNvSpPr>
          <p:nvPr/>
        </p:nvSpPr>
        <p:spPr bwMode="auto">
          <a:xfrm>
            <a:off x="6032500" y="4440238"/>
            <a:ext cx="952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24" name="Text Box 38"/>
          <p:cNvSpPr txBox="1">
            <a:spLocks noChangeArrowheads="1"/>
          </p:cNvSpPr>
          <p:nvPr/>
        </p:nvSpPr>
        <p:spPr bwMode="auto">
          <a:xfrm>
            <a:off x="4757738" y="4557713"/>
            <a:ext cx="952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25" name="Text Box 39"/>
          <p:cNvSpPr txBox="1">
            <a:spLocks noChangeArrowheads="1"/>
          </p:cNvSpPr>
          <p:nvPr/>
        </p:nvSpPr>
        <p:spPr bwMode="auto">
          <a:xfrm>
            <a:off x="6032500" y="5803900"/>
            <a:ext cx="952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26" name="Freeform 40"/>
          <p:cNvSpPr>
            <a:spLocks/>
          </p:cNvSpPr>
          <p:nvPr/>
        </p:nvSpPr>
        <p:spPr bwMode="auto">
          <a:xfrm>
            <a:off x="4921250" y="4246563"/>
            <a:ext cx="2438400" cy="20637"/>
          </a:xfrm>
          <a:custGeom>
            <a:avLst/>
            <a:gdLst>
              <a:gd name="T0" fmla="*/ 0 w 3838"/>
              <a:gd name="T1" fmla="*/ 0 h 32"/>
              <a:gd name="T2" fmla="*/ 2147483647 w 3838"/>
              <a:gd name="T3" fmla="*/ 2147483647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38" h="32">
                <a:moveTo>
                  <a:pt x="0" y="0"/>
                </a:moveTo>
                <a:cubicBezTo>
                  <a:pt x="640" y="6"/>
                  <a:pt x="3039" y="25"/>
                  <a:pt x="3838" y="32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27" name="Freeform 41"/>
          <p:cNvSpPr>
            <a:spLocks/>
          </p:cNvSpPr>
          <p:nvPr/>
        </p:nvSpPr>
        <p:spPr bwMode="auto">
          <a:xfrm>
            <a:off x="4908550" y="4448175"/>
            <a:ext cx="2368550" cy="31750"/>
          </a:xfrm>
          <a:custGeom>
            <a:avLst/>
            <a:gdLst>
              <a:gd name="T0" fmla="*/ 0 w 3730"/>
              <a:gd name="T1" fmla="*/ 0 h 50"/>
              <a:gd name="T2" fmla="*/ 2147483647 w 3730"/>
              <a:gd name="T3" fmla="*/ 2147483647 h 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30" h="50">
                <a:moveTo>
                  <a:pt x="0" y="0"/>
                </a:moveTo>
                <a:cubicBezTo>
                  <a:pt x="622" y="8"/>
                  <a:pt x="2953" y="40"/>
                  <a:pt x="3730" y="5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28" name="Freeform 42"/>
          <p:cNvSpPr>
            <a:spLocks/>
          </p:cNvSpPr>
          <p:nvPr/>
        </p:nvSpPr>
        <p:spPr bwMode="auto">
          <a:xfrm>
            <a:off x="4911725" y="4600575"/>
            <a:ext cx="2374900" cy="107950"/>
          </a:xfrm>
          <a:custGeom>
            <a:avLst/>
            <a:gdLst>
              <a:gd name="T0" fmla="*/ 0 w 3742"/>
              <a:gd name="T1" fmla="*/ 2147483647 h 170"/>
              <a:gd name="T2" fmla="*/ 2147483647 w 3742"/>
              <a:gd name="T3" fmla="*/ 2147483647 h 170"/>
              <a:gd name="T4" fmla="*/ 2147483647 w 3742"/>
              <a:gd name="T5" fmla="*/ 2147483647 h 170"/>
              <a:gd name="T6" fmla="*/ 2147483647 w 3742"/>
              <a:gd name="T7" fmla="*/ 2147483647 h 170"/>
              <a:gd name="T8" fmla="*/ 2147483647 w 3742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2" h="170">
                <a:moveTo>
                  <a:pt x="0" y="106"/>
                </a:moveTo>
                <a:cubicBezTo>
                  <a:pt x="238" y="90"/>
                  <a:pt x="1055" y="22"/>
                  <a:pt x="1429" y="11"/>
                </a:cubicBezTo>
                <a:cubicBezTo>
                  <a:pt x="1803" y="0"/>
                  <a:pt x="1938" y="16"/>
                  <a:pt x="2246" y="39"/>
                </a:cubicBezTo>
                <a:cubicBezTo>
                  <a:pt x="2554" y="62"/>
                  <a:pt x="3026" y="130"/>
                  <a:pt x="3275" y="150"/>
                </a:cubicBezTo>
                <a:cubicBezTo>
                  <a:pt x="3524" y="170"/>
                  <a:pt x="3645" y="155"/>
                  <a:pt x="3742" y="156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29" name="Freeform 43"/>
          <p:cNvSpPr>
            <a:spLocks/>
          </p:cNvSpPr>
          <p:nvPr/>
        </p:nvSpPr>
        <p:spPr bwMode="auto">
          <a:xfrm>
            <a:off x="4908550" y="4757738"/>
            <a:ext cx="2403475" cy="169862"/>
          </a:xfrm>
          <a:custGeom>
            <a:avLst/>
            <a:gdLst>
              <a:gd name="T0" fmla="*/ 0 w 3786"/>
              <a:gd name="T1" fmla="*/ 2147483647 h 269"/>
              <a:gd name="T2" fmla="*/ 2147483647 w 3786"/>
              <a:gd name="T3" fmla="*/ 2147483647 h 269"/>
              <a:gd name="T4" fmla="*/ 2147483647 w 3786"/>
              <a:gd name="T5" fmla="*/ 2147483647 h 269"/>
              <a:gd name="T6" fmla="*/ 2147483647 w 3786"/>
              <a:gd name="T7" fmla="*/ 2147483647 h 269"/>
              <a:gd name="T8" fmla="*/ 2147483647 w 3786"/>
              <a:gd name="T9" fmla="*/ 2147483647 h 269"/>
              <a:gd name="T10" fmla="*/ 2147483647 w 3786"/>
              <a:gd name="T11" fmla="*/ 2147483647 h 269"/>
              <a:gd name="T12" fmla="*/ 2147483647 w 3786"/>
              <a:gd name="T13" fmla="*/ 2147483647 h 269"/>
              <a:gd name="T14" fmla="*/ 2147483647 w 3786"/>
              <a:gd name="T15" fmla="*/ 2147483647 h 269"/>
              <a:gd name="T16" fmla="*/ 2147483647 w 3786"/>
              <a:gd name="T17" fmla="*/ 2147483647 h 2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86" h="269">
                <a:moveTo>
                  <a:pt x="0" y="186"/>
                </a:moveTo>
                <a:cubicBezTo>
                  <a:pt x="31" y="187"/>
                  <a:pt x="120" y="193"/>
                  <a:pt x="189" y="191"/>
                </a:cubicBezTo>
                <a:cubicBezTo>
                  <a:pt x="258" y="189"/>
                  <a:pt x="340" y="189"/>
                  <a:pt x="417" y="175"/>
                </a:cubicBezTo>
                <a:cubicBezTo>
                  <a:pt x="494" y="161"/>
                  <a:pt x="508" y="135"/>
                  <a:pt x="650" y="108"/>
                </a:cubicBezTo>
                <a:cubicBezTo>
                  <a:pt x="792" y="81"/>
                  <a:pt x="1017" y="28"/>
                  <a:pt x="1267" y="14"/>
                </a:cubicBezTo>
                <a:cubicBezTo>
                  <a:pt x="1517" y="0"/>
                  <a:pt x="1915" y="13"/>
                  <a:pt x="2151" y="25"/>
                </a:cubicBezTo>
                <a:cubicBezTo>
                  <a:pt x="2387" y="37"/>
                  <a:pt x="2518" y="56"/>
                  <a:pt x="2685" y="86"/>
                </a:cubicBezTo>
                <a:cubicBezTo>
                  <a:pt x="2852" y="116"/>
                  <a:pt x="2969" y="173"/>
                  <a:pt x="3152" y="203"/>
                </a:cubicBezTo>
                <a:cubicBezTo>
                  <a:pt x="3335" y="233"/>
                  <a:pt x="3654" y="255"/>
                  <a:pt x="3786" y="269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0" name="Freeform 44"/>
          <p:cNvSpPr>
            <a:spLocks/>
          </p:cNvSpPr>
          <p:nvPr/>
        </p:nvSpPr>
        <p:spPr bwMode="auto">
          <a:xfrm>
            <a:off x="5440363" y="4995863"/>
            <a:ext cx="1249362" cy="3175"/>
          </a:xfrm>
          <a:custGeom>
            <a:avLst/>
            <a:gdLst>
              <a:gd name="T0" fmla="*/ 0 w 1968"/>
              <a:gd name="T1" fmla="*/ 0 h 5"/>
              <a:gd name="T2" fmla="*/ 2147483647 w 1968"/>
              <a:gd name="T3" fmla="*/ 1280239375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68" h="5">
                <a:moveTo>
                  <a:pt x="0" y="0"/>
                </a:moveTo>
                <a:cubicBezTo>
                  <a:pt x="328" y="1"/>
                  <a:pt x="1640" y="4"/>
                  <a:pt x="1968" y="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1" name="Freeform 45"/>
          <p:cNvSpPr>
            <a:spLocks/>
          </p:cNvSpPr>
          <p:nvPr/>
        </p:nvSpPr>
        <p:spPr bwMode="auto">
          <a:xfrm>
            <a:off x="4911725" y="5086350"/>
            <a:ext cx="2322513" cy="174625"/>
          </a:xfrm>
          <a:custGeom>
            <a:avLst/>
            <a:gdLst>
              <a:gd name="T0" fmla="*/ 0 w 3659"/>
              <a:gd name="T1" fmla="*/ 2147483647 h 274"/>
              <a:gd name="T2" fmla="*/ 2147483647 w 3659"/>
              <a:gd name="T3" fmla="*/ 2147483647 h 274"/>
              <a:gd name="T4" fmla="*/ 2147483647 w 3659"/>
              <a:gd name="T5" fmla="*/ 2147483647 h 274"/>
              <a:gd name="T6" fmla="*/ 2147483647 w 3659"/>
              <a:gd name="T7" fmla="*/ 2147483647 h 274"/>
              <a:gd name="T8" fmla="*/ 2147483647 w 3659"/>
              <a:gd name="T9" fmla="*/ 2147483647 h 274"/>
              <a:gd name="T10" fmla="*/ 2147483647 w 3659"/>
              <a:gd name="T11" fmla="*/ 2147483647 h 274"/>
              <a:gd name="T12" fmla="*/ 2147483647 w 3659"/>
              <a:gd name="T13" fmla="*/ 2147483647 h 2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59" h="274">
                <a:moveTo>
                  <a:pt x="0" y="13"/>
                </a:moveTo>
                <a:cubicBezTo>
                  <a:pt x="53" y="17"/>
                  <a:pt x="119" y="0"/>
                  <a:pt x="317" y="35"/>
                </a:cubicBezTo>
                <a:cubicBezTo>
                  <a:pt x="515" y="70"/>
                  <a:pt x="856" y="187"/>
                  <a:pt x="1190" y="224"/>
                </a:cubicBezTo>
                <a:cubicBezTo>
                  <a:pt x="1524" y="261"/>
                  <a:pt x="1995" y="274"/>
                  <a:pt x="2319" y="257"/>
                </a:cubicBezTo>
                <a:cubicBezTo>
                  <a:pt x="2643" y="240"/>
                  <a:pt x="2949" y="155"/>
                  <a:pt x="3136" y="124"/>
                </a:cubicBezTo>
                <a:cubicBezTo>
                  <a:pt x="3323" y="93"/>
                  <a:pt x="3355" y="76"/>
                  <a:pt x="3442" y="68"/>
                </a:cubicBezTo>
                <a:cubicBezTo>
                  <a:pt x="3529" y="60"/>
                  <a:pt x="3614" y="73"/>
                  <a:pt x="3659" y="74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2" name="Freeform 46"/>
          <p:cNvSpPr>
            <a:spLocks/>
          </p:cNvSpPr>
          <p:nvPr/>
        </p:nvSpPr>
        <p:spPr bwMode="auto">
          <a:xfrm>
            <a:off x="4921250" y="5302250"/>
            <a:ext cx="2341563" cy="101600"/>
          </a:xfrm>
          <a:custGeom>
            <a:avLst/>
            <a:gdLst>
              <a:gd name="T0" fmla="*/ 0 w 3686"/>
              <a:gd name="T1" fmla="*/ 0 h 158"/>
              <a:gd name="T2" fmla="*/ 2147483647 w 3686"/>
              <a:gd name="T3" fmla="*/ 2147483647 h 158"/>
              <a:gd name="T4" fmla="*/ 2147483647 w 3686"/>
              <a:gd name="T5" fmla="*/ 2147483647 h 158"/>
              <a:gd name="T6" fmla="*/ 2147483647 w 3686"/>
              <a:gd name="T7" fmla="*/ 2147483647 h 158"/>
              <a:gd name="T8" fmla="*/ 2147483647 w 3686"/>
              <a:gd name="T9" fmla="*/ 2147483647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86" h="158">
                <a:moveTo>
                  <a:pt x="0" y="0"/>
                </a:moveTo>
                <a:cubicBezTo>
                  <a:pt x="223" y="22"/>
                  <a:pt x="973" y="108"/>
                  <a:pt x="1334" y="133"/>
                </a:cubicBezTo>
                <a:cubicBezTo>
                  <a:pt x="1695" y="158"/>
                  <a:pt x="1917" y="155"/>
                  <a:pt x="2168" y="150"/>
                </a:cubicBezTo>
                <a:cubicBezTo>
                  <a:pt x="2419" y="145"/>
                  <a:pt x="2588" y="117"/>
                  <a:pt x="2841" y="100"/>
                </a:cubicBezTo>
                <a:cubicBezTo>
                  <a:pt x="3094" y="83"/>
                  <a:pt x="3510" y="61"/>
                  <a:pt x="3686" y="5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3" name="Freeform 47"/>
          <p:cNvSpPr>
            <a:spLocks/>
          </p:cNvSpPr>
          <p:nvPr/>
        </p:nvSpPr>
        <p:spPr bwMode="auto">
          <a:xfrm>
            <a:off x="4897438" y="5715000"/>
            <a:ext cx="2322512" cy="28575"/>
          </a:xfrm>
          <a:custGeom>
            <a:avLst/>
            <a:gdLst>
              <a:gd name="T0" fmla="*/ 0 w 3658"/>
              <a:gd name="T1" fmla="*/ 0 h 45"/>
              <a:gd name="T2" fmla="*/ 2147483647 w 3658"/>
              <a:gd name="T3" fmla="*/ 2147483647 h 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8" h="45">
                <a:moveTo>
                  <a:pt x="0" y="0"/>
                </a:moveTo>
                <a:cubicBezTo>
                  <a:pt x="610" y="7"/>
                  <a:pt x="2896" y="36"/>
                  <a:pt x="3658" y="4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4" name="Freeform 48"/>
          <p:cNvSpPr>
            <a:spLocks/>
          </p:cNvSpPr>
          <p:nvPr/>
        </p:nvSpPr>
        <p:spPr bwMode="auto">
          <a:xfrm>
            <a:off x="2101850" y="3989388"/>
            <a:ext cx="2325688" cy="23812"/>
          </a:xfrm>
          <a:custGeom>
            <a:avLst/>
            <a:gdLst>
              <a:gd name="T0" fmla="*/ 0 w 3664"/>
              <a:gd name="T1" fmla="*/ 0 h 39"/>
              <a:gd name="T2" fmla="*/ 2147483647 w 3664"/>
              <a:gd name="T3" fmla="*/ 2147483647 h 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4" h="39">
                <a:moveTo>
                  <a:pt x="0" y="0"/>
                </a:moveTo>
                <a:cubicBezTo>
                  <a:pt x="611" y="6"/>
                  <a:pt x="2901" y="31"/>
                  <a:pt x="3664" y="39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5" name="Freeform 49"/>
          <p:cNvSpPr>
            <a:spLocks/>
          </p:cNvSpPr>
          <p:nvPr/>
        </p:nvSpPr>
        <p:spPr bwMode="auto">
          <a:xfrm>
            <a:off x="2117725" y="4197350"/>
            <a:ext cx="2338388" cy="17463"/>
          </a:xfrm>
          <a:custGeom>
            <a:avLst/>
            <a:gdLst>
              <a:gd name="T0" fmla="*/ 0 w 3681"/>
              <a:gd name="T1" fmla="*/ 0 h 28"/>
              <a:gd name="T2" fmla="*/ 2147483647 w 3681"/>
              <a:gd name="T3" fmla="*/ 2147483647 h 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81" h="28">
                <a:moveTo>
                  <a:pt x="0" y="0"/>
                </a:moveTo>
                <a:cubicBezTo>
                  <a:pt x="613" y="5"/>
                  <a:pt x="2914" y="22"/>
                  <a:pt x="3681" y="28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6" name="Freeform 50"/>
          <p:cNvSpPr>
            <a:spLocks/>
          </p:cNvSpPr>
          <p:nvPr/>
        </p:nvSpPr>
        <p:spPr bwMode="auto">
          <a:xfrm>
            <a:off x="2128838" y="4405313"/>
            <a:ext cx="2327275" cy="80962"/>
          </a:xfrm>
          <a:custGeom>
            <a:avLst/>
            <a:gdLst>
              <a:gd name="T0" fmla="*/ 0 w 3664"/>
              <a:gd name="T1" fmla="*/ 0 h 127"/>
              <a:gd name="T2" fmla="*/ 2147483647 w 3664"/>
              <a:gd name="T3" fmla="*/ 2147483647 h 127"/>
              <a:gd name="T4" fmla="*/ 2147483647 w 3664"/>
              <a:gd name="T5" fmla="*/ 2147483647 h 127"/>
              <a:gd name="T6" fmla="*/ 2147483647 w 3664"/>
              <a:gd name="T7" fmla="*/ 2147483647 h 127"/>
              <a:gd name="T8" fmla="*/ 2147483647 w 3664"/>
              <a:gd name="T9" fmla="*/ 2147483647 h 127"/>
              <a:gd name="T10" fmla="*/ 2147483647 w 3664"/>
              <a:gd name="T11" fmla="*/ 2147483647 h 127"/>
              <a:gd name="T12" fmla="*/ 2147483647 w 3664"/>
              <a:gd name="T13" fmla="*/ 2147483647 h 1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64" h="127">
                <a:moveTo>
                  <a:pt x="0" y="0"/>
                </a:moveTo>
                <a:cubicBezTo>
                  <a:pt x="150" y="4"/>
                  <a:pt x="627" y="4"/>
                  <a:pt x="901" y="23"/>
                </a:cubicBezTo>
                <a:cubicBezTo>
                  <a:pt x="1175" y="42"/>
                  <a:pt x="1451" y="97"/>
                  <a:pt x="1646" y="112"/>
                </a:cubicBezTo>
                <a:cubicBezTo>
                  <a:pt x="1841" y="127"/>
                  <a:pt x="1939" y="121"/>
                  <a:pt x="2074" y="112"/>
                </a:cubicBezTo>
                <a:cubicBezTo>
                  <a:pt x="2209" y="103"/>
                  <a:pt x="2305" y="70"/>
                  <a:pt x="2458" y="56"/>
                </a:cubicBezTo>
                <a:cubicBezTo>
                  <a:pt x="2611" y="42"/>
                  <a:pt x="2790" y="31"/>
                  <a:pt x="2991" y="28"/>
                </a:cubicBezTo>
                <a:cubicBezTo>
                  <a:pt x="3192" y="25"/>
                  <a:pt x="3524" y="37"/>
                  <a:pt x="3664" y="39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7" name="Freeform 51"/>
          <p:cNvSpPr>
            <a:spLocks/>
          </p:cNvSpPr>
          <p:nvPr/>
        </p:nvSpPr>
        <p:spPr bwMode="auto">
          <a:xfrm>
            <a:off x="2122488" y="4614863"/>
            <a:ext cx="2347912" cy="128587"/>
          </a:xfrm>
          <a:custGeom>
            <a:avLst/>
            <a:gdLst>
              <a:gd name="T0" fmla="*/ 0 w 3697"/>
              <a:gd name="T1" fmla="*/ 2147483647 h 202"/>
              <a:gd name="T2" fmla="*/ 2147483647 w 3697"/>
              <a:gd name="T3" fmla="*/ 1286575319 h 202"/>
              <a:gd name="T4" fmla="*/ 2147483647 w 3697"/>
              <a:gd name="T5" fmla="*/ 2147483647 h 202"/>
              <a:gd name="T6" fmla="*/ 2147483647 w 3697"/>
              <a:gd name="T7" fmla="*/ 2147483647 h 202"/>
              <a:gd name="T8" fmla="*/ 2147483647 w 3697"/>
              <a:gd name="T9" fmla="*/ 2147483647 h 202"/>
              <a:gd name="T10" fmla="*/ 2147483647 w 3697"/>
              <a:gd name="T11" fmla="*/ 2147483647 h 202"/>
              <a:gd name="T12" fmla="*/ 2147483647 w 3697"/>
              <a:gd name="T13" fmla="*/ 2147483647 h 202"/>
              <a:gd name="T14" fmla="*/ 2147483647 w 3697"/>
              <a:gd name="T15" fmla="*/ 2147483647 h 202"/>
              <a:gd name="T16" fmla="*/ 2147483647 w 3697"/>
              <a:gd name="T17" fmla="*/ 2147483647 h 202"/>
              <a:gd name="T18" fmla="*/ 2147483647 w 3697"/>
              <a:gd name="T19" fmla="*/ 2147483647 h 2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97" h="202">
                <a:moveTo>
                  <a:pt x="0" y="16"/>
                </a:moveTo>
                <a:cubicBezTo>
                  <a:pt x="103" y="15"/>
                  <a:pt x="464" y="0"/>
                  <a:pt x="612" y="5"/>
                </a:cubicBezTo>
                <a:cubicBezTo>
                  <a:pt x="760" y="10"/>
                  <a:pt x="816" y="33"/>
                  <a:pt x="890" y="44"/>
                </a:cubicBezTo>
                <a:cubicBezTo>
                  <a:pt x="964" y="55"/>
                  <a:pt x="992" y="58"/>
                  <a:pt x="1056" y="72"/>
                </a:cubicBezTo>
                <a:cubicBezTo>
                  <a:pt x="1120" y="86"/>
                  <a:pt x="1124" y="106"/>
                  <a:pt x="1273" y="127"/>
                </a:cubicBezTo>
                <a:cubicBezTo>
                  <a:pt x="1422" y="148"/>
                  <a:pt x="1753" y="202"/>
                  <a:pt x="1951" y="200"/>
                </a:cubicBezTo>
                <a:cubicBezTo>
                  <a:pt x="2149" y="198"/>
                  <a:pt x="2288" y="141"/>
                  <a:pt x="2463" y="116"/>
                </a:cubicBezTo>
                <a:cubicBezTo>
                  <a:pt x="2638" y="91"/>
                  <a:pt x="2855" y="65"/>
                  <a:pt x="3002" y="50"/>
                </a:cubicBezTo>
                <a:cubicBezTo>
                  <a:pt x="3149" y="35"/>
                  <a:pt x="3231" y="30"/>
                  <a:pt x="3347" y="27"/>
                </a:cubicBezTo>
                <a:cubicBezTo>
                  <a:pt x="3463" y="24"/>
                  <a:pt x="3624" y="32"/>
                  <a:pt x="3697" y="3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8" name="Freeform 52"/>
          <p:cNvSpPr>
            <a:spLocks/>
          </p:cNvSpPr>
          <p:nvPr/>
        </p:nvSpPr>
        <p:spPr bwMode="auto">
          <a:xfrm>
            <a:off x="2101850" y="4851400"/>
            <a:ext cx="549275" cy="3175"/>
          </a:xfrm>
          <a:custGeom>
            <a:avLst/>
            <a:gdLst>
              <a:gd name="T0" fmla="*/ 0 w 867"/>
              <a:gd name="T1" fmla="*/ 0 h 6"/>
              <a:gd name="T2" fmla="*/ 2147483647 w 867"/>
              <a:gd name="T3" fmla="*/ 1066866146 h 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67" h="6">
                <a:moveTo>
                  <a:pt x="0" y="0"/>
                </a:moveTo>
                <a:cubicBezTo>
                  <a:pt x="144" y="2"/>
                  <a:pt x="687" y="5"/>
                  <a:pt x="867" y="6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39" name="Freeform 53"/>
          <p:cNvSpPr>
            <a:spLocks/>
          </p:cNvSpPr>
          <p:nvPr/>
        </p:nvSpPr>
        <p:spPr bwMode="auto">
          <a:xfrm>
            <a:off x="3937000" y="4860925"/>
            <a:ext cx="519113" cy="3175"/>
          </a:xfrm>
          <a:custGeom>
            <a:avLst/>
            <a:gdLst>
              <a:gd name="T0" fmla="*/ 0 w 817"/>
              <a:gd name="T1" fmla="*/ 0 h 5"/>
              <a:gd name="T2" fmla="*/ 2147483647 w 817"/>
              <a:gd name="T3" fmla="*/ 1280239375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7" h="5">
                <a:moveTo>
                  <a:pt x="0" y="0"/>
                </a:moveTo>
                <a:cubicBezTo>
                  <a:pt x="136" y="2"/>
                  <a:pt x="647" y="4"/>
                  <a:pt x="817" y="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40" name="Freeform 54"/>
          <p:cNvSpPr>
            <a:spLocks/>
          </p:cNvSpPr>
          <p:nvPr/>
        </p:nvSpPr>
        <p:spPr bwMode="auto">
          <a:xfrm>
            <a:off x="2119313" y="4949825"/>
            <a:ext cx="2316162" cy="133350"/>
          </a:xfrm>
          <a:custGeom>
            <a:avLst/>
            <a:gdLst>
              <a:gd name="T0" fmla="*/ 0 w 3646"/>
              <a:gd name="T1" fmla="*/ 2147483647 h 211"/>
              <a:gd name="T2" fmla="*/ 2147483647 w 3646"/>
              <a:gd name="T3" fmla="*/ 2147483647 h 211"/>
              <a:gd name="T4" fmla="*/ 2147483647 w 3646"/>
              <a:gd name="T5" fmla="*/ 2147483647 h 211"/>
              <a:gd name="T6" fmla="*/ 2147483647 w 3646"/>
              <a:gd name="T7" fmla="*/ 2147483647 h 211"/>
              <a:gd name="T8" fmla="*/ 2147483647 w 3646"/>
              <a:gd name="T9" fmla="*/ 2147483647 h 211"/>
              <a:gd name="T10" fmla="*/ 2147483647 w 3646"/>
              <a:gd name="T11" fmla="*/ 2147483647 h 211"/>
              <a:gd name="T12" fmla="*/ 2147483647 w 3646"/>
              <a:gd name="T13" fmla="*/ 2147483647 h 211"/>
              <a:gd name="T14" fmla="*/ 2147483647 w 3646"/>
              <a:gd name="T15" fmla="*/ 2147483647 h 2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46" h="211">
                <a:moveTo>
                  <a:pt x="0" y="176"/>
                </a:moveTo>
                <a:cubicBezTo>
                  <a:pt x="140" y="170"/>
                  <a:pt x="600" y="169"/>
                  <a:pt x="840" y="146"/>
                </a:cubicBezTo>
                <a:cubicBezTo>
                  <a:pt x="1080" y="123"/>
                  <a:pt x="1248" y="58"/>
                  <a:pt x="1440" y="36"/>
                </a:cubicBezTo>
                <a:cubicBezTo>
                  <a:pt x="1632" y="14"/>
                  <a:pt x="1799" y="0"/>
                  <a:pt x="1990" y="16"/>
                </a:cubicBezTo>
                <a:cubicBezTo>
                  <a:pt x="2181" y="32"/>
                  <a:pt x="2423" y="104"/>
                  <a:pt x="2584" y="133"/>
                </a:cubicBezTo>
                <a:cubicBezTo>
                  <a:pt x="2745" y="162"/>
                  <a:pt x="2839" y="178"/>
                  <a:pt x="2956" y="189"/>
                </a:cubicBezTo>
                <a:cubicBezTo>
                  <a:pt x="3073" y="200"/>
                  <a:pt x="3169" y="196"/>
                  <a:pt x="3284" y="200"/>
                </a:cubicBezTo>
                <a:cubicBezTo>
                  <a:pt x="3399" y="204"/>
                  <a:pt x="3571" y="209"/>
                  <a:pt x="3646" y="211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41" name="Freeform 55"/>
          <p:cNvSpPr>
            <a:spLocks/>
          </p:cNvSpPr>
          <p:nvPr/>
        </p:nvSpPr>
        <p:spPr bwMode="auto">
          <a:xfrm>
            <a:off x="2100263" y="5207000"/>
            <a:ext cx="2333625" cy="92075"/>
          </a:xfrm>
          <a:custGeom>
            <a:avLst/>
            <a:gdLst>
              <a:gd name="T0" fmla="*/ 0 w 3675"/>
              <a:gd name="T1" fmla="*/ 2147483647 h 146"/>
              <a:gd name="T2" fmla="*/ 2147483647 w 3675"/>
              <a:gd name="T3" fmla="*/ 2147483647 h 146"/>
              <a:gd name="T4" fmla="*/ 2147483647 w 3675"/>
              <a:gd name="T5" fmla="*/ 2147483647 h 146"/>
              <a:gd name="T6" fmla="*/ 2147483647 w 3675"/>
              <a:gd name="T7" fmla="*/ 2147483647 h 146"/>
              <a:gd name="T8" fmla="*/ 2147483647 w 3675"/>
              <a:gd name="T9" fmla="*/ 2147483647 h 146"/>
              <a:gd name="T10" fmla="*/ 2147483647 w 3675"/>
              <a:gd name="T11" fmla="*/ 2147483647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75" h="146">
                <a:moveTo>
                  <a:pt x="0" y="117"/>
                </a:moveTo>
                <a:cubicBezTo>
                  <a:pt x="150" y="117"/>
                  <a:pt x="639" y="132"/>
                  <a:pt x="900" y="117"/>
                </a:cubicBezTo>
                <a:cubicBezTo>
                  <a:pt x="1161" y="102"/>
                  <a:pt x="1379" y="44"/>
                  <a:pt x="1565" y="27"/>
                </a:cubicBezTo>
                <a:cubicBezTo>
                  <a:pt x="1751" y="10"/>
                  <a:pt x="1823" y="0"/>
                  <a:pt x="2015" y="17"/>
                </a:cubicBezTo>
                <a:cubicBezTo>
                  <a:pt x="2207" y="34"/>
                  <a:pt x="2443" y="108"/>
                  <a:pt x="2720" y="127"/>
                </a:cubicBezTo>
                <a:cubicBezTo>
                  <a:pt x="2997" y="146"/>
                  <a:pt x="3476" y="131"/>
                  <a:pt x="3675" y="132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42" name="Freeform 56"/>
          <p:cNvSpPr>
            <a:spLocks/>
          </p:cNvSpPr>
          <p:nvPr/>
        </p:nvSpPr>
        <p:spPr bwMode="auto">
          <a:xfrm>
            <a:off x="2090738" y="5502275"/>
            <a:ext cx="2343150" cy="9525"/>
          </a:xfrm>
          <a:custGeom>
            <a:avLst/>
            <a:gdLst>
              <a:gd name="T0" fmla="*/ 0 w 3690"/>
              <a:gd name="T1" fmla="*/ 0 h 15"/>
              <a:gd name="T2" fmla="*/ 2147483647 w 3690"/>
              <a:gd name="T3" fmla="*/ 2147483647 h 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90" h="15">
                <a:moveTo>
                  <a:pt x="0" y="0"/>
                </a:moveTo>
                <a:cubicBezTo>
                  <a:pt x="615" y="2"/>
                  <a:pt x="2921" y="12"/>
                  <a:pt x="3690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43" name="Freeform 57"/>
          <p:cNvSpPr>
            <a:spLocks/>
          </p:cNvSpPr>
          <p:nvPr/>
        </p:nvSpPr>
        <p:spPr bwMode="auto">
          <a:xfrm>
            <a:off x="2081213" y="5724525"/>
            <a:ext cx="2349500" cy="6350"/>
          </a:xfrm>
          <a:custGeom>
            <a:avLst/>
            <a:gdLst>
              <a:gd name="T0" fmla="*/ 0 w 3700"/>
              <a:gd name="T1" fmla="*/ 0 h 10"/>
              <a:gd name="T2" fmla="*/ 2147483647 w 3700"/>
              <a:gd name="T3" fmla="*/ 2147483647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0" h="10">
                <a:moveTo>
                  <a:pt x="0" y="0"/>
                </a:moveTo>
                <a:cubicBezTo>
                  <a:pt x="617" y="2"/>
                  <a:pt x="2929" y="8"/>
                  <a:pt x="3700" y="1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228600" y="6008688"/>
            <a:ext cx="8305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upright="1">
            <a:spAutoFit/>
          </a:bodyPr>
          <a:lstStyle/>
          <a:p>
            <a:pPr indent="180340">
              <a:lnSpc>
                <a:spcPct val="150000"/>
              </a:lnSpc>
              <a:spcAft>
                <a:spcPts val="1000"/>
              </a:spcAft>
              <a:defRPr/>
            </a:pPr>
            <a:r>
              <a:rPr lang="uk-UA" sz="1400" b="1" dirty="0">
                <a:latin typeface="Arial" pitchFamily="34" charset="0"/>
                <a:ea typeface="Calibri"/>
                <a:cs typeface="Arial" pitchFamily="34" charset="0"/>
              </a:rPr>
              <a:t>Дефекти упаковки вилучення (</a:t>
            </a:r>
            <a:r>
              <a:rPr lang="uk-UA" sz="1400" b="1" i="1" dirty="0">
                <a:latin typeface="Arial" pitchFamily="34" charset="0"/>
                <a:ea typeface="Calibri"/>
                <a:cs typeface="Arial" pitchFamily="34" charset="0"/>
              </a:rPr>
              <a:t>а</a:t>
            </a:r>
            <a:r>
              <a:rPr lang="uk-UA" sz="1400" b="1" dirty="0">
                <a:latin typeface="Arial" pitchFamily="34" charset="0"/>
                <a:ea typeface="Calibri"/>
                <a:cs typeface="Arial" pitchFamily="34" charset="0"/>
              </a:rPr>
              <a:t>) і проникнення (</a:t>
            </a:r>
            <a:r>
              <a:rPr lang="uk-UA" sz="1400" b="1" i="1" dirty="0">
                <a:latin typeface="Arial" pitchFamily="34" charset="0"/>
                <a:ea typeface="Calibri"/>
                <a:cs typeface="Arial" pitchFamily="34" charset="0"/>
              </a:rPr>
              <a:t>б</a:t>
            </a:r>
            <a:r>
              <a:rPr lang="uk-UA" sz="1400" b="1" dirty="0">
                <a:latin typeface="Arial" pitchFamily="34" charset="0"/>
                <a:ea typeface="Calibri"/>
                <a:cs typeface="Arial" pitchFamily="34" charset="0"/>
              </a:rPr>
              <a:t>) в гранецентрованій кубічній </a:t>
            </a:r>
            <a:r>
              <a:rPr lang="uk-UA" sz="1400" b="1" dirty="0" err="1">
                <a:latin typeface="Arial" pitchFamily="34" charset="0"/>
                <a:ea typeface="Calibri"/>
                <a:cs typeface="Arial" pitchFamily="34" charset="0"/>
              </a:rPr>
              <a:t>ґратці</a:t>
            </a:r>
            <a:r>
              <a:rPr lang="uk-UA" sz="1400" b="1" dirty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1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400" b="1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11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кутник 2"/>
          <p:cNvSpPr>
            <a:spLocks noChangeArrowheads="1"/>
          </p:cNvSpPr>
          <p:nvPr/>
        </p:nvSpPr>
        <p:spPr bwMode="auto">
          <a:xfrm>
            <a:off x="381000" y="76200"/>
            <a:ext cx="8534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600" b="1">
                <a:solidFill>
                  <a:srgbClr val="FF0000"/>
                </a:solidFill>
              </a:rPr>
              <a:t>Динамічне та статичне розупорядкування </a:t>
            </a:r>
            <a:br>
              <a:rPr lang="uk-UA" sz="2600" b="1">
                <a:solidFill>
                  <a:srgbClr val="FF0000"/>
                </a:solidFill>
              </a:rPr>
            </a:br>
            <a:r>
              <a:rPr lang="uk-UA" sz="2600" b="1">
                <a:solidFill>
                  <a:srgbClr val="FF0000"/>
                </a:solidFill>
              </a:rPr>
              <a:t>у кристалах</a:t>
            </a:r>
            <a:endParaRPr lang="ru-RU" sz="2600">
              <a:solidFill>
                <a:srgbClr val="FF0000"/>
              </a:solidFill>
            </a:endParaRPr>
          </a:p>
        </p:txBody>
      </p:sp>
      <p:sp>
        <p:nvSpPr>
          <p:cNvPr id="17411" name="Прямокутник 3"/>
          <p:cNvSpPr>
            <a:spLocks noChangeArrowheads="1"/>
          </p:cNvSpPr>
          <p:nvPr/>
        </p:nvSpPr>
        <p:spPr bwMode="auto">
          <a:xfrm>
            <a:off x="76200" y="838200"/>
            <a:ext cx="8915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15900" algn="just"/>
            <a:r>
              <a:rPr lang="uk-UA" b="1"/>
              <a:t>Ці види розупорядкування тлумачать неоднозначно. Говорячи про динамічне розупорядкування, часто просто мають на увазі, що тепловий рух трохи більш інтенсивний, ніж звичайно, коли, наприклад, крутильні коливання молекули або іона відбуваються з досить великою амплітудою. Поділ на статичне та динамічне розупорядкування роблять також на підставі порівняння характерних часів відповідного молекулярного або іонного руху і способу реєстрації. Розглянемо, наприклад, кристал, у якому для кожної молекули або іона можливі дві різні орієнтації. Якщо потенціальний бар'єр переходу з однієї орієнтації в іншу настільки високий, що числом переходів за час спостереження можна знехтувати, то у випадку розподілу молекул або іонів по двох орієнтаціях, маємо справу зі статичним розупорядкуванням. Однак якщо за час спостереження переходи відбуваються досить часто, то в цьому випадку розупорядкування називають динамічним. Із цього погляду питання, чи кваліфікувати розупорядкування як статичне або як динамічне, залежить від ряду факторів, у тому числі від висоти  потенціального бар'єра, температури і характерного часу спостереження, тобто різниця виявляється скоріш за все кількісною, а ніж якісною. Навіть якщо термін «динамічне розупорядкування» зв'язувати просто з відносно високою інтенсивністю теплового руху, то і в цьому випадку відмінність між динамічним і статичним розупорядкуванням може виявитися досить невизначеним.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кутник 1"/>
          <p:cNvSpPr>
            <a:spLocks noChangeArrowheads="1"/>
          </p:cNvSpPr>
          <p:nvPr/>
        </p:nvSpPr>
        <p:spPr bwMode="auto">
          <a:xfrm>
            <a:off x="-28575" y="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Позиційна, орієнтаційна та магнітна невпорядкованість</a:t>
            </a:r>
            <a:br>
              <a:rPr lang="uk-UA" sz="2400" b="1">
                <a:solidFill>
                  <a:srgbClr val="FF0000"/>
                </a:solidFill>
              </a:rPr>
            </a:br>
            <a:r>
              <a:rPr lang="uk-UA" sz="2400" b="1">
                <a:solidFill>
                  <a:srgbClr val="FF0000"/>
                </a:solidFill>
              </a:rPr>
              <a:t> в кристалах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8435" name="Прямокутник 2"/>
          <p:cNvSpPr>
            <a:spLocks noChangeArrowheads="1"/>
          </p:cNvSpPr>
          <p:nvPr/>
        </p:nvSpPr>
        <p:spPr bwMode="auto">
          <a:xfrm>
            <a:off x="152400" y="762000"/>
            <a:ext cx="88106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solidFill>
                  <a:srgbClr val="0000FF"/>
                </a:solidFill>
              </a:rPr>
              <a:t>Під позиційним безпорядком розуміють, наприклад, ситуацію, коли число позицій у ґратці, де повинні перебувати атоми певного сорту, більше, ніж число самих атомів, а розподіл атомів по таких позиціях носить, принаймні, частково, випадковий характер. </a:t>
            </a:r>
            <a:r>
              <a:rPr lang="uk-UA" b="1"/>
              <a:t>Ці позиції необов'язково будуть характеризуватися однією і тією ж енергією. Отже, у стані розупорядкування кристала розподіл атомів по позиціях необов'язково буде повністю випадковим. Впорядкований стан такої речовини може мати власне кажучи ту ж саму структуру, але з впорядкованим розташування зайнятих і незайнятих позицій. Такий тип позиційного розупорядкування має місце в Ga</a:t>
            </a:r>
            <a:r>
              <a:rPr lang="uk-UA" b="1" baseline="-25000"/>
              <a:t>2</a:t>
            </a:r>
            <a:r>
              <a:rPr lang="uk-UA" b="1"/>
              <a:t>S</a:t>
            </a:r>
            <a:r>
              <a:rPr lang="en-US" b="1"/>
              <a:t>e</a:t>
            </a:r>
            <a:r>
              <a:rPr lang="uk-UA" b="1" baseline="-25000"/>
              <a:t>3</a:t>
            </a:r>
            <a:r>
              <a:rPr lang="uk-UA" b="1"/>
              <a:t>, який існує у двох різних впорядкованих формах – високотемпературній </a:t>
            </a:r>
            <a:r>
              <a:rPr lang="uk-UA" b="1">
                <a:sym typeface="Symbol" pitchFamily="18" charset="2"/>
              </a:rPr>
              <a:t></a:t>
            </a:r>
            <a:r>
              <a:rPr lang="uk-UA" b="1"/>
              <a:t>-фазі зі структурою вюрциту та низькотемпературній </a:t>
            </a:r>
            <a:r>
              <a:rPr lang="uk-UA" b="1">
                <a:sym typeface="Symbol" pitchFamily="18" charset="2"/>
              </a:rPr>
              <a:t></a:t>
            </a:r>
            <a:r>
              <a:rPr lang="uk-UA" b="1"/>
              <a:t>-фазі зі структурою цинкової обманки (температура фазового переходу ~ 850 К). В обох цих поліморфних формах атоми галію займають випадковим чином дві третини позицій. Відома також третя поліморфна </a:t>
            </a:r>
            <a:r>
              <a:rPr lang="uk-UA" b="1">
                <a:sym typeface="Symbol" pitchFamily="18" charset="2"/>
              </a:rPr>
              <a:t></a:t>
            </a:r>
            <a:r>
              <a:rPr lang="uk-UA" b="1"/>
              <a:t>-модифікація сполуки Ga</a:t>
            </a:r>
            <a:r>
              <a:rPr lang="uk-UA" b="1" baseline="-25000"/>
              <a:t>2</a:t>
            </a:r>
            <a:r>
              <a:rPr lang="uk-UA" b="1"/>
              <a:t>Sе</a:t>
            </a:r>
            <a:r>
              <a:rPr lang="uk-UA" b="1" baseline="-25000"/>
              <a:t>3</a:t>
            </a:r>
            <a:r>
              <a:rPr lang="uk-UA" b="1"/>
              <a:t>, що хоча й містить вакантні позиції катіонів, але ці позиції утворюють деякий упорядкований набір, внаслідок чого кристал лише незначно спотворений у порівнянні із двома іншими структурами й фактично є моноклінним. Інша можливість для позиційного розупорядкування виникає, коли є, наприклад, </a:t>
            </a:r>
            <a:r>
              <a:rPr lang="uk-UA" b="1" i="1"/>
              <a:t>N</a:t>
            </a:r>
            <a:r>
              <a:rPr lang="uk-UA" b="1"/>
              <a:t> атомів А і </a:t>
            </a:r>
            <a:r>
              <a:rPr lang="uk-UA" b="1" i="1"/>
              <a:t>N</a:t>
            </a:r>
            <a:r>
              <a:rPr lang="uk-UA" b="1"/>
              <a:t> атомів В, які одночасно розподіляються по 2</a:t>
            </a:r>
            <a:r>
              <a:rPr lang="uk-UA" b="1" i="1"/>
              <a:t>N</a:t>
            </a:r>
            <a:r>
              <a:rPr lang="uk-UA" b="1"/>
              <a:t> положенням, і цей розподіл буде частково або повністю випадковим.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36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2928958" cy="388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diszlokáció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- kristályrácsban meglévő  szabálytalanságok vagy rácshibák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928670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Éldiszlokáció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4277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390151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072074"/>
            <a:ext cx="3643306" cy="12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37</a:t>
            </a:fld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5643602" cy="428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hernyo"/>
          <p:cNvPicPr>
            <a:picLocks noChangeAspect="1" noChangeArrowheads="1"/>
          </p:cNvPicPr>
          <p:nvPr/>
        </p:nvPicPr>
        <p:blipFill>
          <a:blip r:embed="rId3"/>
          <a:srcRect b="2899"/>
          <a:stretch>
            <a:fillRect/>
          </a:stretch>
        </p:blipFill>
        <p:spPr>
          <a:xfrm>
            <a:off x="857224" y="26782"/>
            <a:ext cx="6748480" cy="225921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071810"/>
            <a:ext cx="1622106" cy="29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38</a:t>
            </a:fld>
            <a:endParaRPr lang="hu-HU"/>
          </a:p>
        </p:txBody>
      </p:sp>
      <p:pic>
        <p:nvPicPr>
          <p:cNvPr id="5" name="disl3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14942" y="642918"/>
            <a:ext cx="3657600" cy="2743200"/>
          </a:xfrm>
          <a:prstGeom prst="rect">
            <a:avLst/>
          </a:prstGeom>
        </p:spPr>
      </p:pic>
      <p:pic>
        <p:nvPicPr>
          <p:cNvPr id="6" name="disl1.mpe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000100" y="571480"/>
            <a:ext cx="3352800" cy="2743200"/>
          </a:xfrm>
          <a:prstGeom prst="rect">
            <a:avLst/>
          </a:prstGeom>
        </p:spPr>
      </p:pic>
      <p:pic>
        <p:nvPicPr>
          <p:cNvPr id="7" name="dislocation1.mpeg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714612" y="3643314"/>
            <a:ext cx="371474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39</a:t>
            </a:fld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28670"/>
            <a:ext cx="45005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19396" y="71414"/>
            <a:ext cx="243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Csavardiszlokáció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6547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2857520" cy="28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626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00108"/>
            <a:ext cx="1336065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357430"/>
            <a:ext cx="1571636" cy="37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857760"/>
            <a:ext cx="4214842" cy="14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40</a:t>
            </a:fld>
            <a:endParaRPr lang="hu-H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93484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41</a:t>
            </a:fld>
            <a:endParaRPr lang="hu-HU"/>
          </a:p>
        </p:txBody>
      </p:sp>
      <p:pic>
        <p:nvPicPr>
          <p:cNvPr id="3" name="file-80227476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5" y="500042"/>
            <a:ext cx="3905277" cy="2928958"/>
          </a:xfrm>
          <a:prstGeom prst="rect">
            <a:avLst/>
          </a:prstGeom>
        </p:spPr>
      </p:pic>
      <p:pic>
        <p:nvPicPr>
          <p:cNvPr id="4" name="file-839577848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643438" y="3714752"/>
            <a:ext cx="3500462" cy="2625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4857760"/>
            <a:ext cx="24545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cisztin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az-Latn-AZ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az-Latn-AZ" sz="28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Latn-AZ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z-Latn-AZ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928670"/>
            <a:ext cx="22300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(010)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CaC</a:t>
            </a:r>
            <a:r>
              <a:rPr lang="az-Latn-AZ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z-Latn-AZ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·H</a:t>
            </a:r>
            <a:r>
              <a:rPr lang="az-Latn-AZ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42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261933" cy="238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43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690288"/>
            <a:ext cx="4012434" cy="37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16"/>
            <a:ext cx="3962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264950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69518" y="38377"/>
            <a:ext cx="4402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Felületszerű hibák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Kétdimenziós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642918"/>
            <a:ext cx="17542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44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4157680" cy="55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45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7052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62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360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785926"/>
            <a:ext cx="46958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86256"/>
            <a:ext cx="1570951" cy="13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143380"/>
            <a:ext cx="10789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643446"/>
            <a:ext cx="5218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6143644"/>
            <a:ext cx="3071834" cy="2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714356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Térbeli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hibák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árom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dimenziós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3947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36697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47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072" y="571480"/>
            <a:ext cx="835185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71414"/>
            <a:ext cx="4631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RÁCSHIBÁK OSZTÁLYOZÁSA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3523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Ponthibák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Nulldimenziós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929" y="2071678"/>
            <a:ext cx="4076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Lineáris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hibák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Egydimenziós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000372"/>
            <a:ext cx="4402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Felületszerű hibák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Kétdimenziós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429132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Térbeli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hibák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árom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dimenziós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071546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(0D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places where an atom is missing or irregularly placed in the lattice structure – lattice vacancies, self-interstitial atoms, substitution impurity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atoms, interstitial impurity atoms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571744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groups of atoms in irregular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positions – dislocations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643314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(2D)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interfaces between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homogeneous regions of the material – grain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boundaries, stacking faults, external surfaces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000636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(3D)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spaces of foreign matter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pores, inclusions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764" y="1623247"/>
            <a:ext cx="7383698" cy="502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86050" y="71414"/>
            <a:ext cx="371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Ponthibák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Nulldimenziós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571480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Vakancia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hiányhely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114298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Rácsközti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atom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Beékelődő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atom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1071546"/>
            <a:ext cx="280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Helyettesitő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atom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7</a:t>
            </a:fld>
            <a:endParaRPr lang="hu-HU"/>
          </a:p>
        </p:txBody>
      </p:sp>
      <p:grpSp>
        <p:nvGrpSpPr>
          <p:cNvPr id="6" name="Группа 5"/>
          <p:cNvGrpSpPr/>
          <p:nvPr/>
        </p:nvGrpSpPr>
        <p:grpSpPr>
          <a:xfrm>
            <a:off x="228600" y="785794"/>
            <a:ext cx="8701118" cy="4986356"/>
            <a:chOff x="190500" y="628650"/>
            <a:chExt cx="8801100" cy="5162550"/>
          </a:xfrm>
        </p:grpSpPr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4602163" y="2403475"/>
              <a:ext cx="1922462" cy="338772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7069138" y="2333625"/>
              <a:ext cx="1922462" cy="345757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90500" y="1493838"/>
              <a:ext cx="2057400" cy="771525"/>
            </a:xfrm>
            <a:prstGeom prst="rect">
              <a:avLst/>
            </a:prstGeom>
            <a:gradFill rotWithShape="0">
              <a:gsLst>
                <a:gs pos="0">
                  <a:srgbClr val="5DF1D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latin typeface="Times New Roman" pitchFamily="18" charset="0"/>
                </a:rPr>
                <a:t>0D</a:t>
              </a:r>
              <a:br>
                <a:rPr lang="en-US" sz="2200" b="1">
                  <a:latin typeface="Times New Roman" pitchFamily="18" charset="0"/>
                </a:rPr>
              </a:br>
              <a:r>
                <a:rPr lang="en-US" sz="2200" b="1" i="1">
                  <a:latin typeface="Times New Roman" pitchFamily="18" charset="0"/>
                </a:rPr>
                <a:t>(</a:t>
              </a:r>
              <a:r>
                <a:rPr lang="uk-UA" sz="2200" b="1" i="1">
                  <a:latin typeface="Times New Roman" pitchFamily="18" charset="0"/>
                </a:rPr>
                <a:t>Точкові</a:t>
              </a:r>
              <a:r>
                <a:rPr lang="en-US" sz="2200" b="1" i="1">
                  <a:latin typeface="Times New Roman" pitchFamily="18" charset="0"/>
                </a:rPr>
                <a:t>)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573213" y="628650"/>
              <a:ext cx="5922962" cy="430213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200" b="1" dirty="0" err="1">
                  <a:solidFill>
                    <a:srgbClr val="FF3300"/>
                  </a:solidFill>
                  <a:latin typeface="Times New Roman" pitchFamily="18" charset="0"/>
                </a:rPr>
                <a:t>Класифікація</a:t>
              </a:r>
              <a:r>
                <a:rPr lang="ru-RU" sz="2200" b="1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ru-RU" sz="2200" b="1" dirty="0" err="1">
                  <a:solidFill>
                    <a:srgbClr val="FF3300"/>
                  </a:solidFill>
                  <a:latin typeface="Times New Roman" pitchFamily="18" charset="0"/>
                </a:rPr>
                <a:t>дефектів</a:t>
              </a:r>
              <a:r>
                <a:rPr lang="ru-RU" sz="2200" b="1" dirty="0">
                  <a:solidFill>
                    <a:srgbClr val="FF3300"/>
                  </a:solidFill>
                  <a:latin typeface="Times New Roman" pitchFamily="18" charset="0"/>
                </a:rPr>
                <a:t> на </a:t>
              </a:r>
              <a:r>
                <a:rPr lang="ru-RU" sz="2200" b="1" dirty="0" err="1">
                  <a:solidFill>
                    <a:srgbClr val="FF3300"/>
                  </a:solidFill>
                  <a:latin typeface="Times New Roman" pitchFamily="18" charset="0"/>
                </a:rPr>
                <a:t>основі</a:t>
              </a:r>
              <a:r>
                <a:rPr lang="ru-RU" sz="2200" b="1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ru-RU" sz="2200" b="1" dirty="0" err="1">
                  <a:solidFill>
                    <a:srgbClr val="FF3300"/>
                  </a:solidFill>
                  <a:latin typeface="Times New Roman" pitchFamily="18" charset="0"/>
                </a:rPr>
                <a:t>розмірності</a:t>
              </a:r>
              <a:endParaRPr lang="en-US" sz="2200" b="1" cap="all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647950" y="1474788"/>
              <a:ext cx="1274763" cy="768350"/>
            </a:xfrm>
            <a:prstGeom prst="rect">
              <a:avLst/>
            </a:prstGeom>
            <a:gradFill rotWithShape="0">
              <a:gsLst>
                <a:gs pos="0">
                  <a:srgbClr val="5DF1D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Times New Roman" pitchFamily="18" charset="0"/>
                </a:rPr>
                <a:t>1D</a:t>
              </a:r>
              <a:br>
                <a:rPr lang="en-US" sz="2200" b="1" dirty="0">
                  <a:latin typeface="Times New Roman" pitchFamily="18" charset="0"/>
                </a:rPr>
              </a:br>
              <a:r>
                <a:rPr lang="en-US" sz="2200" b="1" i="1" dirty="0">
                  <a:latin typeface="Times New Roman" pitchFamily="18" charset="0"/>
                </a:rPr>
                <a:t>(</a:t>
              </a:r>
              <a:r>
                <a:rPr lang="uk-UA" sz="2200" b="1" i="1" dirty="0">
                  <a:latin typeface="Times New Roman" pitchFamily="18" charset="0"/>
                </a:rPr>
                <a:t>Лінійні</a:t>
              </a:r>
              <a:r>
                <a:rPr lang="en-US" sz="2200" b="1" i="1" dirty="0">
                  <a:latin typeface="Times New Roman" pitchFamily="18" charset="0"/>
                </a:rPr>
                <a:t>)</a:t>
              </a:r>
              <a:endParaRPr lang="en-US" sz="2200" b="1" dirty="0">
                <a:latin typeface="Times New Roman" pitchFamily="18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697413" y="1474788"/>
              <a:ext cx="1746250" cy="768350"/>
            </a:xfrm>
            <a:prstGeom prst="rect">
              <a:avLst/>
            </a:prstGeom>
            <a:gradFill rotWithShape="0">
              <a:gsLst>
                <a:gs pos="0">
                  <a:srgbClr val="5DF1DC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imes New Roman" pitchFamily="18" charset="0"/>
                </a:rPr>
                <a:t>2D</a:t>
              </a:r>
              <a:br>
                <a:rPr lang="en-US" sz="2200" b="1" i="1">
                  <a:latin typeface="Times New Roman" pitchFamily="18" charset="0"/>
                </a:rPr>
              </a:br>
              <a:r>
                <a:rPr lang="en-US" sz="2200" b="1" i="1">
                  <a:latin typeface="Times New Roman" pitchFamily="18" charset="0"/>
                </a:rPr>
                <a:t>(</a:t>
              </a:r>
              <a:r>
                <a:rPr lang="uk-UA" sz="2200" b="1" i="1">
                  <a:latin typeface="Times New Roman" pitchFamily="18" charset="0"/>
                </a:rPr>
                <a:t>Поверхневі</a:t>
              </a:r>
              <a:r>
                <a:rPr lang="en-US" sz="2200" b="1" i="1">
                  <a:latin typeface="Times New Roman" pitchFamily="18" charset="0"/>
                </a:rPr>
                <a:t>)</a:t>
              </a:r>
            </a:p>
          </p:txBody>
        </p:sp>
        <p:cxnSp>
          <p:nvCxnSpPr>
            <p:cNvPr id="13" name="AutoShape 8"/>
            <p:cNvCxnSpPr>
              <a:cxnSpLocks noChangeShapeType="1"/>
              <a:stCxn id="10" idx="2"/>
              <a:endCxn id="9" idx="0"/>
            </p:cNvCxnSpPr>
            <p:nvPr/>
          </p:nvCxnSpPr>
          <p:spPr bwMode="auto">
            <a:xfrm flipH="1">
              <a:off x="1219200" y="1058863"/>
              <a:ext cx="3316288" cy="434975"/>
            </a:xfrm>
            <a:prstGeom prst="straightConnector1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9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 flipH="1">
              <a:off x="3286125" y="1058863"/>
              <a:ext cx="1249363" cy="415925"/>
            </a:xfrm>
            <a:prstGeom prst="straightConnector1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>
              <a:off x="4535488" y="1058863"/>
              <a:ext cx="1035050" cy="415925"/>
            </a:xfrm>
            <a:prstGeom prst="straightConnector1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</p:cxn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362825" y="1462088"/>
              <a:ext cx="1344613" cy="768350"/>
            </a:xfrm>
            <a:prstGeom prst="rect">
              <a:avLst/>
            </a:prstGeom>
            <a:gradFill rotWithShape="0">
              <a:gsLst>
                <a:gs pos="0">
                  <a:srgbClr val="5DF1DC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imes New Roman" pitchFamily="18" charset="0"/>
                </a:rPr>
                <a:t>3D</a:t>
              </a:r>
              <a:br>
                <a:rPr lang="en-US" sz="2200" b="1" i="1">
                  <a:latin typeface="Times New Roman" pitchFamily="18" charset="0"/>
                </a:rPr>
              </a:br>
              <a:r>
                <a:rPr lang="en-US" sz="2200" b="1" i="1">
                  <a:latin typeface="Times New Roman" pitchFamily="18" charset="0"/>
                </a:rPr>
                <a:t>(</a:t>
              </a:r>
              <a:r>
                <a:rPr lang="uk-UA" sz="2200" b="1" i="1">
                  <a:latin typeface="Times New Roman" pitchFamily="18" charset="0"/>
                </a:rPr>
                <a:t>Об'ємні</a:t>
              </a:r>
              <a:r>
                <a:rPr lang="en-US" sz="2200" b="1" i="1">
                  <a:latin typeface="Times New Roman" pitchFamily="18" charset="0"/>
                </a:rPr>
                <a:t>)</a:t>
              </a:r>
            </a:p>
          </p:txBody>
        </p:sp>
        <p:cxnSp>
          <p:nvCxnSpPr>
            <p:cNvPr id="17" name="AutoShape 12"/>
            <p:cNvCxnSpPr>
              <a:cxnSpLocks noChangeShapeType="1"/>
              <a:stCxn id="10" idx="2"/>
              <a:endCxn id="16" idx="0"/>
            </p:cNvCxnSpPr>
            <p:nvPr/>
          </p:nvCxnSpPr>
          <p:spPr bwMode="auto">
            <a:xfrm>
              <a:off x="4535488" y="1058863"/>
              <a:ext cx="3500437" cy="403225"/>
            </a:xfrm>
            <a:prstGeom prst="straightConnector1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</p:cxn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27063" y="2638425"/>
              <a:ext cx="1146175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</a:rPr>
                <a:t>Вакансія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30238" y="3297238"/>
              <a:ext cx="1146175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</a:rPr>
                <a:t>Домішка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38163" y="3963988"/>
              <a:ext cx="1316037" cy="708025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  <a:cs typeface="Times New Roman" pitchFamily="18" charset="0"/>
                </a:rPr>
                <a:t>Дефект по Френкелю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8163" y="4897438"/>
              <a:ext cx="1404937" cy="708025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  <a:cs typeface="Times New Roman" pitchFamily="18" charset="0"/>
                </a:rPr>
                <a:t>Дефект по Шоткі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9" idx="2"/>
              <a:endCxn id="23" idx="0"/>
            </p:cNvCxnSpPr>
            <p:nvPr/>
          </p:nvCxnSpPr>
          <p:spPr bwMode="auto">
            <a:xfrm>
              <a:off x="1219200" y="2265363"/>
              <a:ext cx="11113" cy="209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8288" y="2474913"/>
              <a:ext cx="1922462" cy="3316287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593975" y="2647950"/>
              <a:ext cx="1428750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</a:rPr>
                <a:t>Дислокація</a:t>
              </a:r>
              <a:endParaRPr lang="en-US" sz="2000">
                <a:latin typeface="Times New Roman" pitchFamily="18" charset="0"/>
              </a:endParaRPr>
            </a:p>
          </p:txBody>
        </p:sp>
        <p:cxnSp>
          <p:nvCxnSpPr>
            <p:cNvPr id="25" name="AutoShape 25"/>
            <p:cNvCxnSpPr>
              <a:cxnSpLocks noChangeShapeType="1"/>
              <a:stCxn id="11" idx="2"/>
              <a:endCxn id="26" idx="0"/>
            </p:cNvCxnSpPr>
            <p:nvPr/>
          </p:nvCxnSpPr>
          <p:spPr bwMode="auto">
            <a:xfrm>
              <a:off x="3286125" y="2243138"/>
              <a:ext cx="17463" cy="241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341563" y="2484438"/>
              <a:ext cx="1922462" cy="214312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849813" y="2551113"/>
              <a:ext cx="1435100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</a:rPr>
                <a:t>Поверхневі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946650" y="3130550"/>
              <a:ext cx="1249363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</a:rPr>
                <a:t>Міжфазні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972050" y="3987800"/>
              <a:ext cx="1216025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</a:rPr>
                <a:t>Міжзерні</a:t>
              </a:r>
              <a:endParaRPr lang="en-US" sz="2000">
                <a:latin typeface="Times New Roman" pitchFamily="18" charset="0"/>
              </a:endParaRPr>
            </a:p>
          </p:txBody>
        </p:sp>
        <p:cxnSp>
          <p:nvCxnSpPr>
            <p:cNvPr id="30" name="AutoShape 31"/>
            <p:cNvCxnSpPr>
              <a:cxnSpLocks noChangeShapeType="1"/>
              <a:stCxn id="12" idx="2"/>
              <a:endCxn id="7" idx="0"/>
            </p:cNvCxnSpPr>
            <p:nvPr/>
          </p:nvCxnSpPr>
          <p:spPr bwMode="auto">
            <a:xfrm flipH="1">
              <a:off x="5564188" y="2243138"/>
              <a:ext cx="6350" cy="160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7273925" y="2497138"/>
              <a:ext cx="1425575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</a:rPr>
                <a:t>Тривимірні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7207250" y="3187700"/>
              <a:ext cx="1568450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Преципітати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7416800" y="3794125"/>
              <a:ext cx="1162050" cy="708025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uk-UA" sz="2000">
                  <a:latin typeface="Times New Roman" pitchFamily="18" charset="0"/>
                </a:rPr>
                <a:t>Пустоти </a:t>
              </a:r>
            </a:p>
            <a:p>
              <a:r>
                <a:rPr lang="uk-UA" sz="2000">
                  <a:latin typeface="Times New Roman" pitchFamily="18" charset="0"/>
                </a:rPr>
                <a:t>Тріщини</a:t>
              </a:r>
            </a:p>
          </p:txBody>
        </p:sp>
        <p:cxnSp>
          <p:nvCxnSpPr>
            <p:cNvPr id="34" name="AutoShape 37"/>
            <p:cNvCxnSpPr>
              <a:cxnSpLocks noChangeShapeType="1"/>
              <a:stCxn id="16" idx="2"/>
              <a:endCxn id="8" idx="0"/>
            </p:cNvCxnSpPr>
            <p:nvPr/>
          </p:nvCxnSpPr>
          <p:spPr bwMode="auto">
            <a:xfrm flipH="1">
              <a:off x="8031163" y="2230438"/>
              <a:ext cx="4762" cy="103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4849813" y="4806950"/>
              <a:ext cx="1593850" cy="708025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sz="2000">
                  <a:latin typeface="Times New Roman" pitchFamily="18" charset="0"/>
                </a:rPr>
                <a:t>Дефекти </a:t>
              </a:r>
            </a:p>
            <a:p>
              <a:r>
                <a:rPr lang="uk-UA" sz="2000">
                  <a:latin typeface="Times New Roman" pitchFamily="18" charset="0"/>
                </a:rPr>
                <a:t>упаковки</a:t>
              </a: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2532063" y="3292475"/>
              <a:ext cx="1581150" cy="40005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>
                  <a:latin typeface="Times New Roman" pitchFamily="18" charset="0"/>
                </a:rPr>
                <a:t>Дисклинація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7" name="Text Box 46"/>
            <p:cNvSpPr txBox="1">
              <a:spLocks noChangeArrowheads="1"/>
            </p:cNvSpPr>
            <p:nvPr/>
          </p:nvSpPr>
          <p:spPr bwMode="auto">
            <a:xfrm>
              <a:off x="7458075" y="4708525"/>
              <a:ext cx="1266825" cy="708025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uk-UA" sz="2000" i="1">
                  <a:latin typeface="Times New Roman" pitchFamily="18" charset="0"/>
                </a:rPr>
                <a:t>Теплові </a:t>
              </a:r>
            </a:p>
            <a:p>
              <a:r>
                <a:rPr lang="uk-UA" sz="2000" i="1">
                  <a:latin typeface="Times New Roman" pitchFamily="18" charset="0"/>
                </a:rPr>
                <a:t>коливання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1927121" cy="49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88046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76358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7"/>
            <a:ext cx="4572032" cy="55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08636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1845</Words>
  <PresentationFormat>Экран (4:3)</PresentationFormat>
  <Paragraphs>209</Paragraphs>
  <Slides>47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Office-téma</vt:lpstr>
      <vt:lpstr>Adobe Photoshop Image</vt:lpstr>
      <vt:lpstr>MathType 6.0 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сабов</dc:creator>
  <cp:lastModifiedBy>сабов</cp:lastModifiedBy>
  <cp:revision>102</cp:revision>
  <dcterms:modified xsi:type="dcterms:W3CDTF">2020-03-01T22:37:18Z</dcterms:modified>
</cp:coreProperties>
</file>