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8" r:id="rId4"/>
    <p:sldId id="286" r:id="rId5"/>
    <p:sldId id="260" r:id="rId6"/>
    <p:sldId id="287" r:id="rId7"/>
    <p:sldId id="288" r:id="rId8"/>
    <p:sldId id="289" r:id="rId9"/>
    <p:sldId id="265" r:id="rId10"/>
    <p:sldId id="295" r:id="rId11"/>
    <p:sldId id="299" r:id="rId12"/>
    <p:sldId id="300" r:id="rId13"/>
    <p:sldId id="301" r:id="rId14"/>
    <p:sldId id="302" r:id="rId15"/>
    <p:sldId id="303" r:id="rId16"/>
    <p:sldId id="304" r:id="rId17"/>
    <p:sldId id="308" r:id="rId18"/>
    <p:sldId id="309" r:id="rId19"/>
    <p:sldId id="310" r:id="rId20"/>
    <p:sldId id="312" r:id="rId21"/>
    <p:sldId id="306" r:id="rId22"/>
    <p:sldId id="297" r:id="rId23"/>
    <p:sldId id="307" r:id="rId24"/>
    <p:sldId id="318" r:id="rId25"/>
    <p:sldId id="313" r:id="rId26"/>
    <p:sldId id="314" r:id="rId27"/>
    <p:sldId id="315" r:id="rId28"/>
    <p:sldId id="316" r:id="rId29"/>
    <p:sldId id="317" r:id="rId30"/>
    <p:sldId id="290" r:id="rId31"/>
    <p:sldId id="291" r:id="rId32"/>
    <p:sldId id="292" r:id="rId33"/>
    <p:sldId id="293" r:id="rId34"/>
    <p:sldId id="276" r:id="rId35"/>
  </p:sldIdLst>
  <p:sldSz cx="9144000" cy="6858000" type="screen4x3"/>
  <p:notesSz cx="6735763" cy="9799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642AF-D078-4C9F-BD43-EB63F3E73BD1}" type="doc">
      <dgm:prSet loTypeId="urn:microsoft.com/office/officeart/2008/layout/AccentedPicture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B9A0BE7-576A-4F32-8D4E-B808500A8D31}">
      <dgm:prSet phldrT="[Текст]" custT="1"/>
      <dgm:spPr/>
      <dgm:t>
        <a:bodyPr/>
        <a:lstStyle/>
        <a:p>
          <a:r>
            <a:rPr lang="uk-UA" sz="1600" dirty="0" smtClean="0"/>
            <a:t>Відділ інноваційних технологій у навчанні</a:t>
          </a:r>
          <a:endParaRPr lang="uk-UA" sz="1600" dirty="0"/>
        </a:p>
      </dgm:t>
    </dgm:pt>
    <dgm:pt modelId="{C4E9B7A3-5FF8-4B69-AE61-5BCAB6CC34A6}" type="parTrans" cxnId="{650A6EE1-F4D2-4EB9-9266-8A9AA33C947F}">
      <dgm:prSet/>
      <dgm:spPr/>
      <dgm:t>
        <a:bodyPr/>
        <a:lstStyle/>
        <a:p>
          <a:endParaRPr lang="uk-UA" sz="2000"/>
        </a:p>
      </dgm:t>
    </dgm:pt>
    <dgm:pt modelId="{602E4374-0510-4E2C-99AE-567D1C8E8FE9}" type="sibTrans" cxnId="{650A6EE1-F4D2-4EB9-9266-8A9AA33C947F}">
      <dgm:prSet/>
      <dgm:spPr/>
      <dgm:t>
        <a:bodyPr/>
        <a:lstStyle/>
        <a:p>
          <a:endParaRPr lang="uk-UA" sz="2000"/>
        </a:p>
      </dgm:t>
    </dgm:pt>
    <dgm:pt modelId="{600A6065-F903-4D35-89B0-5620686B3E14}">
      <dgm:prSet phldrT="[Текст]" custT="1"/>
      <dgm:spPr/>
      <dgm:t>
        <a:bodyPr/>
        <a:lstStyle/>
        <a:p>
          <a:r>
            <a:rPr lang="uk-UA" sz="1600" dirty="0" smtClean="0"/>
            <a:t>Відділ технічного забезпечення навчального процесу</a:t>
          </a:r>
          <a:endParaRPr lang="uk-UA" sz="1600" dirty="0"/>
        </a:p>
      </dgm:t>
    </dgm:pt>
    <dgm:pt modelId="{697C74D4-6BF7-4905-BC64-4629AFB757CD}" type="parTrans" cxnId="{65E5DF33-204B-455D-AD82-F9F51564E68C}">
      <dgm:prSet/>
      <dgm:spPr/>
      <dgm:t>
        <a:bodyPr/>
        <a:lstStyle/>
        <a:p>
          <a:endParaRPr lang="uk-UA" sz="2000"/>
        </a:p>
      </dgm:t>
    </dgm:pt>
    <dgm:pt modelId="{D21D0578-07D5-456A-BF6F-C76E0F745A2A}" type="sibTrans" cxnId="{65E5DF33-204B-455D-AD82-F9F51564E68C}">
      <dgm:prSet/>
      <dgm:spPr/>
      <dgm:t>
        <a:bodyPr/>
        <a:lstStyle/>
        <a:p>
          <a:endParaRPr lang="uk-UA" sz="2000"/>
        </a:p>
      </dgm:t>
    </dgm:pt>
    <dgm:pt modelId="{1C3E4BD7-53A8-4FD0-B16A-49659D9AD057}">
      <dgm:prSet phldrT="[Текст]" custT="1"/>
      <dgm:spPr/>
      <dgm:t>
        <a:bodyPr/>
        <a:lstStyle/>
        <a:p>
          <a:r>
            <a:rPr lang="uk-UA" sz="1600" dirty="0" smtClean="0"/>
            <a:t>Відділ дистанційного навчання</a:t>
          </a:r>
          <a:endParaRPr lang="uk-UA" sz="1600" dirty="0"/>
        </a:p>
      </dgm:t>
    </dgm:pt>
    <dgm:pt modelId="{73066BE5-82BC-4743-8E61-14DBC706AB3E}" type="parTrans" cxnId="{518F0E31-8718-4F27-BBD7-45EA774A8829}">
      <dgm:prSet/>
      <dgm:spPr/>
      <dgm:t>
        <a:bodyPr/>
        <a:lstStyle/>
        <a:p>
          <a:endParaRPr lang="uk-UA" sz="2000"/>
        </a:p>
      </dgm:t>
    </dgm:pt>
    <dgm:pt modelId="{E6CA17DE-AD43-4924-9A5C-35D836304D32}" type="sibTrans" cxnId="{518F0E31-8718-4F27-BBD7-45EA774A8829}">
      <dgm:prSet/>
      <dgm:spPr/>
      <dgm:t>
        <a:bodyPr/>
        <a:lstStyle/>
        <a:p>
          <a:endParaRPr lang="uk-UA" sz="2000"/>
        </a:p>
      </dgm:t>
    </dgm:pt>
    <dgm:pt modelId="{1F523E8F-B5A7-40E7-A0A9-AD24EA66E118}">
      <dgm:prSet phldrT="[Текст]" custT="1"/>
      <dgm:spPr/>
      <dgm:t>
        <a:bodyPr/>
        <a:lstStyle/>
        <a:p>
          <a:r>
            <a:rPr lang="uk-UA" sz="1600" dirty="0" smtClean="0"/>
            <a:t>Лабораторія розвитку локальних мереж</a:t>
          </a:r>
          <a:endParaRPr lang="uk-UA" sz="1600" dirty="0"/>
        </a:p>
      </dgm:t>
    </dgm:pt>
    <dgm:pt modelId="{32DA3422-3A00-439F-9F73-09C43D8EB0B1}" type="parTrans" cxnId="{99271A54-CEF7-4B48-9C1C-A537D3F6AB2E}">
      <dgm:prSet/>
      <dgm:spPr/>
      <dgm:t>
        <a:bodyPr/>
        <a:lstStyle/>
        <a:p>
          <a:endParaRPr lang="uk-UA" sz="2000"/>
        </a:p>
      </dgm:t>
    </dgm:pt>
    <dgm:pt modelId="{16D2E07E-2220-4BDB-B928-A7773ADEC50C}" type="sibTrans" cxnId="{99271A54-CEF7-4B48-9C1C-A537D3F6AB2E}">
      <dgm:prSet/>
      <dgm:spPr/>
      <dgm:t>
        <a:bodyPr/>
        <a:lstStyle/>
        <a:p>
          <a:endParaRPr lang="uk-UA" sz="2000"/>
        </a:p>
      </dgm:t>
    </dgm:pt>
    <dgm:pt modelId="{7136B131-6840-4AE1-8131-196293F40CD7}">
      <dgm:prSet phldrT="[Текст]" custT="1"/>
      <dgm:spPr/>
      <dgm:t>
        <a:bodyPr/>
        <a:lstStyle/>
        <a:p>
          <a:r>
            <a:rPr lang="ru-RU" sz="1600" dirty="0" err="1" smtClean="0"/>
            <a:t>Лабораторія</a:t>
          </a:r>
          <a:r>
            <a:rPr lang="ru-RU" sz="1600" dirty="0" smtClean="0"/>
            <a:t> ремонту </a:t>
          </a:r>
          <a:r>
            <a:rPr lang="ru-RU" sz="1600" dirty="0" err="1" smtClean="0"/>
            <a:t>комунікаційного</a:t>
          </a:r>
          <a:r>
            <a:rPr lang="ru-RU" sz="1600" dirty="0" smtClean="0"/>
            <a:t> та </a:t>
          </a:r>
          <a:r>
            <a:rPr lang="ru-RU" sz="1600" dirty="0" err="1" smtClean="0"/>
            <a:t>комп’ютерного</a:t>
          </a:r>
          <a:r>
            <a:rPr lang="ru-RU" sz="1600" dirty="0" smtClean="0"/>
            <a:t> </a:t>
          </a:r>
          <a:r>
            <a:rPr lang="ru-RU" sz="1600" dirty="0" err="1" smtClean="0"/>
            <a:t>обладнання</a:t>
          </a:r>
          <a:endParaRPr lang="uk-UA" sz="1600" dirty="0"/>
        </a:p>
      </dgm:t>
    </dgm:pt>
    <dgm:pt modelId="{FA731897-7CC6-4D31-B78D-00A1559F9BC2}" type="parTrans" cxnId="{D8A39A4A-F898-43C0-95D7-79D9F26CA472}">
      <dgm:prSet/>
      <dgm:spPr/>
      <dgm:t>
        <a:bodyPr/>
        <a:lstStyle/>
        <a:p>
          <a:endParaRPr lang="uk-UA" sz="2000"/>
        </a:p>
      </dgm:t>
    </dgm:pt>
    <dgm:pt modelId="{158E3B28-02E6-4E17-8F33-46AA57B36BF8}" type="sibTrans" cxnId="{D8A39A4A-F898-43C0-95D7-79D9F26CA472}">
      <dgm:prSet/>
      <dgm:spPr/>
      <dgm:t>
        <a:bodyPr/>
        <a:lstStyle/>
        <a:p>
          <a:endParaRPr lang="uk-UA" sz="2000"/>
        </a:p>
      </dgm:t>
    </dgm:pt>
    <dgm:pt modelId="{560E109C-880E-439B-808F-AF14F72E05E0}">
      <dgm:prSet phldrT="[Текст]" custT="1"/>
      <dgm:spPr/>
      <dgm:t>
        <a:bodyPr/>
        <a:lstStyle/>
        <a:p>
          <a:r>
            <a:rPr lang="uk-UA" sz="1600" dirty="0" smtClean="0"/>
            <a:t>Інформаційно-технічний центр </a:t>
          </a:r>
          <a:endParaRPr lang="uk-UA" sz="1600" dirty="0"/>
        </a:p>
      </dgm:t>
    </dgm:pt>
    <dgm:pt modelId="{C27EE4CD-AE9F-4852-BE34-DE12CAC28130}" type="parTrans" cxnId="{8DAD3297-3497-4D12-BD0A-C0F487939E47}">
      <dgm:prSet/>
      <dgm:spPr/>
      <dgm:t>
        <a:bodyPr/>
        <a:lstStyle/>
        <a:p>
          <a:endParaRPr lang="uk-UA" sz="2000"/>
        </a:p>
      </dgm:t>
    </dgm:pt>
    <dgm:pt modelId="{7D2A60A7-D6A1-4A2E-9EC8-27E155B2F66A}" type="sibTrans" cxnId="{8DAD3297-3497-4D12-BD0A-C0F487939E47}">
      <dgm:prSet/>
      <dgm:spPr/>
      <dgm:t>
        <a:bodyPr/>
        <a:lstStyle/>
        <a:p>
          <a:endParaRPr lang="uk-UA" sz="2000"/>
        </a:p>
      </dgm:t>
    </dgm:pt>
    <dgm:pt modelId="{ED4685FF-F189-45C6-B489-4774BA31FF46}">
      <dgm:prSet phldrT="[Текст]" custT="1"/>
      <dgm:spPr/>
      <dgm:t>
        <a:bodyPr/>
        <a:lstStyle/>
        <a:p>
          <a:pPr algn="ctr"/>
          <a:endParaRPr lang="uk-UA" sz="6600" dirty="0"/>
        </a:p>
      </dgm:t>
    </dgm:pt>
    <dgm:pt modelId="{6F82E162-4AAA-479E-BC06-6567C0CDDF7D}" type="sibTrans" cxnId="{F26EFAEC-20B9-4080-8CC0-4C59F4E241C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uk-UA" sz="2000"/>
        </a:p>
      </dgm:t>
    </dgm:pt>
    <dgm:pt modelId="{344CB06B-972F-4195-BACC-B4655691CB66}" type="parTrans" cxnId="{F26EFAEC-20B9-4080-8CC0-4C59F4E241C9}">
      <dgm:prSet/>
      <dgm:spPr/>
      <dgm:t>
        <a:bodyPr/>
        <a:lstStyle/>
        <a:p>
          <a:endParaRPr lang="uk-UA" sz="2000"/>
        </a:p>
      </dgm:t>
    </dgm:pt>
    <dgm:pt modelId="{50AE9045-82BB-4631-8344-D8405EBE76BE}">
      <dgm:prSet phldrT="[Текст]" custT="1"/>
      <dgm:spPr/>
      <dgm:t>
        <a:bodyPr/>
        <a:lstStyle/>
        <a:p>
          <a:r>
            <a:rPr lang="uk-UA" sz="1600" smtClean="0"/>
            <a:t>Лабораторія мультимедійних технологій навчання</a:t>
          </a:r>
          <a:endParaRPr lang="uk-UA" sz="1600" dirty="0"/>
        </a:p>
      </dgm:t>
    </dgm:pt>
    <dgm:pt modelId="{FE372FD0-5215-4909-8F08-E23325DD57B4}" type="parTrans" cxnId="{FED1A8CC-0360-4472-BEDD-277B4C38BF81}">
      <dgm:prSet/>
      <dgm:spPr/>
      <dgm:t>
        <a:bodyPr/>
        <a:lstStyle/>
        <a:p>
          <a:endParaRPr lang="uk-UA"/>
        </a:p>
      </dgm:t>
    </dgm:pt>
    <dgm:pt modelId="{6F6C4A60-69AE-4D0A-A02E-09B1E7C377DF}" type="sibTrans" cxnId="{FED1A8CC-0360-4472-BEDD-277B4C38BF81}">
      <dgm:prSet/>
      <dgm:spPr/>
      <dgm:t>
        <a:bodyPr/>
        <a:lstStyle/>
        <a:p>
          <a:endParaRPr lang="uk-UA"/>
        </a:p>
      </dgm:t>
    </dgm:pt>
    <dgm:pt modelId="{66AEC4CD-DCFE-44CB-8FDF-C7DB6E2E2667}" type="pres">
      <dgm:prSet presAssocID="{D37642AF-D078-4C9F-BD43-EB63F3E73BD1}" presName="Name0" presStyleCnt="0">
        <dgm:presLayoutVars>
          <dgm:dir/>
        </dgm:presLayoutVars>
      </dgm:prSet>
      <dgm:spPr/>
      <dgm:t>
        <a:bodyPr/>
        <a:lstStyle/>
        <a:p>
          <a:endParaRPr lang="uk-UA"/>
        </a:p>
      </dgm:t>
    </dgm:pt>
    <dgm:pt modelId="{3C5A2018-E4AE-4B79-B3F2-4CC75A3EF554}" type="pres">
      <dgm:prSet presAssocID="{6F82E162-4AAA-479E-BC06-6567C0CDDF7D}" presName="picture_1" presStyleLbl="bgImgPlace1" presStyleIdx="0" presStyleCnt="1"/>
      <dgm:spPr/>
      <dgm:t>
        <a:bodyPr/>
        <a:lstStyle/>
        <a:p>
          <a:endParaRPr lang="uk-UA"/>
        </a:p>
      </dgm:t>
    </dgm:pt>
    <dgm:pt modelId="{056121BB-DF1E-4656-83AF-058C3D7934CB}" type="pres">
      <dgm:prSet presAssocID="{ED4685FF-F189-45C6-B489-4774BA31FF46}" presName="text_1" presStyleLbl="node1" presStyleIdx="0" presStyleCnt="0" custLinFactNeighborX="3675" custLinFactNeighborY="57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7AE083-F509-42BE-9517-97C27447CDF2}" type="pres">
      <dgm:prSet presAssocID="{D37642AF-D078-4C9F-BD43-EB63F3E73BD1}" presName="linV" presStyleCnt="0"/>
      <dgm:spPr/>
    </dgm:pt>
    <dgm:pt modelId="{6211E4C8-6AC9-4907-99F6-7B48375DEBBB}" type="pres">
      <dgm:prSet presAssocID="{2B9A0BE7-576A-4F32-8D4E-B808500A8D31}" presName="pair" presStyleCnt="0"/>
      <dgm:spPr/>
    </dgm:pt>
    <dgm:pt modelId="{0C22CDE6-971D-4336-B4BD-DF0969FD9EEB}" type="pres">
      <dgm:prSet presAssocID="{2B9A0BE7-576A-4F32-8D4E-B808500A8D31}" presName="spaceH" presStyleLbl="node1" presStyleIdx="0" presStyleCnt="0"/>
      <dgm:spPr/>
    </dgm:pt>
    <dgm:pt modelId="{42BA44FF-4516-419A-8E01-6332E52379EC}" type="pres">
      <dgm:prSet presAssocID="{2B9A0BE7-576A-4F32-8D4E-B808500A8D31}" presName="desPictures" presStyleLbl="alignImgPlace1" presStyleIdx="0" presStyleCnt="7"/>
      <dgm:spPr/>
    </dgm:pt>
    <dgm:pt modelId="{9E9AF0AA-6D2E-46D9-9C8F-DC3A7F67D841}" type="pres">
      <dgm:prSet presAssocID="{2B9A0BE7-576A-4F32-8D4E-B808500A8D31}" presName="desTextWrapper" presStyleCnt="0"/>
      <dgm:spPr/>
    </dgm:pt>
    <dgm:pt modelId="{584535DF-C420-4C8E-93DE-DB93A31CE042}" type="pres">
      <dgm:prSet presAssocID="{2B9A0BE7-576A-4F32-8D4E-B808500A8D31}" presName="desTex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328D1B-8B8E-4F30-A1BA-889435A578C6}" type="pres">
      <dgm:prSet presAssocID="{602E4374-0510-4E2C-99AE-567D1C8E8FE9}" presName="spaceV" presStyleCnt="0"/>
      <dgm:spPr/>
    </dgm:pt>
    <dgm:pt modelId="{CF5B07C3-5F68-4152-B339-03A9BFFC7CED}" type="pres">
      <dgm:prSet presAssocID="{600A6065-F903-4D35-89B0-5620686B3E14}" presName="pair" presStyleCnt="0"/>
      <dgm:spPr/>
    </dgm:pt>
    <dgm:pt modelId="{85D47011-2D2B-4B95-BB48-A6148A54CEDF}" type="pres">
      <dgm:prSet presAssocID="{600A6065-F903-4D35-89B0-5620686B3E14}" presName="spaceH" presStyleLbl="node1" presStyleIdx="0" presStyleCnt="0"/>
      <dgm:spPr/>
    </dgm:pt>
    <dgm:pt modelId="{B01D502E-A077-4DA5-994C-C35AB002637A}" type="pres">
      <dgm:prSet presAssocID="{600A6065-F903-4D35-89B0-5620686B3E14}" presName="desPictures" presStyleLbl="alignImgPlace1" presStyleIdx="1" presStyleCnt="7"/>
      <dgm:spPr/>
    </dgm:pt>
    <dgm:pt modelId="{03D40945-5FE2-4ACE-A7D5-508882DE1F0A}" type="pres">
      <dgm:prSet presAssocID="{600A6065-F903-4D35-89B0-5620686B3E14}" presName="desTextWrapper" presStyleCnt="0"/>
      <dgm:spPr/>
    </dgm:pt>
    <dgm:pt modelId="{663F58DE-7640-40F5-8CEF-3CA2EC3FD3F2}" type="pres">
      <dgm:prSet presAssocID="{600A6065-F903-4D35-89B0-5620686B3E14}" presName="desTex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3C91A6-C11F-4F08-9B71-27D3CB2D17AE}" type="pres">
      <dgm:prSet presAssocID="{D21D0578-07D5-456A-BF6F-C76E0F745A2A}" presName="spaceV" presStyleCnt="0"/>
      <dgm:spPr/>
    </dgm:pt>
    <dgm:pt modelId="{09B9E310-74C1-4E9A-8E6B-1C17879DFBB8}" type="pres">
      <dgm:prSet presAssocID="{1C3E4BD7-53A8-4FD0-B16A-49659D9AD057}" presName="pair" presStyleCnt="0"/>
      <dgm:spPr/>
    </dgm:pt>
    <dgm:pt modelId="{26031509-4512-4669-AD12-7E5AF096A839}" type="pres">
      <dgm:prSet presAssocID="{1C3E4BD7-53A8-4FD0-B16A-49659D9AD057}" presName="spaceH" presStyleLbl="node1" presStyleIdx="0" presStyleCnt="0"/>
      <dgm:spPr/>
    </dgm:pt>
    <dgm:pt modelId="{57DE26C0-DBF2-48ED-AE12-3F25E877B9A4}" type="pres">
      <dgm:prSet presAssocID="{1C3E4BD7-53A8-4FD0-B16A-49659D9AD057}" presName="desPictures" presStyleLbl="alignImgPlace1" presStyleIdx="2" presStyleCnt="7"/>
      <dgm:spPr/>
    </dgm:pt>
    <dgm:pt modelId="{C21B8F37-9A4F-43C2-91E1-DE87A05685F9}" type="pres">
      <dgm:prSet presAssocID="{1C3E4BD7-53A8-4FD0-B16A-49659D9AD057}" presName="desTextWrapper" presStyleCnt="0"/>
      <dgm:spPr/>
    </dgm:pt>
    <dgm:pt modelId="{27C24A0E-4C3B-4484-9C9D-920CB6450603}" type="pres">
      <dgm:prSet presAssocID="{1C3E4BD7-53A8-4FD0-B16A-49659D9AD057}" presName="desTex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E58EEC-BD10-4026-9846-660B8AA27D3B}" type="pres">
      <dgm:prSet presAssocID="{E6CA17DE-AD43-4924-9A5C-35D836304D32}" presName="spaceV" presStyleCnt="0"/>
      <dgm:spPr/>
    </dgm:pt>
    <dgm:pt modelId="{1ACF31B4-89F3-41DC-B669-3734B258C02E}" type="pres">
      <dgm:prSet presAssocID="{50AE9045-82BB-4631-8344-D8405EBE76BE}" presName="pair" presStyleCnt="0"/>
      <dgm:spPr/>
    </dgm:pt>
    <dgm:pt modelId="{57282B4A-8526-4688-8932-B9ECB28132AF}" type="pres">
      <dgm:prSet presAssocID="{50AE9045-82BB-4631-8344-D8405EBE76BE}" presName="spaceH" presStyleLbl="node1" presStyleIdx="0" presStyleCnt="0"/>
      <dgm:spPr/>
    </dgm:pt>
    <dgm:pt modelId="{419577EF-9D7D-4AB4-BFB6-9A4952A23284}" type="pres">
      <dgm:prSet presAssocID="{50AE9045-82BB-4631-8344-D8405EBE76BE}" presName="desPictures" presStyleLbl="alignImgPlace1" presStyleIdx="3" presStyleCnt="7"/>
      <dgm:spPr/>
    </dgm:pt>
    <dgm:pt modelId="{A80889C0-0194-41A6-B7F5-3C271EE7BA3C}" type="pres">
      <dgm:prSet presAssocID="{50AE9045-82BB-4631-8344-D8405EBE76BE}" presName="desTextWrapper" presStyleCnt="0"/>
      <dgm:spPr/>
    </dgm:pt>
    <dgm:pt modelId="{327AC3C7-0736-4715-AFE6-C16E15F8BC92}" type="pres">
      <dgm:prSet presAssocID="{50AE9045-82BB-4631-8344-D8405EBE76BE}" presName="desTex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C6E8E2-EFA5-4F74-B019-E3B3C125181A}" type="pres">
      <dgm:prSet presAssocID="{6F6C4A60-69AE-4D0A-A02E-09B1E7C377DF}" presName="spaceV" presStyleCnt="0"/>
      <dgm:spPr/>
    </dgm:pt>
    <dgm:pt modelId="{ABBDD39E-4B0A-447C-BF7D-3897EDBA7B32}" type="pres">
      <dgm:prSet presAssocID="{1F523E8F-B5A7-40E7-A0A9-AD24EA66E118}" presName="pair" presStyleCnt="0"/>
      <dgm:spPr/>
    </dgm:pt>
    <dgm:pt modelId="{718AE79E-E0BE-4FB1-9A36-0F6354D39E6D}" type="pres">
      <dgm:prSet presAssocID="{1F523E8F-B5A7-40E7-A0A9-AD24EA66E118}" presName="spaceH" presStyleLbl="node1" presStyleIdx="0" presStyleCnt="0"/>
      <dgm:spPr/>
    </dgm:pt>
    <dgm:pt modelId="{AB5D09BC-9819-4320-9EDB-E2090E93F810}" type="pres">
      <dgm:prSet presAssocID="{1F523E8F-B5A7-40E7-A0A9-AD24EA66E118}" presName="desPictures" presStyleLbl="alignImgPlace1" presStyleIdx="4" presStyleCnt="7"/>
      <dgm:spPr/>
    </dgm:pt>
    <dgm:pt modelId="{4429526F-0412-4B1E-8E42-EF76E26FA16A}" type="pres">
      <dgm:prSet presAssocID="{1F523E8F-B5A7-40E7-A0A9-AD24EA66E118}" presName="desTextWrapper" presStyleCnt="0"/>
      <dgm:spPr/>
    </dgm:pt>
    <dgm:pt modelId="{193016DC-237F-417E-B655-C5D8E55E17BB}" type="pres">
      <dgm:prSet presAssocID="{1F523E8F-B5A7-40E7-A0A9-AD24EA66E118}" presName="desTex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621349-A23D-4ED1-9C37-0E45D0967827}" type="pres">
      <dgm:prSet presAssocID="{16D2E07E-2220-4BDB-B928-A7773ADEC50C}" presName="spaceV" presStyleCnt="0"/>
      <dgm:spPr/>
    </dgm:pt>
    <dgm:pt modelId="{D0556EAD-CD35-4F22-B2CB-1BBB8D61F0B5}" type="pres">
      <dgm:prSet presAssocID="{7136B131-6840-4AE1-8131-196293F40CD7}" presName="pair" presStyleCnt="0"/>
      <dgm:spPr/>
    </dgm:pt>
    <dgm:pt modelId="{E546A124-275B-4897-9C4D-AD25A4CF1B33}" type="pres">
      <dgm:prSet presAssocID="{7136B131-6840-4AE1-8131-196293F40CD7}" presName="spaceH" presStyleLbl="node1" presStyleIdx="0" presStyleCnt="0"/>
      <dgm:spPr/>
    </dgm:pt>
    <dgm:pt modelId="{7855BB04-4A35-4ED0-90E1-91E165111DA6}" type="pres">
      <dgm:prSet presAssocID="{7136B131-6840-4AE1-8131-196293F40CD7}" presName="desPictures" presStyleLbl="alignImgPlace1" presStyleIdx="5" presStyleCnt="7"/>
      <dgm:spPr/>
    </dgm:pt>
    <dgm:pt modelId="{42EB0B0A-64E3-4005-9B98-FF81AB1AF823}" type="pres">
      <dgm:prSet presAssocID="{7136B131-6840-4AE1-8131-196293F40CD7}" presName="desTextWrapper" presStyleCnt="0"/>
      <dgm:spPr/>
    </dgm:pt>
    <dgm:pt modelId="{6572D5E6-8519-412A-8FD3-352E1AED7585}" type="pres">
      <dgm:prSet presAssocID="{7136B131-6840-4AE1-8131-196293F40CD7}" presName="desTex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CBAEDF-1B05-42AA-B47D-26133A3C93F6}" type="pres">
      <dgm:prSet presAssocID="{158E3B28-02E6-4E17-8F33-46AA57B36BF8}" presName="spaceV" presStyleCnt="0"/>
      <dgm:spPr/>
    </dgm:pt>
    <dgm:pt modelId="{21FC5F8B-80ED-483C-ADE8-086DC583423B}" type="pres">
      <dgm:prSet presAssocID="{560E109C-880E-439B-808F-AF14F72E05E0}" presName="pair" presStyleCnt="0"/>
      <dgm:spPr/>
    </dgm:pt>
    <dgm:pt modelId="{B8E474B8-6894-4FAD-92DB-10797DB77CDD}" type="pres">
      <dgm:prSet presAssocID="{560E109C-880E-439B-808F-AF14F72E05E0}" presName="spaceH" presStyleLbl="node1" presStyleIdx="0" presStyleCnt="0"/>
      <dgm:spPr/>
    </dgm:pt>
    <dgm:pt modelId="{7AD094F8-A83D-4E85-B3D0-67EA845474E8}" type="pres">
      <dgm:prSet presAssocID="{560E109C-880E-439B-808F-AF14F72E05E0}" presName="desPictures" presStyleLbl="alignImgPlace1" presStyleIdx="6" presStyleCnt="7"/>
      <dgm:spPr/>
    </dgm:pt>
    <dgm:pt modelId="{9AE036B7-4001-4B8B-8E74-E3C5C1549215}" type="pres">
      <dgm:prSet presAssocID="{560E109C-880E-439B-808F-AF14F72E05E0}" presName="desTextWrapper" presStyleCnt="0"/>
      <dgm:spPr/>
    </dgm:pt>
    <dgm:pt modelId="{279E878B-0E07-4ADC-A093-9DF6D19FCD6D}" type="pres">
      <dgm:prSet presAssocID="{560E109C-880E-439B-808F-AF14F72E05E0}" presName="desTex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972491-D7E2-4485-ABFC-90A0736D3A71}" type="pres">
      <dgm:prSet presAssocID="{D37642AF-D078-4C9F-BD43-EB63F3E73BD1}" presName="maxNode" presStyleCnt="0"/>
      <dgm:spPr/>
    </dgm:pt>
    <dgm:pt modelId="{D7761E3A-275E-4FCB-91C3-7C2E635B14DF}" type="pres">
      <dgm:prSet presAssocID="{D37642AF-D078-4C9F-BD43-EB63F3E73BD1}" presName="Name33" presStyleCnt="0"/>
      <dgm:spPr/>
    </dgm:pt>
  </dgm:ptLst>
  <dgm:cxnLst>
    <dgm:cxn modelId="{FED1A8CC-0360-4472-BEDD-277B4C38BF81}" srcId="{D37642AF-D078-4C9F-BD43-EB63F3E73BD1}" destId="{50AE9045-82BB-4631-8344-D8405EBE76BE}" srcOrd="4" destOrd="0" parTransId="{FE372FD0-5215-4909-8F08-E23325DD57B4}" sibTransId="{6F6C4A60-69AE-4D0A-A02E-09B1E7C377DF}"/>
    <dgm:cxn modelId="{518F0E31-8718-4F27-BBD7-45EA774A8829}" srcId="{D37642AF-D078-4C9F-BD43-EB63F3E73BD1}" destId="{1C3E4BD7-53A8-4FD0-B16A-49659D9AD057}" srcOrd="3" destOrd="0" parTransId="{73066BE5-82BC-4743-8E61-14DBC706AB3E}" sibTransId="{E6CA17DE-AD43-4924-9A5C-35D836304D32}"/>
    <dgm:cxn modelId="{650A6EE1-F4D2-4EB9-9266-8A9AA33C947F}" srcId="{D37642AF-D078-4C9F-BD43-EB63F3E73BD1}" destId="{2B9A0BE7-576A-4F32-8D4E-B808500A8D31}" srcOrd="1" destOrd="0" parTransId="{C4E9B7A3-5FF8-4B69-AE61-5BCAB6CC34A6}" sibTransId="{602E4374-0510-4E2C-99AE-567D1C8E8FE9}"/>
    <dgm:cxn modelId="{063BD3E5-A110-478F-8383-9D59D711DA37}" type="presOf" srcId="{6F82E162-4AAA-479E-BC06-6567C0CDDF7D}" destId="{3C5A2018-E4AE-4B79-B3F2-4CC75A3EF554}" srcOrd="0" destOrd="0" presId="urn:microsoft.com/office/officeart/2008/layout/AccentedPicture"/>
    <dgm:cxn modelId="{25900138-38EA-4627-9B9A-2680E5EE9548}" type="presOf" srcId="{1C3E4BD7-53A8-4FD0-B16A-49659D9AD057}" destId="{27C24A0E-4C3B-4484-9C9D-920CB6450603}" srcOrd="0" destOrd="0" presId="urn:microsoft.com/office/officeart/2008/layout/AccentedPicture"/>
    <dgm:cxn modelId="{99271A54-CEF7-4B48-9C1C-A537D3F6AB2E}" srcId="{D37642AF-D078-4C9F-BD43-EB63F3E73BD1}" destId="{1F523E8F-B5A7-40E7-A0A9-AD24EA66E118}" srcOrd="5" destOrd="0" parTransId="{32DA3422-3A00-439F-9F73-09C43D8EB0B1}" sibTransId="{16D2E07E-2220-4BDB-B928-A7773ADEC50C}"/>
    <dgm:cxn modelId="{D663C985-548E-4166-90F5-DE3EA569B19B}" type="presOf" srcId="{7136B131-6840-4AE1-8131-196293F40CD7}" destId="{6572D5E6-8519-412A-8FD3-352E1AED7585}" srcOrd="0" destOrd="0" presId="urn:microsoft.com/office/officeart/2008/layout/AccentedPicture"/>
    <dgm:cxn modelId="{8DAD3297-3497-4D12-BD0A-C0F487939E47}" srcId="{D37642AF-D078-4C9F-BD43-EB63F3E73BD1}" destId="{560E109C-880E-439B-808F-AF14F72E05E0}" srcOrd="7" destOrd="0" parTransId="{C27EE4CD-AE9F-4852-BE34-DE12CAC28130}" sibTransId="{7D2A60A7-D6A1-4A2E-9EC8-27E155B2F66A}"/>
    <dgm:cxn modelId="{04F0D518-E423-415E-9D51-7F90712FB811}" type="presOf" srcId="{D37642AF-D078-4C9F-BD43-EB63F3E73BD1}" destId="{66AEC4CD-DCFE-44CB-8FDF-C7DB6E2E2667}" srcOrd="0" destOrd="0" presId="urn:microsoft.com/office/officeart/2008/layout/AccentedPicture"/>
    <dgm:cxn modelId="{D8A39A4A-F898-43C0-95D7-79D9F26CA472}" srcId="{D37642AF-D078-4C9F-BD43-EB63F3E73BD1}" destId="{7136B131-6840-4AE1-8131-196293F40CD7}" srcOrd="6" destOrd="0" parTransId="{FA731897-7CC6-4D31-B78D-00A1559F9BC2}" sibTransId="{158E3B28-02E6-4E17-8F33-46AA57B36BF8}"/>
    <dgm:cxn modelId="{30224870-824A-41B7-9633-C113DDF4CE15}" type="presOf" srcId="{2B9A0BE7-576A-4F32-8D4E-B808500A8D31}" destId="{584535DF-C420-4C8E-93DE-DB93A31CE042}" srcOrd="0" destOrd="0" presId="urn:microsoft.com/office/officeart/2008/layout/AccentedPicture"/>
    <dgm:cxn modelId="{ED2F6306-78DD-4AE9-A692-DDE289B30BA5}" type="presOf" srcId="{50AE9045-82BB-4631-8344-D8405EBE76BE}" destId="{327AC3C7-0736-4715-AFE6-C16E15F8BC92}" srcOrd="0" destOrd="0" presId="urn:microsoft.com/office/officeart/2008/layout/AccentedPicture"/>
    <dgm:cxn modelId="{A9AB3D7B-E92B-47B6-934C-709AB49F68F6}" type="presOf" srcId="{ED4685FF-F189-45C6-B489-4774BA31FF46}" destId="{056121BB-DF1E-4656-83AF-058C3D7934CB}" srcOrd="0" destOrd="0" presId="urn:microsoft.com/office/officeart/2008/layout/AccentedPicture"/>
    <dgm:cxn modelId="{B3CA5A3B-E689-40C8-9497-7AD6E4B696EB}" type="presOf" srcId="{600A6065-F903-4D35-89B0-5620686B3E14}" destId="{663F58DE-7640-40F5-8CEF-3CA2EC3FD3F2}" srcOrd="0" destOrd="0" presId="urn:microsoft.com/office/officeart/2008/layout/AccentedPicture"/>
    <dgm:cxn modelId="{65E5DF33-204B-455D-AD82-F9F51564E68C}" srcId="{D37642AF-D078-4C9F-BD43-EB63F3E73BD1}" destId="{600A6065-F903-4D35-89B0-5620686B3E14}" srcOrd="2" destOrd="0" parTransId="{697C74D4-6BF7-4905-BC64-4629AFB757CD}" sibTransId="{D21D0578-07D5-456A-BF6F-C76E0F745A2A}"/>
    <dgm:cxn modelId="{CA1F42A9-3182-477B-98B1-956C7963142A}" type="presOf" srcId="{560E109C-880E-439B-808F-AF14F72E05E0}" destId="{279E878B-0E07-4ADC-A093-9DF6D19FCD6D}" srcOrd="0" destOrd="0" presId="urn:microsoft.com/office/officeart/2008/layout/AccentedPicture"/>
    <dgm:cxn modelId="{F26EFAEC-20B9-4080-8CC0-4C59F4E241C9}" srcId="{D37642AF-D078-4C9F-BD43-EB63F3E73BD1}" destId="{ED4685FF-F189-45C6-B489-4774BA31FF46}" srcOrd="0" destOrd="0" parTransId="{344CB06B-972F-4195-BACC-B4655691CB66}" sibTransId="{6F82E162-4AAA-479E-BC06-6567C0CDDF7D}"/>
    <dgm:cxn modelId="{295957CC-F392-43E2-90DF-073D685A6D52}" type="presOf" srcId="{1F523E8F-B5A7-40E7-A0A9-AD24EA66E118}" destId="{193016DC-237F-417E-B655-C5D8E55E17BB}" srcOrd="0" destOrd="0" presId="urn:microsoft.com/office/officeart/2008/layout/AccentedPicture"/>
    <dgm:cxn modelId="{00A40925-DB04-4057-B831-BB10C141056C}" type="presParOf" srcId="{66AEC4CD-DCFE-44CB-8FDF-C7DB6E2E2667}" destId="{3C5A2018-E4AE-4B79-B3F2-4CC75A3EF554}" srcOrd="0" destOrd="0" presId="urn:microsoft.com/office/officeart/2008/layout/AccentedPicture"/>
    <dgm:cxn modelId="{64C32090-F921-453A-8D04-556215B84F3C}" type="presParOf" srcId="{66AEC4CD-DCFE-44CB-8FDF-C7DB6E2E2667}" destId="{056121BB-DF1E-4656-83AF-058C3D7934CB}" srcOrd="1" destOrd="0" presId="urn:microsoft.com/office/officeart/2008/layout/AccentedPicture"/>
    <dgm:cxn modelId="{5601C2A3-750D-466F-A996-53C240BC38C7}" type="presParOf" srcId="{66AEC4CD-DCFE-44CB-8FDF-C7DB6E2E2667}" destId="{0E7AE083-F509-42BE-9517-97C27447CDF2}" srcOrd="2" destOrd="0" presId="urn:microsoft.com/office/officeart/2008/layout/AccentedPicture"/>
    <dgm:cxn modelId="{2FE24599-2AA4-4C3A-A299-54744DD6017D}" type="presParOf" srcId="{0E7AE083-F509-42BE-9517-97C27447CDF2}" destId="{6211E4C8-6AC9-4907-99F6-7B48375DEBBB}" srcOrd="0" destOrd="0" presId="urn:microsoft.com/office/officeart/2008/layout/AccentedPicture"/>
    <dgm:cxn modelId="{76E97DE4-AB3C-40F6-B6DC-8DE468B88394}" type="presParOf" srcId="{6211E4C8-6AC9-4907-99F6-7B48375DEBBB}" destId="{0C22CDE6-971D-4336-B4BD-DF0969FD9EEB}" srcOrd="0" destOrd="0" presId="urn:microsoft.com/office/officeart/2008/layout/AccentedPicture"/>
    <dgm:cxn modelId="{6216A1F2-74A9-4EFC-81B7-C76BB560D1EB}" type="presParOf" srcId="{6211E4C8-6AC9-4907-99F6-7B48375DEBBB}" destId="{42BA44FF-4516-419A-8E01-6332E52379EC}" srcOrd="1" destOrd="0" presId="urn:microsoft.com/office/officeart/2008/layout/AccentedPicture"/>
    <dgm:cxn modelId="{1C09D835-7883-4FAB-A57B-961D0B659D08}" type="presParOf" srcId="{6211E4C8-6AC9-4907-99F6-7B48375DEBBB}" destId="{9E9AF0AA-6D2E-46D9-9C8F-DC3A7F67D841}" srcOrd="2" destOrd="0" presId="urn:microsoft.com/office/officeart/2008/layout/AccentedPicture"/>
    <dgm:cxn modelId="{734530DB-CB5B-4781-BDCA-62D97A0E99D8}" type="presParOf" srcId="{9E9AF0AA-6D2E-46D9-9C8F-DC3A7F67D841}" destId="{584535DF-C420-4C8E-93DE-DB93A31CE042}" srcOrd="0" destOrd="0" presId="urn:microsoft.com/office/officeart/2008/layout/AccentedPicture"/>
    <dgm:cxn modelId="{A6026B40-C137-45F6-9B56-5F93E3C89396}" type="presParOf" srcId="{0E7AE083-F509-42BE-9517-97C27447CDF2}" destId="{7F328D1B-8B8E-4F30-A1BA-889435A578C6}" srcOrd="1" destOrd="0" presId="urn:microsoft.com/office/officeart/2008/layout/AccentedPicture"/>
    <dgm:cxn modelId="{792165E3-3748-476E-B652-840B8396C6B4}" type="presParOf" srcId="{0E7AE083-F509-42BE-9517-97C27447CDF2}" destId="{CF5B07C3-5F68-4152-B339-03A9BFFC7CED}" srcOrd="2" destOrd="0" presId="urn:microsoft.com/office/officeart/2008/layout/AccentedPicture"/>
    <dgm:cxn modelId="{2367D2B1-959B-49AB-B4E3-DEB61B7FD571}" type="presParOf" srcId="{CF5B07C3-5F68-4152-B339-03A9BFFC7CED}" destId="{85D47011-2D2B-4B95-BB48-A6148A54CEDF}" srcOrd="0" destOrd="0" presId="urn:microsoft.com/office/officeart/2008/layout/AccentedPicture"/>
    <dgm:cxn modelId="{ED14F758-563F-4102-8746-4E6A9CB217DA}" type="presParOf" srcId="{CF5B07C3-5F68-4152-B339-03A9BFFC7CED}" destId="{B01D502E-A077-4DA5-994C-C35AB002637A}" srcOrd="1" destOrd="0" presId="urn:microsoft.com/office/officeart/2008/layout/AccentedPicture"/>
    <dgm:cxn modelId="{EAFA0E85-4B1B-4039-BB52-3D729EF8EBA2}" type="presParOf" srcId="{CF5B07C3-5F68-4152-B339-03A9BFFC7CED}" destId="{03D40945-5FE2-4ACE-A7D5-508882DE1F0A}" srcOrd="2" destOrd="0" presId="urn:microsoft.com/office/officeart/2008/layout/AccentedPicture"/>
    <dgm:cxn modelId="{38A6DF6D-C2BE-490F-B43C-BE819F7EF0D7}" type="presParOf" srcId="{03D40945-5FE2-4ACE-A7D5-508882DE1F0A}" destId="{663F58DE-7640-40F5-8CEF-3CA2EC3FD3F2}" srcOrd="0" destOrd="0" presId="urn:microsoft.com/office/officeart/2008/layout/AccentedPicture"/>
    <dgm:cxn modelId="{D3561EAF-B375-4345-9A11-8D76D8B56E70}" type="presParOf" srcId="{0E7AE083-F509-42BE-9517-97C27447CDF2}" destId="{943C91A6-C11F-4F08-9B71-27D3CB2D17AE}" srcOrd="3" destOrd="0" presId="urn:microsoft.com/office/officeart/2008/layout/AccentedPicture"/>
    <dgm:cxn modelId="{738BEE2C-8990-4492-B90F-DE6CDC05ED5E}" type="presParOf" srcId="{0E7AE083-F509-42BE-9517-97C27447CDF2}" destId="{09B9E310-74C1-4E9A-8E6B-1C17879DFBB8}" srcOrd="4" destOrd="0" presId="urn:microsoft.com/office/officeart/2008/layout/AccentedPicture"/>
    <dgm:cxn modelId="{540DC64C-58FD-41FB-A47E-59CCAC1EB1B6}" type="presParOf" srcId="{09B9E310-74C1-4E9A-8E6B-1C17879DFBB8}" destId="{26031509-4512-4669-AD12-7E5AF096A839}" srcOrd="0" destOrd="0" presId="urn:microsoft.com/office/officeart/2008/layout/AccentedPicture"/>
    <dgm:cxn modelId="{5AA733A8-2F89-463D-AD28-5B5B2BF594CE}" type="presParOf" srcId="{09B9E310-74C1-4E9A-8E6B-1C17879DFBB8}" destId="{57DE26C0-DBF2-48ED-AE12-3F25E877B9A4}" srcOrd="1" destOrd="0" presId="urn:microsoft.com/office/officeart/2008/layout/AccentedPicture"/>
    <dgm:cxn modelId="{26752838-B4A8-4474-AB9B-C555DB6FAF58}" type="presParOf" srcId="{09B9E310-74C1-4E9A-8E6B-1C17879DFBB8}" destId="{C21B8F37-9A4F-43C2-91E1-DE87A05685F9}" srcOrd="2" destOrd="0" presId="urn:microsoft.com/office/officeart/2008/layout/AccentedPicture"/>
    <dgm:cxn modelId="{2C59F165-7EE7-4375-B77C-642B87801B52}" type="presParOf" srcId="{C21B8F37-9A4F-43C2-91E1-DE87A05685F9}" destId="{27C24A0E-4C3B-4484-9C9D-920CB6450603}" srcOrd="0" destOrd="0" presId="urn:microsoft.com/office/officeart/2008/layout/AccentedPicture"/>
    <dgm:cxn modelId="{EA0B7BC3-522D-49EE-B4C3-23346D422D6E}" type="presParOf" srcId="{0E7AE083-F509-42BE-9517-97C27447CDF2}" destId="{FAE58EEC-BD10-4026-9846-660B8AA27D3B}" srcOrd="5" destOrd="0" presId="urn:microsoft.com/office/officeart/2008/layout/AccentedPicture"/>
    <dgm:cxn modelId="{80CF7D4D-7D1E-4BA8-91A7-6E387FED25AA}" type="presParOf" srcId="{0E7AE083-F509-42BE-9517-97C27447CDF2}" destId="{1ACF31B4-89F3-41DC-B669-3734B258C02E}" srcOrd="6" destOrd="0" presId="urn:microsoft.com/office/officeart/2008/layout/AccentedPicture"/>
    <dgm:cxn modelId="{638B702C-3F5E-40D5-854C-922700FF7FD2}" type="presParOf" srcId="{1ACF31B4-89F3-41DC-B669-3734B258C02E}" destId="{57282B4A-8526-4688-8932-B9ECB28132AF}" srcOrd="0" destOrd="0" presId="urn:microsoft.com/office/officeart/2008/layout/AccentedPicture"/>
    <dgm:cxn modelId="{01CAF878-87E2-4440-8DB7-74FC31901287}" type="presParOf" srcId="{1ACF31B4-89F3-41DC-B669-3734B258C02E}" destId="{419577EF-9D7D-4AB4-BFB6-9A4952A23284}" srcOrd="1" destOrd="0" presId="urn:microsoft.com/office/officeart/2008/layout/AccentedPicture"/>
    <dgm:cxn modelId="{B1E3B374-D8E6-4E9A-8DC6-08A596EA271E}" type="presParOf" srcId="{1ACF31B4-89F3-41DC-B669-3734B258C02E}" destId="{A80889C0-0194-41A6-B7F5-3C271EE7BA3C}" srcOrd="2" destOrd="0" presId="urn:microsoft.com/office/officeart/2008/layout/AccentedPicture"/>
    <dgm:cxn modelId="{53CBD3B9-2FF5-4997-A6C5-70078AF1F3C8}" type="presParOf" srcId="{A80889C0-0194-41A6-B7F5-3C271EE7BA3C}" destId="{327AC3C7-0736-4715-AFE6-C16E15F8BC92}" srcOrd="0" destOrd="0" presId="urn:microsoft.com/office/officeart/2008/layout/AccentedPicture"/>
    <dgm:cxn modelId="{309E5290-1D48-437A-8072-4D40F3F7604E}" type="presParOf" srcId="{0E7AE083-F509-42BE-9517-97C27447CDF2}" destId="{88C6E8E2-EFA5-4F74-B019-E3B3C125181A}" srcOrd="7" destOrd="0" presId="urn:microsoft.com/office/officeart/2008/layout/AccentedPicture"/>
    <dgm:cxn modelId="{1E0D4878-A525-40E0-9A5F-A45CA0F2DE9F}" type="presParOf" srcId="{0E7AE083-F509-42BE-9517-97C27447CDF2}" destId="{ABBDD39E-4B0A-447C-BF7D-3897EDBA7B32}" srcOrd="8" destOrd="0" presId="urn:microsoft.com/office/officeart/2008/layout/AccentedPicture"/>
    <dgm:cxn modelId="{26E1F3B9-936E-4E04-A790-8EB93833DE4F}" type="presParOf" srcId="{ABBDD39E-4B0A-447C-BF7D-3897EDBA7B32}" destId="{718AE79E-E0BE-4FB1-9A36-0F6354D39E6D}" srcOrd="0" destOrd="0" presId="urn:microsoft.com/office/officeart/2008/layout/AccentedPicture"/>
    <dgm:cxn modelId="{C24EF9CD-8190-4836-893C-B55CB01DB1A1}" type="presParOf" srcId="{ABBDD39E-4B0A-447C-BF7D-3897EDBA7B32}" destId="{AB5D09BC-9819-4320-9EDB-E2090E93F810}" srcOrd="1" destOrd="0" presId="urn:microsoft.com/office/officeart/2008/layout/AccentedPicture"/>
    <dgm:cxn modelId="{700A301C-E11B-4BC0-A0C7-1F551954EB6E}" type="presParOf" srcId="{ABBDD39E-4B0A-447C-BF7D-3897EDBA7B32}" destId="{4429526F-0412-4B1E-8E42-EF76E26FA16A}" srcOrd="2" destOrd="0" presId="urn:microsoft.com/office/officeart/2008/layout/AccentedPicture"/>
    <dgm:cxn modelId="{A7CAEFBA-D0F0-4BA8-AD51-18F44A47D568}" type="presParOf" srcId="{4429526F-0412-4B1E-8E42-EF76E26FA16A}" destId="{193016DC-237F-417E-B655-C5D8E55E17BB}" srcOrd="0" destOrd="0" presId="urn:microsoft.com/office/officeart/2008/layout/AccentedPicture"/>
    <dgm:cxn modelId="{8ED15353-6E7D-4709-A094-6EE4FC4879AB}" type="presParOf" srcId="{0E7AE083-F509-42BE-9517-97C27447CDF2}" destId="{57621349-A23D-4ED1-9C37-0E45D0967827}" srcOrd="9" destOrd="0" presId="urn:microsoft.com/office/officeart/2008/layout/AccentedPicture"/>
    <dgm:cxn modelId="{4F113BF5-2155-469C-BF53-A744A357DB06}" type="presParOf" srcId="{0E7AE083-F509-42BE-9517-97C27447CDF2}" destId="{D0556EAD-CD35-4F22-B2CB-1BBB8D61F0B5}" srcOrd="10" destOrd="0" presId="urn:microsoft.com/office/officeart/2008/layout/AccentedPicture"/>
    <dgm:cxn modelId="{2C2F40A8-F8E5-4E44-B3CC-661824813D2E}" type="presParOf" srcId="{D0556EAD-CD35-4F22-B2CB-1BBB8D61F0B5}" destId="{E546A124-275B-4897-9C4D-AD25A4CF1B33}" srcOrd="0" destOrd="0" presId="urn:microsoft.com/office/officeart/2008/layout/AccentedPicture"/>
    <dgm:cxn modelId="{3634A932-7FB3-4369-BF31-A7CB074598F5}" type="presParOf" srcId="{D0556EAD-CD35-4F22-B2CB-1BBB8D61F0B5}" destId="{7855BB04-4A35-4ED0-90E1-91E165111DA6}" srcOrd="1" destOrd="0" presId="urn:microsoft.com/office/officeart/2008/layout/AccentedPicture"/>
    <dgm:cxn modelId="{ACBCA999-7226-4022-AC58-0F472D20ECB9}" type="presParOf" srcId="{D0556EAD-CD35-4F22-B2CB-1BBB8D61F0B5}" destId="{42EB0B0A-64E3-4005-9B98-FF81AB1AF823}" srcOrd="2" destOrd="0" presId="urn:microsoft.com/office/officeart/2008/layout/AccentedPicture"/>
    <dgm:cxn modelId="{D39085A0-860C-4AEB-8C48-AFAD2ECE3020}" type="presParOf" srcId="{42EB0B0A-64E3-4005-9B98-FF81AB1AF823}" destId="{6572D5E6-8519-412A-8FD3-352E1AED7585}" srcOrd="0" destOrd="0" presId="urn:microsoft.com/office/officeart/2008/layout/AccentedPicture"/>
    <dgm:cxn modelId="{A4AC0336-15C3-47DE-867E-BE145753DF24}" type="presParOf" srcId="{0E7AE083-F509-42BE-9517-97C27447CDF2}" destId="{67CBAEDF-1B05-42AA-B47D-26133A3C93F6}" srcOrd="11" destOrd="0" presId="urn:microsoft.com/office/officeart/2008/layout/AccentedPicture"/>
    <dgm:cxn modelId="{BD764F44-4BCF-4C68-876A-5E2F7E20363F}" type="presParOf" srcId="{0E7AE083-F509-42BE-9517-97C27447CDF2}" destId="{21FC5F8B-80ED-483C-ADE8-086DC583423B}" srcOrd="12" destOrd="0" presId="urn:microsoft.com/office/officeart/2008/layout/AccentedPicture"/>
    <dgm:cxn modelId="{A77D9C29-537C-4CFF-B79A-4022FBB5B8D9}" type="presParOf" srcId="{21FC5F8B-80ED-483C-ADE8-086DC583423B}" destId="{B8E474B8-6894-4FAD-92DB-10797DB77CDD}" srcOrd="0" destOrd="0" presId="urn:microsoft.com/office/officeart/2008/layout/AccentedPicture"/>
    <dgm:cxn modelId="{899FF2BD-6891-4F87-B0AE-6AF16F17EF8B}" type="presParOf" srcId="{21FC5F8B-80ED-483C-ADE8-086DC583423B}" destId="{7AD094F8-A83D-4E85-B3D0-67EA845474E8}" srcOrd="1" destOrd="0" presId="urn:microsoft.com/office/officeart/2008/layout/AccentedPicture"/>
    <dgm:cxn modelId="{81FA7CFA-42F3-46A2-854B-D53B86F2E37F}" type="presParOf" srcId="{21FC5F8B-80ED-483C-ADE8-086DC583423B}" destId="{9AE036B7-4001-4B8B-8E74-E3C5C1549215}" srcOrd="2" destOrd="0" presId="urn:microsoft.com/office/officeart/2008/layout/AccentedPicture"/>
    <dgm:cxn modelId="{ACE65D3E-1E02-4A47-80F2-180DFB9A818D}" type="presParOf" srcId="{9AE036B7-4001-4B8B-8E74-E3C5C1549215}" destId="{279E878B-0E07-4ADC-A093-9DF6D19FCD6D}" srcOrd="0" destOrd="0" presId="urn:microsoft.com/office/officeart/2008/layout/AccentedPicture"/>
    <dgm:cxn modelId="{53CF32F0-0AFD-4390-84B0-75B6197CD7A0}" type="presParOf" srcId="{66AEC4CD-DCFE-44CB-8FDF-C7DB6E2E2667}" destId="{27972491-D7E2-4485-ABFC-90A0736D3A71}" srcOrd="3" destOrd="0" presId="urn:microsoft.com/office/officeart/2008/layout/AccentedPicture"/>
    <dgm:cxn modelId="{D254ABBF-279F-4AAD-91DF-A543C7149CB0}" type="presParOf" srcId="{27972491-D7E2-4485-ABFC-90A0736D3A71}" destId="{D7761E3A-275E-4FCB-91C3-7C2E635B14DF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9931DD-7772-4A58-A94D-1526E75A1465}" type="doc">
      <dgm:prSet loTypeId="urn:microsoft.com/office/officeart/2005/8/layout/vProcess5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8CB9DEB2-0B70-4512-89F4-FF1FA3F6EEFF}">
      <dgm:prSet phldrT="[Текст]" custT="1"/>
      <dgm:spPr/>
      <dgm:t>
        <a:bodyPr/>
        <a:lstStyle/>
        <a:p>
          <a:r>
            <a:rPr lang="uk-UA" sz="1600" b="1" dirty="0" smtClean="0"/>
            <a:t>Навчально-методична робота</a:t>
          </a:r>
          <a:endParaRPr lang="uk-UA" sz="1600" b="1" dirty="0"/>
        </a:p>
      </dgm:t>
    </dgm:pt>
    <dgm:pt modelId="{3C6650F5-B2BC-40C3-8239-545475515E70}" type="parTrans" cxnId="{66D28E83-2B6D-4E25-BB00-0163293295A1}">
      <dgm:prSet/>
      <dgm:spPr/>
      <dgm:t>
        <a:bodyPr/>
        <a:lstStyle/>
        <a:p>
          <a:endParaRPr lang="uk-UA" sz="2000" b="1"/>
        </a:p>
      </dgm:t>
    </dgm:pt>
    <dgm:pt modelId="{D283396E-85EB-4B0E-BA17-0AE97FA1744F}" type="sibTrans" cxnId="{66D28E83-2B6D-4E25-BB00-0163293295A1}">
      <dgm:prSet custT="1"/>
      <dgm:spPr/>
      <dgm:t>
        <a:bodyPr/>
        <a:lstStyle/>
        <a:p>
          <a:endParaRPr lang="uk-UA" sz="2800" b="1"/>
        </a:p>
      </dgm:t>
    </dgm:pt>
    <dgm:pt modelId="{340E3C2A-5B01-49E1-A723-DE522736B99A}">
      <dgm:prSet phldrT="[Текст]" custT="1"/>
      <dgm:spPr/>
      <dgm:t>
        <a:bodyPr/>
        <a:lstStyle/>
        <a:p>
          <a:r>
            <a:rPr lang="uk-UA" sz="1600" b="1" dirty="0" smtClean="0"/>
            <a:t>Наукова-дослідна діяльність</a:t>
          </a:r>
          <a:endParaRPr lang="uk-UA" sz="1600" b="1" dirty="0"/>
        </a:p>
      </dgm:t>
    </dgm:pt>
    <dgm:pt modelId="{417D2F09-AF31-427B-ABB9-76030D65936B}" type="parTrans" cxnId="{CBED0467-7848-4551-9BE6-C623A826887F}">
      <dgm:prSet/>
      <dgm:spPr/>
      <dgm:t>
        <a:bodyPr/>
        <a:lstStyle/>
        <a:p>
          <a:endParaRPr lang="uk-UA" sz="2000" b="1"/>
        </a:p>
      </dgm:t>
    </dgm:pt>
    <dgm:pt modelId="{7144E321-B66D-415A-BD71-70FFDC02CC2E}" type="sibTrans" cxnId="{CBED0467-7848-4551-9BE6-C623A826887F}">
      <dgm:prSet custT="1"/>
      <dgm:spPr/>
      <dgm:t>
        <a:bodyPr/>
        <a:lstStyle/>
        <a:p>
          <a:endParaRPr lang="uk-UA" sz="2800" b="1"/>
        </a:p>
      </dgm:t>
    </dgm:pt>
    <dgm:pt modelId="{286F62A5-474B-426F-A628-7F323DD7E9CC}">
      <dgm:prSet phldrT="[Текст]" custT="1"/>
      <dgm:spPr/>
      <dgm:t>
        <a:bodyPr/>
        <a:lstStyle/>
        <a:p>
          <a:r>
            <a:rPr lang="uk-UA" sz="1600" b="1" dirty="0" smtClean="0"/>
            <a:t>Розвиток процесів інформатизації</a:t>
          </a:r>
          <a:endParaRPr lang="uk-UA" sz="1600" b="1" dirty="0"/>
        </a:p>
      </dgm:t>
    </dgm:pt>
    <dgm:pt modelId="{5563BB60-17DC-4BBA-A4EA-DE8DB424A760}" type="parTrans" cxnId="{92E12CF4-162B-4186-B3A3-F354D07ECADB}">
      <dgm:prSet/>
      <dgm:spPr/>
      <dgm:t>
        <a:bodyPr/>
        <a:lstStyle/>
        <a:p>
          <a:endParaRPr lang="uk-UA" sz="2000" b="1"/>
        </a:p>
      </dgm:t>
    </dgm:pt>
    <dgm:pt modelId="{DA05DA3F-A0E1-47BF-B3C2-C685DC5E1F96}" type="sibTrans" cxnId="{92E12CF4-162B-4186-B3A3-F354D07ECADB}">
      <dgm:prSet custT="1"/>
      <dgm:spPr/>
      <dgm:t>
        <a:bodyPr/>
        <a:lstStyle/>
        <a:p>
          <a:endParaRPr lang="uk-UA" sz="2800" b="1"/>
        </a:p>
      </dgm:t>
    </dgm:pt>
    <dgm:pt modelId="{A6A63558-0A49-4B61-BABD-46701274E151}">
      <dgm:prSet phldrT="[Текст]" custT="1"/>
      <dgm:spPr/>
      <dgm:t>
        <a:bodyPr/>
        <a:lstStyle/>
        <a:p>
          <a:r>
            <a:rPr lang="uk-UA" sz="1600" b="1" dirty="0" smtClean="0"/>
            <a:t>Інформаційне забезпечення та популяризація діяльності університету</a:t>
          </a:r>
          <a:endParaRPr lang="uk-UA" sz="1600" b="1" dirty="0"/>
        </a:p>
      </dgm:t>
    </dgm:pt>
    <dgm:pt modelId="{9F362308-FB83-4A74-8CF4-5B790ED6F30D}" type="parTrans" cxnId="{857678B0-0218-4DDA-9271-5D298C44DDAF}">
      <dgm:prSet/>
      <dgm:spPr/>
      <dgm:t>
        <a:bodyPr/>
        <a:lstStyle/>
        <a:p>
          <a:endParaRPr lang="uk-UA" sz="2000" b="1"/>
        </a:p>
      </dgm:t>
    </dgm:pt>
    <dgm:pt modelId="{02E8A098-01B9-41F9-B089-15DF53EEEA52}" type="sibTrans" cxnId="{857678B0-0218-4DDA-9271-5D298C44DDAF}">
      <dgm:prSet/>
      <dgm:spPr/>
      <dgm:t>
        <a:bodyPr/>
        <a:lstStyle/>
        <a:p>
          <a:endParaRPr lang="uk-UA" sz="2000" b="1"/>
        </a:p>
      </dgm:t>
    </dgm:pt>
    <dgm:pt modelId="{413500B2-3F92-40FE-8AE5-B1A14288ACAB}" type="pres">
      <dgm:prSet presAssocID="{F09931DD-7772-4A58-A94D-1526E75A146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A179BCE-44FF-4C85-81D0-E561D7A2F590}" type="pres">
      <dgm:prSet presAssocID="{F09931DD-7772-4A58-A94D-1526E75A1465}" presName="dummyMaxCanvas" presStyleCnt="0">
        <dgm:presLayoutVars/>
      </dgm:prSet>
      <dgm:spPr/>
    </dgm:pt>
    <dgm:pt modelId="{7DA7DD4B-B893-4D1E-A946-928E04E4D89D}" type="pres">
      <dgm:prSet presAssocID="{F09931DD-7772-4A58-A94D-1526E75A146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47642-BD38-45EF-8966-0202C868E430}" type="pres">
      <dgm:prSet presAssocID="{F09931DD-7772-4A58-A94D-1526E75A146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5D3686-75E8-4ED5-9C68-43DC8ED2AD8E}" type="pres">
      <dgm:prSet presAssocID="{F09931DD-7772-4A58-A94D-1526E75A146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62B954-EC19-42B8-9938-2D2389C3CDA6}" type="pres">
      <dgm:prSet presAssocID="{F09931DD-7772-4A58-A94D-1526E75A146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BFBBD0-1002-4BDF-ABBB-3CCADB3ADB17}" type="pres">
      <dgm:prSet presAssocID="{F09931DD-7772-4A58-A94D-1526E75A146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91F44E-AE3E-4A27-8D85-D44C2A19A379}" type="pres">
      <dgm:prSet presAssocID="{F09931DD-7772-4A58-A94D-1526E75A146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70E4BF-AAE1-48A2-A04B-A7E331ABFC8F}" type="pres">
      <dgm:prSet presAssocID="{F09931DD-7772-4A58-A94D-1526E75A146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2D108B-6FA5-49FB-A687-77C4E73B2943}" type="pres">
      <dgm:prSet presAssocID="{F09931DD-7772-4A58-A94D-1526E75A146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7912F1-DE50-4210-9BEA-E26E5D43EC3E}" type="pres">
      <dgm:prSet presAssocID="{F09931DD-7772-4A58-A94D-1526E75A146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D028C7-9CCF-47A5-971B-AD977D20D335}" type="pres">
      <dgm:prSet presAssocID="{F09931DD-7772-4A58-A94D-1526E75A146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91FD2C-C9D4-4E35-A3BB-42AC2CD310FA}" type="pres">
      <dgm:prSet presAssocID="{F09931DD-7772-4A58-A94D-1526E75A146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6D28E83-2B6D-4E25-BB00-0163293295A1}" srcId="{F09931DD-7772-4A58-A94D-1526E75A1465}" destId="{8CB9DEB2-0B70-4512-89F4-FF1FA3F6EEFF}" srcOrd="0" destOrd="0" parTransId="{3C6650F5-B2BC-40C3-8239-545475515E70}" sibTransId="{D283396E-85EB-4B0E-BA17-0AE97FA1744F}"/>
    <dgm:cxn modelId="{CE7CB9BD-0737-4DF3-A0C4-94F66A54BA84}" type="presOf" srcId="{7144E321-B66D-415A-BD71-70FFDC02CC2E}" destId="{9191F44E-AE3E-4A27-8D85-D44C2A19A379}" srcOrd="0" destOrd="0" presId="urn:microsoft.com/office/officeart/2005/8/layout/vProcess5"/>
    <dgm:cxn modelId="{F0AC4507-8171-4BE3-90FF-6F3C92375090}" type="presOf" srcId="{8CB9DEB2-0B70-4512-89F4-FF1FA3F6EEFF}" destId="{D02D108B-6FA5-49FB-A687-77C4E73B2943}" srcOrd="1" destOrd="0" presId="urn:microsoft.com/office/officeart/2005/8/layout/vProcess5"/>
    <dgm:cxn modelId="{AF5C01E6-2F2A-42AD-AA5D-B2F732F0855F}" type="presOf" srcId="{286F62A5-474B-426F-A628-7F323DD7E9CC}" destId="{06D028C7-9CCF-47A5-971B-AD977D20D335}" srcOrd="1" destOrd="0" presId="urn:microsoft.com/office/officeart/2005/8/layout/vProcess5"/>
    <dgm:cxn modelId="{2D782C71-F753-412A-85D2-B8E63E9ADF7B}" type="presOf" srcId="{340E3C2A-5B01-49E1-A723-DE522736B99A}" destId="{3F7912F1-DE50-4210-9BEA-E26E5D43EC3E}" srcOrd="1" destOrd="0" presId="urn:microsoft.com/office/officeart/2005/8/layout/vProcess5"/>
    <dgm:cxn modelId="{92E12CF4-162B-4186-B3A3-F354D07ECADB}" srcId="{F09931DD-7772-4A58-A94D-1526E75A1465}" destId="{286F62A5-474B-426F-A628-7F323DD7E9CC}" srcOrd="2" destOrd="0" parTransId="{5563BB60-17DC-4BBA-A4EA-DE8DB424A760}" sibTransId="{DA05DA3F-A0E1-47BF-B3C2-C685DC5E1F96}"/>
    <dgm:cxn modelId="{407E3C13-957C-4BF5-9E77-9AF139B9C751}" type="presOf" srcId="{DA05DA3F-A0E1-47BF-B3C2-C685DC5E1F96}" destId="{3370E4BF-AAE1-48A2-A04B-A7E331ABFC8F}" srcOrd="0" destOrd="0" presId="urn:microsoft.com/office/officeart/2005/8/layout/vProcess5"/>
    <dgm:cxn modelId="{CBED0467-7848-4551-9BE6-C623A826887F}" srcId="{F09931DD-7772-4A58-A94D-1526E75A1465}" destId="{340E3C2A-5B01-49E1-A723-DE522736B99A}" srcOrd="1" destOrd="0" parTransId="{417D2F09-AF31-427B-ABB9-76030D65936B}" sibTransId="{7144E321-B66D-415A-BD71-70FFDC02CC2E}"/>
    <dgm:cxn modelId="{3DA51AF7-56AB-422F-9CFD-284E05CBB5B4}" type="presOf" srcId="{A6A63558-0A49-4B61-BABD-46701274E151}" destId="{F091FD2C-C9D4-4E35-A3BB-42AC2CD310FA}" srcOrd="1" destOrd="0" presId="urn:microsoft.com/office/officeart/2005/8/layout/vProcess5"/>
    <dgm:cxn modelId="{5D7DDD97-9D81-4383-87E5-F0FC99B4A08B}" type="presOf" srcId="{F09931DD-7772-4A58-A94D-1526E75A1465}" destId="{413500B2-3F92-40FE-8AE5-B1A14288ACAB}" srcOrd="0" destOrd="0" presId="urn:microsoft.com/office/officeart/2005/8/layout/vProcess5"/>
    <dgm:cxn modelId="{99932CEC-0699-454A-B1A9-AAAB5C606ABC}" type="presOf" srcId="{D283396E-85EB-4B0E-BA17-0AE97FA1744F}" destId="{F6BFBBD0-1002-4BDF-ABBB-3CCADB3ADB17}" srcOrd="0" destOrd="0" presId="urn:microsoft.com/office/officeart/2005/8/layout/vProcess5"/>
    <dgm:cxn modelId="{81713DD8-3BD9-48FA-8360-FDBD9D50C47D}" type="presOf" srcId="{A6A63558-0A49-4B61-BABD-46701274E151}" destId="{8162B954-EC19-42B8-9938-2D2389C3CDA6}" srcOrd="0" destOrd="0" presId="urn:microsoft.com/office/officeart/2005/8/layout/vProcess5"/>
    <dgm:cxn modelId="{425EA884-757A-4410-AF9F-B430794E479E}" type="presOf" srcId="{8CB9DEB2-0B70-4512-89F4-FF1FA3F6EEFF}" destId="{7DA7DD4B-B893-4D1E-A946-928E04E4D89D}" srcOrd="0" destOrd="0" presId="urn:microsoft.com/office/officeart/2005/8/layout/vProcess5"/>
    <dgm:cxn modelId="{857678B0-0218-4DDA-9271-5D298C44DDAF}" srcId="{F09931DD-7772-4A58-A94D-1526E75A1465}" destId="{A6A63558-0A49-4B61-BABD-46701274E151}" srcOrd="3" destOrd="0" parTransId="{9F362308-FB83-4A74-8CF4-5B790ED6F30D}" sibTransId="{02E8A098-01B9-41F9-B089-15DF53EEEA52}"/>
    <dgm:cxn modelId="{4923FC7D-162D-464F-9C57-3B2E3DE9A9FC}" type="presOf" srcId="{340E3C2A-5B01-49E1-A723-DE522736B99A}" destId="{8C747642-BD38-45EF-8966-0202C868E430}" srcOrd="0" destOrd="0" presId="urn:microsoft.com/office/officeart/2005/8/layout/vProcess5"/>
    <dgm:cxn modelId="{C22A88BE-B400-453E-8C4B-5D50A809BD1D}" type="presOf" srcId="{286F62A5-474B-426F-A628-7F323DD7E9CC}" destId="{FC5D3686-75E8-4ED5-9C68-43DC8ED2AD8E}" srcOrd="0" destOrd="0" presId="urn:microsoft.com/office/officeart/2005/8/layout/vProcess5"/>
    <dgm:cxn modelId="{C49A7563-B1EB-4A9E-B0BB-49A4408377FE}" type="presParOf" srcId="{413500B2-3F92-40FE-8AE5-B1A14288ACAB}" destId="{9A179BCE-44FF-4C85-81D0-E561D7A2F590}" srcOrd="0" destOrd="0" presId="urn:microsoft.com/office/officeart/2005/8/layout/vProcess5"/>
    <dgm:cxn modelId="{009C8025-A08B-4D5C-964E-E7B88F38244C}" type="presParOf" srcId="{413500B2-3F92-40FE-8AE5-B1A14288ACAB}" destId="{7DA7DD4B-B893-4D1E-A946-928E04E4D89D}" srcOrd="1" destOrd="0" presId="urn:microsoft.com/office/officeart/2005/8/layout/vProcess5"/>
    <dgm:cxn modelId="{A90EE820-25A8-4A78-AF6D-FBAD6DA14A79}" type="presParOf" srcId="{413500B2-3F92-40FE-8AE5-B1A14288ACAB}" destId="{8C747642-BD38-45EF-8966-0202C868E430}" srcOrd="2" destOrd="0" presId="urn:microsoft.com/office/officeart/2005/8/layout/vProcess5"/>
    <dgm:cxn modelId="{B977D92A-70C9-4366-B814-1F883D393F08}" type="presParOf" srcId="{413500B2-3F92-40FE-8AE5-B1A14288ACAB}" destId="{FC5D3686-75E8-4ED5-9C68-43DC8ED2AD8E}" srcOrd="3" destOrd="0" presId="urn:microsoft.com/office/officeart/2005/8/layout/vProcess5"/>
    <dgm:cxn modelId="{55A37B5F-3F53-4B1A-9831-F09CB9B32D2B}" type="presParOf" srcId="{413500B2-3F92-40FE-8AE5-B1A14288ACAB}" destId="{8162B954-EC19-42B8-9938-2D2389C3CDA6}" srcOrd="4" destOrd="0" presId="urn:microsoft.com/office/officeart/2005/8/layout/vProcess5"/>
    <dgm:cxn modelId="{39A27A62-FC66-4D14-ADC8-FD30B5E43086}" type="presParOf" srcId="{413500B2-3F92-40FE-8AE5-B1A14288ACAB}" destId="{F6BFBBD0-1002-4BDF-ABBB-3CCADB3ADB17}" srcOrd="5" destOrd="0" presId="urn:microsoft.com/office/officeart/2005/8/layout/vProcess5"/>
    <dgm:cxn modelId="{51A618A5-B09E-43A2-B9B2-866E6F17E7C2}" type="presParOf" srcId="{413500B2-3F92-40FE-8AE5-B1A14288ACAB}" destId="{9191F44E-AE3E-4A27-8D85-D44C2A19A379}" srcOrd="6" destOrd="0" presId="urn:microsoft.com/office/officeart/2005/8/layout/vProcess5"/>
    <dgm:cxn modelId="{6A3A1AC5-AFFE-4906-904E-A11CA921F6E8}" type="presParOf" srcId="{413500B2-3F92-40FE-8AE5-B1A14288ACAB}" destId="{3370E4BF-AAE1-48A2-A04B-A7E331ABFC8F}" srcOrd="7" destOrd="0" presId="urn:microsoft.com/office/officeart/2005/8/layout/vProcess5"/>
    <dgm:cxn modelId="{E1D3851B-C558-4334-B10E-D761F2354C7E}" type="presParOf" srcId="{413500B2-3F92-40FE-8AE5-B1A14288ACAB}" destId="{D02D108B-6FA5-49FB-A687-77C4E73B2943}" srcOrd="8" destOrd="0" presId="urn:microsoft.com/office/officeart/2005/8/layout/vProcess5"/>
    <dgm:cxn modelId="{453EEA5A-FA02-45AD-81DD-82D2AD76F28C}" type="presParOf" srcId="{413500B2-3F92-40FE-8AE5-B1A14288ACAB}" destId="{3F7912F1-DE50-4210-9BEA-E26E5D43EC3E}" srcOrd="9" destOrd="0" presId="urn:microsoft.com/office/officeart/2005/8/layout/vProcess5"/>
    <dgm:cxn modelId="{C6784A01-8EFC-4EC8-BA85-D6046D9182C4}" type="presParOf" srcId="{413500B2-3F92-40FE-8AE5-B1A14288ACAB}" destId="{06D028C7-9CCF-47A5-971B-AD977D20D335}" srcOrd="10" destOrd="0" presId="urn:microsoft.com/office/officeart/2005/8/layout/vProcess5"/>
    <dgm:cxn modelId="{58482571-35B1-4661-8634-50854E91BC8D}" type="presParOf" srcId="{413500B2-3F92-40FE-8AE5-B1A14288ACAB}" destId="{F091FD2C-C9D4-4E35-A3BB-42AC2CD310F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A2018-E4AE-4B79-B3F2-4CC75A3EF554}">
      <dsp:nvSpPr>
        <dsp:cNvPr id="0" name=""/>
        <dsp:cNvSpPr/>
      </dsp:nvSpPr>
      <dsp:spPr>
        <a:xfrm>
          <a:off x="162677" y="244815"/>
          <a:ext cx="3808695" cy="485803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56121BB-DF1E-4656-83AF-058C3D7934CB}">
      <dsp:nvSpPr>
        <dsp:cNvPr id="0" name=""/>
        <dsp:cNvSpPr/>
      </dsp:nvSpPr>
      <dsp:spPr>
        <a:xfrm>
          <a:off x="422802" y="2160230"/>
          <a:ext cx="2932695" cy="291481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b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600" kern="1200" dirty="0"/>
        </a:p>
      </dsp:txBody>
      <dsp:txXfrm>
        <a:off x="422802" y="2160230"/>
        <a:ext cx="2932695" cy="2914818"/>
      </dsp:txXfrm>
    </dsp:sp>
    <dsp:sp modelId="{42BA44FF-4516-419A-8E01-6332E52379EC}">
      <dsp:nvSpPr>
        <dsp:cNvPr id="0" name=""/>
        <dsp:cNvSpPr/>
      </dsp:nvSpPr>
      <dsp:spPr>
        <a:xfrm>
          <a:off x="3640894" y="1914"/>
          <a:ext cx="660957" cy="660957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84535DF-C420-4C8E-93DE-DB93A31CE042}">
      <dsp:nvSpPr>
        <dsp:cNvPr id="0" name=""/>
        <dsp:cNvSpPr/>
      </dsp:nvSpPr>
      <dsp:spPr>
        <a:xfrm>
          <a:off x="4301852" y="1914"/>
          <a:ext cx="3552021" cy="66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Відділ інноваційних технологій у навчанні</a:t>
          </a:r>
          <a:endParaRPr lang="uk-UA" sz="1600" kern="1200" dirty="0"/>
        </a:p>
      </dsp:txBody>
      <dsp:txXfrm>
        <a:off x="4301852" y="1914"/>
        <a:ext cx="3552021" cy="660957"/>
      </dsp:txXfrm>
    </dsp:sp>
    <dsp:sp modelId="{B01D502E-A077-4DA5-994C-C35AB002637A}">
      <dsp:nvSpPr>
        <dsp:cNvPr id="0" name=""/>
        <dsp:cNvSpPr/>
      </dsp:nvSpPr>
      <dsp:spPr>
        <a:xfrm>
          <a:off x="3640894" y="781844"/>
          <a:ext cx="660957" cy="660957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3F58DE-7640-40F5-8CEF-3CA2EC3FD3F2}">
      <dsp:nvSpPr>
        <dsp:cNvPr id="0" name=""/>
        <dsp:cNvSpPr/>
      </dsp:nvSpPr>
      <dsp:spPr>
        <a:xfrm>
          <a:off x="4301852" y="781844"/>
          <a:ext cx="3552021" cy="66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Відділ технічного забезпечення навчального процесу</a:t>
          </a:r>
          <a:endParaRPr lang="uk-UA" sz="1600" kern="1200" dirty="0"/>
        </a:p>
      </dsp:txBody>
      <dsp:txXfrm>
        <a:off x="4301852" y="781844"/>
        <a:ext cx="3552021" cy="660957"/>
      </dsp:txXfrm>
    </dsp:sp>
    <dsp:sp modelId="{57DE26C0-DBF2-48ED-AE12-3F25E877B9A4}">
      <dsp:nvSpPr>
        <dsp:cNvPr id="0" name=""/>
        <dsp:cNvSpPr/>
      </dsp:nvSpPr>
      <dsp:spPr>
        <a:xfrm>
          <a:off x="3640894" y="1561774"/>
          <a:ext cx="660957" cy="660957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7C24A0E-4C3B-4484-9C9D-920CB6450603}">
      <dsp:nvSpPr>
        <dsp:cNvPr id="0" name=""/>
        <dsp:cNvSpPr/>
      </dsp:nvSpPr>
      <dsp:spPr>
        <a:xfrm>
          <a:off x="4301852" y="1561774"/>
          <a:ext cx="3552021" cy="66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Відділ дистанційного навчання</a:t>
          </a:r>
          <a:endParaRPr lang="uk-UA" sz="1600" kern="1200" dirty="0"/>
        </a:p>
      </dsp:txBody>
      <dsp:txXfrm>
        <a:off x="4301852" y="1561774"/>
        <a:ext cx="3552021" cy="660957"/>
      </dsp:txXfrm>
    </dsp:sp>
    <dsp:sp modelId="{419577EF-9D7D-4AB4-BFB6-9A4952A23284}">
      <dsp:nvSpPr>
        <dsp:cNvPr id="0" name=""/>
        <dsp:cNvSpPr/>
      </dsp:nvSpPr>
      <dsp:spPr>
        <a:xfrm>
          <a:off x="3640894" y="2341705"/>
          <a:ext cx="660957" cy="660957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27AC3C7-0736-4715-AFE6-C16E15F8BC92}">
      <dsp:nvSpPr>
        <dsp:cNvPr id="0" name=""/>
        <dsp:cNvSpPr/>
      </dsp:nvSpPr>
      <dsp:spPr>
        <a:xfrm>
          <a:off x="4301852" y="2341705"/>
          <a:ext cx="3552021" cy="66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Лабораторія мультимедійних технологій навчання</a:t>
          </a:r>
          <a:endParaRPr lang="uk-UA" sz="1600" kern="1200" dirty="0"/>
        </a:p>
      </dsp:txBody>
      <dsp:txXfrm>
        <a:off x="4301852" y="2341705"/>
        <a:ext cx="3552021" cy="660957"/>
      </dsp:txXfrm>
    </dsp:sp>
    <dsp:sp modelId="{AB5D09BC-9819-4320-9EDB-E2090E93F810}">
      <dsp:nvSpPr>
        <dsp:cNvPr id="0" name=""/>
        <dsp:cNvSpPr/>
      </dsp:nvSpPr>
      <dsp:spPr>
        <a:xfrm>
          <a:off x="3640894" y="3121635"/>
          <a:ext cx="660957" cy="660957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93016DC-237F-417E-B655-C5D8E55E17BB}">
      <dsp:nvSpPr>
        <dsp:cNvPr id="0" name=""/>
        <dsp:cNvSpPr/>
      </dsp:nvSpPr>
      <dsp:spPr>
        <a:xfrm>
          <a:off x="4301852" y="3121635"/>
          <a:ext cx="3552021" cy="66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Лабораторія розвитку локальних мереж</a:t>
          </a:r>
          <a:endParaRPr lang="uk-UA" sz="1600" kern="1200" dirty="0"/>
        </a:p>
      </dsp:txBody>
      <dsp:txXfrm>
        <a:off x="4301852" y="3121635"/>
        <a:ext cx="3552021" cy="660957"/>
      </dsp:txXfrm>
    </dsp:sp>
    <dsp:sp modelId="{7855BB04-4A35-4ED0-90E1-91E165111DA6}">
      <dsp:nvSpPr>
        <dsp:cNvPr id="0" name=""/>
        <dsp:cNvSpPr/>
      </dsp:nvSpPr>
      <dsp:spPr>
        <a:xfrm>
          <a:off x="3640894" y="3901565"/>
          <a:ext cx="660957" cy="660957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72D5E6-8519-412A-8FD3-352E1AED7585}">
      <dsp:nvSpPr>
        <dsp:cNvPr id="0" name=""/>
        <dsp:cNvSpPr/>
      </dsp:nvSpPr>
      <dsp:spPr>
        <a:xfrm>
          <a:off x="4301852" y="3901565"/>
          <a:ext cx="3552021" cy="66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Лабораторія</a:t>
          </a:r>
          <a:r>
            <a:rPr lang="ru-RU" sz="1600" kern="1200" dirty="0" smtClean="0"/>
            <a:t> ремонту </a:t>
          </a:r>
          <a:r>
            <a:rPr lang="ru-RU" sz="1600" kern="1200" dirty="0" err="1" smtClean="0"/>
            <a:t>комунікаційного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комп’ютерного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обладнання</a:t>
          </a:r>
          <a:endParaRPr lang="uk-UA" sz="1600" kern="1200" dirty="0"/>
        </a:p>
      </dsp:txBody>
      <dsp:txXfrm>
        <a:off x="4301852" y="3901565"/>
        <a:ext cx="3552021" cy="660957"/>
      </dsp:txXfrm>
    </dsp:sp>
    <dsp:sp modelId="{7AD094F8-A83D-4E85-B3D0-67EA845474E8}">
      <dsp:nvSpPr>
        <dsp:cNvPr id="0" name=""/>
        <dsp:cNvSpPr/>
      </dsp:nvSpPr>
      <dsp:spPr>
        <a:xfrm>
          <a:off x="3640894" y="4681495"/>
          <a:ext cx="660957" cy="660957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79E878B-0E07-4ADC-A093-9DF6D19FCD6D}">
      <dsp:nvSpPr>
        <dsp:cNvPr id="0" name=""/>
        <dsp:cNvSpPr/>
      </dsp:nvSpPr>
      <dsp:spPr>
        <a:xfrm>
          <a:off x="4301852" y="4681495"/>
          <a:ext cx="3552021" cy="66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Інформаційно-технічний центр </a:t>
          </a:r>
          <a:endParaRPr lang="uk-UA" sz="1600" kern="1200" dirty="0"/>
        </a:p>
      </dsp:txBody>
      <dsp:txXfrm>
        <a:off x="4301852" y="4681495"/>
        <a:ext cx="3552021" cy="660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7DD4B-B893-4D1E-A946-928E04E4D89D}">
      <dsp:nvSpPr>
        <dsp:cNvPr id="0" name=""/>
        <dsp:cNvSpPr/>
      </dsp:nvSpPr>
      <dsp:spPr>
        <a:xfrm>
          <a:off x="0" y="0"/>
          <a:ext cx="6067603" cy="1112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Навчально-методична робота</a:t>
          </a:r>
          <a:endParaRPr lang="uk-UA" sz="1600" b="1" kern="1200" dirty="0"/>
        </a:p>
      </dsp:txBody>
      <dsp:txXfrm>
        <a:off x="32581" y="32581"/>
        <a:ext cx="4773245" cy="1047231"/>
      </dsp:txXfrm>
    </dsp:sp>
    <dsp:sp modelId="{8C747642-BD38-45EF-8966-0202C868E430}">
      <dsp:nvSpPr>
        <dsp:cNvPr id="0" name=""/>
        <dsp:cNvSpPr/>
      </dsp:nvSpPr>
      <dsp:spPr>
        <a:xfrm>
          <a:off x="508161" y="1314647"/>
          <a:ext cx="6067603" cy="1112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04740"/>
                <a:satOff val="-1999"/>
                <a:lumOff val="2040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04740"/>
                <a:satOff val="-1999"/>
                <a:lumOff val="2040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04740"/>
                <a:satOff val="-1999"/>
                <a:lumOff val="204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Наукова-дослідна діяльність</a:t>
          </a:r>
          <a:endParaRPr lang="uk-UA" sz="1600" b="1" kern="1200" dirty="0"/>
        </a:p>
      </dsp:txBody>
      <dsp:txXfrm>
        <a:off x="540742" y="1347228"/>
        <a:ext cx="4771223" cy="1047231"/>
      </dsp:txXfrm>
    </dsp:sp>
    <dsp:sp modelId="{FC5D3686-75E8-4ED5-9C68-43DC8ED2AD8E}">
      <dsp:nvSpPr>
        <dsp:cNvPr id="0" name=""/>
        <dsp:cNvSpPr/>
      </dsp:nvSpPr>
      <dsp:spPr>
        <a:xfrm>
          <a:off x="1008739" y="2629294"/>
          <a:ext cx="6067603" cy="1112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09480"/>
                <a:satOff val="-3997"/>
                <a:lumOff val="4081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09480"/>
                <a:satOff val="-3997"/>
                <a:lumOff val="4081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09480"/>
                <a:satOff val="-3997"/>
                <a:lumOff val="408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Розвиток процесів інформатизації</a:t>
          </a:r>
          <a:endParaRPr lang="uk-UA" sz="1600" b="1" kern="1200" dirty="0"/>
        </a:p>
      </dsp:txBody>
      <dsp:txXfrm>
        <a:off x="1041320" y="2661875"/>
        <a:ext cx="4778807" cy="1047231"/>
      </dsp:txXfrm>
    </dsp:sp>
    <dsp:sp modelId="{8162B954-EC19-42B8-9938-2D2389C3CDA6}">
      <dsp:nvSpPr>
        <dsp:cNvPr id="0" name=""/>
        <dsp:cNvSpPr/>
      </dsp:nvSpPr>
      <dsp:spPr>
        <a:xfrm>
          <a:off x="1516900" y="3943942"/>
          <a:ext cx="6067603" cy="1112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04740"/>
                <a:satOff val="-1999"/>
                <a:lumOff val="2040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04740"/>
                <a:satOff val="-1999"/>
                <a:lumOff val="2040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04740"/>
                <a:satOff val="-1999"/>
                <a:lumOff val="204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Інформаційне забезпечення та популяризація діяльності університету</a:t>
          </a:r>
          <a:endParaRPr lang="uk-UA" sz="1600" b="1" kern="1200" dirty="0"/>
        </a:p>
      </dsp:txBody>
      <dsp:txXfrm>
        <a:off x="1549481" y="3976523"/>
        <a:ext cx="4771223" cy="1047231"/>
      </dsp:txXfrm>
    </dsp:sp>
    <dsp:sp modelId="{F6BFBBD0-1002-4BDF-ABBB-3CCADB3ADB17}">
      <dsp:nvSpPr>
        <dsp:cNvPr id="0" name=""/>
        <dsp:cNvSpPr/>
      </dsp:nvSpPr>
      <dsp:spPr>
        <a:xfrm>
          <a:off x="5344547" y="851992"/>
          <a:ext cx="723056" cy="7230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kern="1200"/>
        </a:p>
      </dsp:txBody>
      <dsp:txXfrm>
        <a:off x="5507235" y="851992"/>
        <a:ext cx="397680" cy="544100"/>
      </dsp:txXfrm>
    </dsp:sp>
    <dsp:sp modelId="{9191F44E-AE3E-4A27-8D85-D44C2A19A379}">
      <dsp:nvSpPr>
        <dsp:cNvPr id="0" name=""/>
        <dsp:cNvSpPr/>
      </dsp:nvSpPr>
      <dsp:spPr>
        <a:xfrm>
          <a:off x="5852708" y="2166639"/>
          <a:ext cx="723056" cy="7230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kern="1200"/>
        </a:p>
      </dsp:txBody>
      <dsp:txXfrm>
        <a:off x="6015396" y="2166639"/>
        <a:ext cx="397680" cy="544100"/>
      </dsp:txXfrm>
    </dsp:sp>
    <dsp:sp modelId="{3370E4BF-AAE1-48A2-A04B-A7E331ABFC8F}">
      <dsp:nvSpPr>
        <dsp:cNvPr id="0" name=""/>
        <dsp:cNvSpPr/>
      </dsp:nvSpPr>
      <dsp:spPr>
        <a:xfrm>
          <a:off x="6353286" y="3481287"/>
          <a:ext cx="723056" cy="7230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kern="1200"/>
        </a:p>
      </dsp:txBody>
      <dsp:txXfrm>
        <a:off x="6515974" y="3481287"/>
        <a:ext cx="397680" cy="544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FA43E-E0FF-4D6C-96F7-E0D9CE3F61C6}" type="datetimeFigureOut">
              <a:rPr lang="uk-UA" smtClean="0"/>
              <a:t>04.04.2014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E8E7E-7BD5-4494-AC20-DA4A5BEEEE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15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EA505-133A-4C5D-917F-5CE7AB176544}" type="datetimeFigureOut">
              <a:rPr lang="uk-UA" smtClean="0"/>
              <a:t>04.04.2014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FF07E-9571-43D2-8CE5-150E0746F7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853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5B82E-B855-47BD-BE6C-A102F70E2B11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675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10E8E5-DA36-45FA-B21B-0328583D672D}" type="slidenum">
              <a:rPr lang="ru-RU"/>
              <a:pPr eaLnBrk="1" hangingPunct="1"/>
              <a:t>24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577" y="4653128"/>
            <a:ext cx="5388610" cy="4411538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10E8E5-DA36-45FA-B21B-0328583D672D}" type="slidenum">
              <a:rPr lang="ru-RU"/>
              <a:pPr eaLnBrk="1" hangingPunct="1"/>
              <a:t>25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577" y="4653128"/>
            <a:ext cx="5388610" cy="4411538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10E8E5-DA36-45FA-B21B-0328583D672D}" type="slidenum">
              <a:rPr lang="ru-RU"/>
              <a:pPr eaLnBrk="1" hangingPunct="1"/>
              <a:t>26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577" y="4653128"/>
            <a:ext cx="5388610" cy="4411538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10E8E5-DA36-45FA-B21B-0328583D672D}" type="slidenum">
              <a:rPr lang="ru-RU"/>
              <a:pPr eaLnBrk="1" hangingPunct="1"/>
              <a:t>27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577" y="4653128"/>
            <a:ext cx="5388610" cy="4411538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10E8E5-DA36-45FA-B21B-0328583D672D}" type="slidenum">
              <a:rPr lang="ru-RU"/>
              <a:pPr eaLnBrk="1" hangingPunct="1"/>
              <a:t>28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577" y="4653128"/>
            <a:ext cx="5388610" cy="4411538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E81E-9666-438E-B651-EC913B07159D}" type="datetimeFigureOut">
              <a:rPr lang="uk-UA" smtClean="0"/>
              <a:t>04.04.2014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80468B-1652-49EE-95FA-89D3C8C212D6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E81E-9666-438E-B651-EC913B07159D}" type="datetimeFigureOut">
              <a:rPr lang="uk-UA" smtClean="0"/>
              <a:t>04.04.2014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468B-1652-49EE-95FA-89D3C8C212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E81E-9666-438E-B651-EC913B07159D}" type="datetimeFigureOut">
              <a:rPr lang="uk-UA" smtClean="0"/>
              <a:t>04.04.2014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468B-1652-49EE-95FA-89D3C8C212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4/4/2014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67831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4/4/2014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75065"/>
      </p:ext>
    </p:extLst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4/4/2014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81773"/>
      </p:ext>
    </p:extLst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4/4/2014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80625"/>
      </p:ext>
    </p:extLst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4/4/2014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34408"/>
      </p:ext>
    </p:extLst>
  </p:cSld>
  <p:clrMapOvr>
    <a:masterClrMapping/>
  </p:clrMapOvr>
  <p:transition spd="med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4/4/2014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72764"/>
      </p:ext>
    </p:extLst>
  </p:cSld>
  <p:clrMapOvr>
    <a:masterClrMapping/>
  </p:clrMapOvr>
  <p:transition spd="med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4/4/2014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19453"/>
      </p:ext>
    </p:extLst>
  </p:cSld>
  <p:clrMapOvr>
    <a:masterClrMapping/>
  </p:clrMapOvr>
  <p:transition spd="med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4/4/2014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57763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E81E-9666-438E-B651-EC913B07159D}" type="datetimeFigureOut">
              <a:rPr lang="uk-UA" smtClean="0"/>
              <a:t>04.04.2014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468B-1652-49EE-95FA-89D3C8C212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4/4/2014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1000"/>
      </p:ext>
    </p:extLst>
  </p:cSld>
  <p:clrMapOvr>
    <a:masterClrMapping/>
  </p:clrMapOvr>
  <p:transition spd="med"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4/4/2014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98653"/>
      </p:ext>
    </p:extLst>
  </p:cSld>
  <p:clrMapOvr>
    <a:masterClrMapping/>
  </p:clrMapOvr>
  <p:transition spd="med"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4/4/2014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35913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E81E-9666-438E-B651-EC913B07159D}" type="datetimeFigureOut">
              <a:rPr lang="uk-UA" smtClean="0"/>
              <a:t>04.04.2014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468B-1652-49EE-95FA-89D3C8C212D6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E81E-9666-438E-B651-EC913B07159D}" type="datetimeFigureOut">
              <a:rPr lang="uk-UA" smtClean="0"/>
              <a:t>04.04.2014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468B-1652-49EE-95FA-89D3C8C212D6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E81E-9666-438E-B651-EC913B07159D}" type="datetimeFigureOut">
              <a:rPr lang="uk-UA" smtClean="0"/>
              <a:t>04.04.2014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468B-1652-49EE-95FA-89D3C8C212D6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E81E-9666-438E-B651-EC913B07159D}" type="datetimeFigureOut">
              <a:rPr lang="uk-UA" smtClean="0"/>
              <a:t>04.04.2014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468B-1652-49EE-95FA-89D3C8C212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E81E-9666-438E-B651-EC913B07159D}" type="datetimeFigureOut">
              <a:rPr lang="uk-UA" smtClean="0"/>
              <a:t>04.04.2014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468B-1652-49EE-95FA-89D3C8C212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E81E-9666-438E-B651-EC913B07159D}" type="datetimeFigureOut">
              <a:rPr lang="uk-UA" smtClean="0"/>
              <a:t>04.04.2014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468B-1652-49EE-95FA-89D3C8C212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E81E-9666-438E-B651-EC913B07159D}" type="datetimeFigureOut">
              <a:rPr lang="uk-UA" smtClean="0"/>
              <a:t>04.04.2014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468B-1652-49EE-95FA-89D3C8C212D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A7E81E-9666-438E-B651-EC913B07159D}" type="datetimeFigureOut">
              <a:rPr lang="uk-UA" smtClean="0"/>
              <a:t>04.04.2014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80468B-1652-49EE-95FA-89D3C8C212D6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4/4/2014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F81BD"/>
                </a:solidFill>
              </a:rPr>
              <a:pPr defTabSz="457200"/>
              <a:t>‹#›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7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ll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.89.0.250\!_Buffer\01_ННI IТ\Оксана Миколаївна\alex\IIT_3D_logo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27" y="2708920"/>
            <a:ext cx="2370382" cy="243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260648"/>
            <a:ext cx="7772400" cy="2664296"/>
          </a:xfrm>
        </p:spPr>
        <p:txBody>
          <a:bodyPr/>
          <a:lstStyle/>
          <a:p>
            <a:r>
              <a:rPr lang="uk-UA" sz="2000" b="1" dirty="0">
                <a:effectLst/>
              </a:rPr>
              <a:t>ДВНЗ «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effectLst/>
              </a:rPr>
              <a:t>Ужгородський національний університет»</a:t>
            </a:r>
            <a:r>
              <a:rPr lang="uk-UA" sz="3200" dirty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uk-UA" sz="3200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uk-UA" sz="2000" dirty="0">
                <a:effectLst/>
              </a:rPr>
              <a:t/>
            </a:r>
            <a:br>
              <a:rPr lang="uk-UA" sz="2000" dirty="0">
                <a:effectLst/>
              </a:rPr>
            </a:br>
            <a:r>
              <a:rPr lang="uk-UA" sz="3200" b="1" dirty="0" smtClean="0">
                <a:effectLst/>
              </a:rPr>
              <a:t>Навчально-науковий інститут інформаційно-комунікаційних технологій</a:t>
            </a:r>
            <a:br>
              <a:rPr lang="uk-UA" sz="3200" b="1" dirty="0" smtClean="0">
                <a:effectLst/>
              </a:rPr>
            </a:br>
            <a:endParaRPr lang="uk-UA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134616" y="5373216"/>
            <a:ext cx="7772400" cy="113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uk-UA" sz="1800" dirty="0" smtClean="0"/>
              <a:t>Доповідач:</a:t>
            </a:r>
            <a:endParaRPr lang="en-US" sz="1800" dirty="0" smtClean="0"/>
          </a:p>
          <a:p>
            <a:pPr algn="r">
              <a:spcBef>
                <a:spcPts val="0"/>
              </a:spcBef>
            </a:pPr>
            <a:r>
              <a:rPr lang="uk-UA" sz="1600" dirty="0" err="1" smtClean="0"/>
              <a:t>н.в</a:t>
            </a:r>
            <a:r>
              <a:rPr lang="uk-UA" sz="1600" dirty="0" smtClean="0"/>
              <a:t>. інноваційних технологій у навчанні</a:t>
            </a:r>
          </a:p>
          <a:p>
            <a:pPr algn="r">
              <a:spcBef>
                <a:spcPts val="0"/>
              </a:spcBef>
            </a:pPr>
            <a:r>
              <a:rPr lang="uk-UA" sz="2000" b="1" dirty="0" smtClean="0"/>
              <a:t>Дубів Олександр Васильович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4299049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771525" y="-27607"/>
            <a:ext cx="8229600" cy="1080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Автоматизована система </a:t>
            </a: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тестування</a:t>
            </a:r>
            <a:endParaRPr lang="uk-UA" sz="32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347864" y="908720"/>
            <a:ext cx="56166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392488" y="124034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Впровадження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автоматизованої системи тестування для поточного та підсумкового контролю знань студентів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303" y="1278000"/>
            <a:ext cx="3854460" cy="279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0" descr="Protoco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35" y="4413529"/>
            <a:ext cx="2457996" cy="224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Презентации\BT3\BrainServer3_Screenshot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79"/>
            <a:ext cx="4248472" cy="31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Презентации\BT3\BrainClient3_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65104"/>
            <a:ext cx="2733654" cy="218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esktop\Презентации\BT3\BrainClient3_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77072"/>
            <a:ext cx="2733654" cy="218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Презентации\BT3\BrainClient3_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37" y="3865069"/>
            <a:ext cx="2592288" cy="207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5940152" y="4077072"/>
            <a:ext cx="26640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uk-UA" dirty="0" smtClean="0">
                <a:solidFill>
                  <a:schemeClr val="tx2"/>
                </a:solidFill>
                <a:latin typeface="Arial" pitchFamily="34" charset="0"/>
              </a:rPr>
              <a:t>модульний, поточний і </a:t>
            </a:r>
            <a:r>
              <a:rPr lang="uk-UA" dirty="0">
                <a:solidFill>
                  <a:schemeClr val="tx2"/>
                </a:solidFill>
                <a:latin typeface="Arial" pitchFamily="34" charset="0"/>
              </a:rPr>
              <a:t>підсумковий контроль знань студентів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</a:rPr>
              <a:t> </a:t>
            </a:r>
            <a:endParaRPr lang="uk-UA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5652120" y="3522147"/>
            <a:ext cx="22539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uk-UA"/>
            </a:defPPr>
            <a:lvl1pPr>
              <a:spcBef>
                <a:spcPct val="50000"/>
              </a:spcBef>
              <a:defRPr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uk-UA" sz="2000" dirty="0" smtClean="0"/>
              <a:t>Використання: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285586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резентации\BT3\BrainServer3_Screensho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03" y="2157413"/>
            <a:ext cx="6185285" cy="463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BrTester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Bk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525"/>
            <a:ext cx="91440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836738" y="1196975"/>
            <a:ext cx="71643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sz="2600" b="1" i="1">
                <a:solidFill>
                  <a:schemeClr val="bg1"/>
                </a:solidFill>
              </a:rPr>
              <a:t>Візуалізація процесу тестування</a:t>
            </a:r>
          </a:p>
        </p:txBody>
      </p:sp>
      <p:sp>
        <p:nvSpPr>
          <p:cNvPr id="20492" name="AutoShape 12"/>
          <p:cNvSpPr>
            <a:spLocks/>
          </p:cNvSpPr>
          <p:nvPr/>
        </p:nvSpPr>
        <p:spPr bwMode="auto">
          <a:xfrm>
            <a:off x="468313" y="5353050"/>
            <a:ext cx="1512887" cy="1152525"/>
          </a:xfrm>
          <a:prstGeom prst="accentBorderCallout2">
            <a:avLst>
              <a:gd name="adj1" fmla="val 9917"/>
              <a:gd name="adj2" fmla="val 105037"/>
              <a:gd name="adj3" fmla="val 9917"/>
              <a:gd name="adj4" fmla="val 119833"/>
              <a:gd name="adj5" fmla="val -251241"/>
              <a:gd name="adj6" fmla="val 134944"/>
            </a:avLst>
          </a:prstGeom>
          <a:solidFill>
            <a:srgbClr val="CC99FF">
              <a:alpha val="20000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1600" b="1"/>
              <a:t>Номер, або назва комп’ютера користувача</a:t>
            </a:r>
          </a:p>
        </p:txBody>
      </p:sp>
      <p:sp>
        <p:nvSpPr>
          <p:cNvPr id="20493" name="AutoShape 13"/>
          <p:cNvSpPr>
            <a:spLocks/>
          </p:cNvSpPr>
          <p:nvPr/>
        </p:nvSpPr>
        <p:spPr bwMode="auto">
          <a:xfrm>
            <a:off x="2843213" y="3770313"/>
            <a:ext cx="1436687" cy="906462"/>
          </a:xfrm>
          <a:prstGeom prst="accentBorderCallout2">
            <a:avLst>
              <a:gd name="adj1" fmla="val 12611"/>
              <a:gd name="adj2" fmla="val 105306"/>
              <a:gd name="adj3" fmla="val 12611"/>
              <a:gd name="adj4" fmla="val 126852"/>
              <a:gd name="adj5" fmla="val -104204"/>
              <a:gd name="adj6" fmla="val 148509"/>
            </a:avLst>
          </a:prstGeom>
          <a:solidFill>
            <a:srgbClr val="CC99FF">
              <a:alpha val="20000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1600" b="1"/>
              <a:t>Відсоток прийнятих відповідей</a:t>
            </a:r>
          </a:p>
        </p:txBody>
      </p:sp>
      <p:sp>
        <p:nvSpPr>
          <p:cNvPr id="20494" name="AutoShape 14"/>
          <p:cNvSpPr>
            <a:spLocks/>
          </p:cNvSpPr>
          <p:nvPr/>
        </p:nvSpPr>
        <p:spPr bwMode="auto">
          <a:xfrm rot="16200000">
            <a:off x="4570885" y="601191"/>
            <a:ext cx="287337" cy="4028432"/>
          </a:xfrm>
          <a:prstGeom prst="leftBrace">
            <a:avLst>
              <a:gd name="adj1" fmla="val 135728"/>
              <a:gd name="adj2" fmla="val 50000"/>
            </a:avLst>
          </a:prstGeom>
          <a:noFill/>
          <a:ln w="952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0495" name="AutoShape 15"/>
          <p:cNvSpPr>
            <a:spLocks/>
          </p:cNvSpPr>
          <p:nvPr/>
        </p:nvSpPr>
        <p:spPr bwMode="auto">
          <a:xfrm>
            <a:off x="2771775" y="4849813"/>
            <a:ext cx="1584325" cy="1057275"/>
          </a:xfrm>
          <a:prstGeom prst="accentBorderCallout2">
            <a:avLst>
              <a:gd name="adj1" fmla="val 10810"/>
              <a:gd name="adj2" fmla="val 104810"/>
              <a:gd name="adj3" fmla="val 10810"/>
              <a:gd name="adj4" fmla="val 125250"/>
              <a:gd name="adj5" fmla="val -189037"/>
              <a:gd name="adj6" fmla="val 145991"/>
            </a:avLst>
          </a:prstGeom>
          <a:solidFill>
            <a:srgbClr val="CC99FF">
              <a:alpha val="20000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1600" b="1"/>
              <a:t>Колір прогнозу кінцевого результату</a:t>
            </a:r>
          </a:p>
        </p:txBody>
      </p:sp>
      <p:sp>
        <p:nvSpPr>
          <p:cNvPr id="20496" name="AutoShape 16"/>
          <p:cNvSpPr>
            <a:spLocks/>
          </p:cNvSpPr>
          <p:nvPr/>
        </p:nvSpPr>
        <p:spPr bwMode="auto">
          <a:xfrm>
            <a:off x="150813" y="3697288"/>
            <a:ext cx="1508125" cy="936625"/>
          </a:xfrm>
          <a:prstGeom prst="accentBorderCallout3">
            <a:avLst>
              <a:gd name="adj1" fmla="val 12204"/>
              <a:gd name="adj2" fmla="val 105051"/>
              <a:gd name="adj3" fmla="val 12204"/>
              <a:gd name="adj4" fmla="val 121894"/>
              <a:gd name="adj5" fmla="val -62204"/>
              <a:gd name="adj6" fmla="val 121894"/>
              <a:gd name="adj7" fmla="val -136778"/>
              <a:gd name="adj8" fmla="val 51894"/>
            </a:avLst>
          </a:prstGeom>
          <a:solidFill>
            <a:srgbClr val="CC99FF">
              <a:alpha val="20000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1600" b="1"/>
              <a:t>Прізвище студента- користувача</a:t>
            </a:r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4500563" y="4489450"/>
            <a:ext cx="1657350" cy="2159000"/>
            <a:chOff x="2925" y="2568"/>
            <a:chExt cx="1044" cy="1360"/>
          </a:xfrm>
        </p:grpSpPr>
        <p:sp>
          <p:nvSpPr>
            <p:cNvPr id="20498" name="AutoShape 18"/>
            <p:cNvSpPr>
              <a:spLocks noChangeArrowheads="1"/>
            </p:cNvSpPr>
            <p:nvPr/>
          </p:nvSpPr>
          <p:spPr bwMode="auto">
            <a:xfrm>
              <a:off x="2925" y="2568"/>
              <a:ext cx="1044" cy="1360"/>
            </a:xfrm>
            <a:prstGeom prst="leftArrowCallout">
              <a:avLst>
                <a:gd name="adj1" fmla="val 32567"/>
                <a:gd name="adj2" fmla="val 32567"/>
                <a:gd name="adj3" fmla="val 25861"/>
                <a:gd name="adj4" fmla="val 66667"/>
              </a:avLst>
            </a:prstGeom>
            <a:solidFill>
              <a:schemeClr val="accent1">
                <a:alpha val="28000"/>
              </a:schemeClr>
            </a:solidFill>
            <a:ln w="9525">
              <a:solidFill>
                <a:srgbClr val="99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pic>
          <p:nvPicPr>
            <p:cNvPr id="20499" name="Picture 19" descr="Gradie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2604"/>
              <a:ext cx="658" cy="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00" name="AutoShape 20"/>
          <p:cNvSpPr>
            <a:spLocks/>
          </p:cNvSpPr>
          <p:nvPr/>
        </p:nvSpPr>
        <p:spPr bwMode="auto">
          <a:xfrm>
            <a:off x="5292080" y="2978150"/>
            <a:ext cx="1436688" cy="576263"/>
          </a:xfrm>
          <a:prstGeom prst="accentBorderCallout2">
            <a:avLst>
              <a:gd name="adj1" fmla="val 19833"/>
              <a:gd name="adj2" fmla="val 105306"/>
              <a:gd name="adj3" fmla="val 19833"/>
              <a:gd name="adj4" fmla="val 120551"/>
              <a:gd name="adj5" fmla="val -96417"/>
              <a:gd name="adj6" fmla="val 135912"/>
            </a:avLst>
          </a:prstGeom>
          <a:solidFill>
            <a:srgbClr val="CC99FF">
              <a:alpha val="20000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1600" b="1"/>
              <a:t>Поточна оцінка</a:t>
            </a:r>
          </a:p>
        </p:txBody>
      </p:sp>
      <p:sp>
        <p:nvSpPr>
          <p:cNvPr id="20501" name="AutoShape 21"/>
          <p:cNvSpPr>
            <a:spLocks/>
          </p:cNvSpPr>
          <p:nvPr/>
        </p:nvSpPr>
        <p:spPr bwMode="auto">
          <a:xfrm>
            <a:off x="5690543" y="3716338"/>
            <a:ext cx="1682750" cy="863600"/>
          </a:xfrm>
          <a:prstGeom prst="accentBorderCallout2">
            <a:avLst>
              <a:gd name="adj1" fmla="val 13236"/>
              <a:gd name="adj2" fmla="val 104528"/>
              <a:gd name="adj3" fmla="val 13236"/>
              <a:gd name="adj4" fmla="val 107644"/>
              <a:gd name="adj5" fmla="val -149264"/>
              <a:gd name="adj6" fmla="val 110847"/>
            </a:avLst>
          </a:prstGeom>
          <a:solidFill>
            <a:srgbClr val="CC99FF">
              <a:alpha val="20000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1600" b="1"/>
              <a:t>Отримано балів з максимуму</a:t>
            </a:r>
          </a:p>
        </p:txBody>
      </p:sp>
      <p:sp>
        <p:nvSpPr>
          <p:cNvPr id="20502" name="AutoShape 22"/>
          <p:cNvSpPr>
            <a:spLocks/>
          </p:cNvSpPr>
          <p:nvPr/>
        </p:nvSpPr>
        <p:spPr bwMode="auto">
          <a:xfrm>
            <a:off x="6084243" y="4705350"/>
            <a:ext cx="1584325" cy="863600"/>
          </a:xfrm>
          <a:prstGeom prst="accentBorderCallout2">
            <a:avLst>
              <a:gd name="adj1" fmla="val 13236"/>
              <a:gd name="adj2" fmla="val 104810"/>
              <a:gd name="adj3" fmla="val 13236"/>
              <a:gd name="adj4" fmla="val 111324"/>
              <a:gd name="adj5" fmla="val -263602"/>
              <a:gd name="adj6" fmla="val 117838"/>
            </a:avLst>
          </a:prstGeom>
          <a:solidFill>
            <a:srgbClr val="CC99FF">
              <a:alpha val="20000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1600" b="1" dirty="0"/>
              <a:t>Кнопка текстових повідомлень</a:t>
            </a:r>
          </a:p>
        </p:txBody>
      </p:sp>
      <p:sp>
        <p:nvSpPr>
          <p:cNvPr id="20503" name="AutoShape 23"/>
          <p:cNvSpPr>
            <a:spLocks/>
          </p:cNvSpPr>
          <p:nvPr/>
        </p:nvSpPr>
        <p:spPr bwMode="auto">
          <a:xfrm>
            <a:off x="6444605" y="5713413"/>
            <a:ext cx="1584325" cy="1081087"/>
          </a:xfrm>
          <a:prstGeom prst="accentBorderCallout2">
            <a:avLst>
              <a:gd name="adj1" fmla="val 10574"/>
              <a:gd name="adj2" fmla="val 104810"/>
              <a:gd name="adj3" fmla="val 10574"/>
              <a:gd name="adj4" fmla="val 109417"/>
              <a:gd name="adj5" fmla="val -300440"/>
              <a:gd name="adj6" fmla="val 114130"/>
            </a:avLst>
          </a:prstGeom>
          <a:solidFill>
            <a:srgbClr val="CC99FF">
              <a:alpha val="20000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1600" b="1"/>
              <a:t>Кнопка управління клієнтською частиною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250825" y="1700213"/>
            <a:ext cx="223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rgbClr val="663300"/>
                </a:solidFill>
                <a:latin typeface="Trebuchet MS" pitchFamily="34" charset="0"/>
              </a:rPr>
              <a:t>BrainSerever:</a:t>
            </a:r>
          </a:p>
        </p:txBody>
      </p:sp>
      <p:pic>
        <p:nvPicPr>
          <p:cNvPr id="26" name="Picture 2" descr="C:\Users\Admin\Desktop\Презентации\BT3\BrainServer3_Screenshot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62168" r="1023" b="34399"/>
          <a:stretch/>
        </p:blipFill>
        <p:spPr bwMode="auto">
          <a:xfrm>
            <a:off x="1266947" y="5032862"/>
            <a:ext cx="6050297" cy="15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80533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02292 -0.4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  <p:bldP spid="20493" grpId="0" animBg="1"/>
      <p:bldP spid="20494" grpId="0" animBg="1"/>
      <p:bldP spid="20495" grpId="0" animBg="1"/>
      <p:bldP spid="20496" grpId="0" animBg="1"/>
      <p:bldP spid="20500" grpId="0" animBg="1"/>
      <p:bldP spid="20501" grpId="0" animBg="1"/>
      <p:bldP spid="20502" grpId="0" animBg="1"/>
      <p:bldP spid="205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езентации\BT3\BrainClient3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4525"/>
            <a:ext cx="6121375" cy="489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BrTester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BkLin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0"/>
            <a:ext cx="91440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836738" y="1039813"/>
            <a:ext cx="71643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sz="2600" b="1" i="1">
                <a:solidFill>
                  <a:schemeClr val="bg1"/>
                </a:solidFill>
              </a:rPr>
              <a:t>Клієнтська частина системи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50825" y="1457325"/>
            <a:ext cx="8640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rgbClr val="663300"/>
                </a:solidFill>
                <a:latin typeface="Trebuchet MS" pitchFamily="34" charset="0"/>
              </a:rPr>
              <a:t>BrainClient:</a:t>
            </a:r>
          </a:p>
        </p:txBody>
      </p:sp>
      <p:sp>
        <p:nvSpPr>
          <p:cNvPr id="21512" name="AutoShape 8"/>
          <p:cNvSpPr>
            <a:spLocks/>
          </p:cNvSpPr>
          <p:nvPr/>
        </p:nvSpPr>
        <p:spPr bwMode="auto">
          <a:xfrm>
            <a:off x="6990918" y="1660958"/>
            <a:ext cx="2016125" cy="863600"/>
          </a:xfrm>
          <a:prstGeom prst="accentBorderCallout2">
            <a:avLst>
              <a:gd name="adj1" fmla="val 13236"/>
              <a:gd name="adj2" fmla="val -3778"/>
              <a:gd name="adj3" fmla="val 13236"/>
              <a:gd name="adj4" fmla="val -61495"/>
              <a:gd name="adj5" fmla="val 68999"/>
              <a:gd name="adj6" fmla="val -91789"/>
            </a:avLst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1400" b="1" dirty="0"/>
              <a:t>Кнопки швидкого перемикання завдань</a:t>
            </a:r>
          </a:p>
        </p:txBody>
      </p:sp>
      <p:sp>
        <p:nvSpPr>
          <p:cNvPr id="21513" name="AutoShape 9"/>
          <p:cNvSpPr>
            <a:spLocks/>
          </p:cNvSpPr>
          <p:nvPr/>
        </p:nvSpPr>
        <p:spPr bwMode="auto">
          <a:xfrm>
            <a:off x="7019925" y="2581275"/>
            <a:ext cx="1944688" cy="819150"/>
          </a:xfrm>
          <a:prstGeom prst="accentBorderCallout2">
            <a:avLst>
              <a:gd name="adj1" fmla="val 13954"/>
              <a:gd name="adj2" fmla="val -3917"/>
              <a:gd name="adj3" fmla="val 13954"/>
              <a:gd name="adj4" fmla="val -43755"/>
              <a:gd name="adj5" fmla="val 26323"/>
              <a:gd name="adj6" fmla="val -49522"/>
            </a:avLst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1400" b="1" dirty="0"/>
              <a:t>Область </a:t>
            </a:r>
            <a:r>
              <a:rPr lang="uk-UA" sz="1400" b="1" dirty="0" smtClean="0"/>
              <a:t>запитання до тестового завдання</a:t>
            </a:r>
            <a:endParaRPr lang="uk-UA" sz="1400" b="1" dirty="0"/>
          </a:p>
        </p:txBody>
      </p:sp>
      <p:sp>
        <p:nvSpPr>
          <p:cNvPr id="21514" name="AutoShape 10"/>
          <p:cNvSpPr>
            <a:spLocks/>
          </p:cNvSpPr>
          <p:nvPr/>
        </p:nvSpPr>
        <p:spPr bwMode="auto">
          <a:xfrm>
            <a:off x="7019925" y="3473450"/>
            <a:ext cx="1944688" cy="865188"/>
          </a:xfrm>
          <a:prstGeom prst="accentBorderCallout2">
            <a:avLst>
              <a:gd name="adj1" fmla="val 13213"/>
              <a:gd name="adj2" fmla="val -3917"/>
              <a:gd name="adj3" fmla="val 13213"/>
              <a:gd name="adj4" fmla="val -106366"/>
              <a:gd name="adj5" fmla="val 54329"/>
              <a:gd name="adj6" fmla="val -123844"/>
            </a:avLst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1600" b="1" dirty="0"/>
              <a:t>Область варіантів</a:t>
            </a:r>
          </a:p>
          <a:p>
            <a:pPr algn="ctr"/>
            <a:r>
              <a:rPr lang="uk-UA" sz="1600" b="1" dirty="0"/>
              <a:t>відповіді</a:t>
            </a:r>
          </a:p>
        </p:txBody>
      </p:sp>
      <p:sp>
        <p:nvSpPr>
          <p:cNvPr id="21515" name="AutoShape 11"/>
          <p:cNvSpPr>
            <a:spLocks/>
          </p:cNvSpPr>
          <p:nvPr/>
        </p:nvSpPr>
        <p:spPr bwMode="auto">
          <a:xfrm>
            <a:off x="7006899" y="5467859"/>
            <a:ext cx="1944688" cy="1295400"/>
          </a:xfrm>
          <a:prstGeom prst="accentBorderCallout2">
            <a:avLst>
              <a:gd name="adj1" fmla="val 8824"/>
              <a:gd name="adj2" fmla="val -3917"/>
              <a:gd name="adj3" fmla="val 8824"/>
              <a:gd name="adj4" fmla="val -38449"/>
              <a:gd name="adj5" fmla="val 63001"/>
              <a:gd name="adj6" fmla="val -56637"/>
            </a:avLst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1600" b="1"/>
              <a:t>Кнопки </a:t>
            </a:r>
            <a:r>
              <a:rPr lang="uk-UA" sz="1600" b="1">
                <a:solidFill>
                  <a:schemeClr val="accent2"/>
                </a:solidFill>
              </a:rPr>
              <a:t>прийняття відповіді </a:t>
            </a:r>
            <a:r>
              <a:rPr lang="uk-UA" sz="1600" b="1"/>
              <a:t>або </a:t>
            </a:r>
            <a:r>
              <a:rPr lang="uk-UA" sz="1600" b="1">
                <a:solidFill>
                  <a:schemeClr val="accent2"/>
                </a:solidFill>
              </a:rPr>
              <a:t>пропуску </a:t>
            </a:r>
            <a:r>
              <a:rPr lang="uk-UA" sz="1600" b="1"/>
              <a:t>завдання</a:t>
            </a:r>
          </a:p>
        </p:txBody>
      </p:sp>
      <p:sp>
        <p:nvSpPr>
          <p:cNvPr id="21516" name="AutoShape 12"/>
          <p:cNvSpPr>
            <a:spLocks/>
          </p:cNvSpPr>
          <p:nvPr/>
        </p:nvSpPr>
        <p:spPr bwMode="auto">
          <a:xfrm>
            <a:off x="7019925" y="4473284"/>
            <a:ext cx="1944688" cy="865188"/>
          </a:xfrm>
          <a:prstGeom prst="accentBorderCallout2">
            <a:avLst>
              <a:gd name="adj1" fmla="val 13213"/>
              <a:gd name="adj2" fmla="val -3917"/>
              <a:gd name="adj3" fmla="val 13213"/>
              <a:gd name="adj4" fmla="val -63509"/>
              <a:gd name="adj5" fmla="val 206555"/>
              <a:gd name="adj6" fmla="val -123131"/>
            </a:avLst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1600" b="1" dirty="0"/>
              <a:t>Область відображення часу та ін.</a:t>
            </a:r>
          </a:p>
        </p:txBody>
      </p:sp>
    </p:spTree>
    <p:extLst>
      <p:ext uri="{BB962C8B-B14F-4D97-AF65-F5344CB8AC3E}">
        <p14:creationId xmlns:p14="http://schemas.microsoft.com/office/powerpoint/2010/main" val="22684501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3" grpId="0" animBg="1"/>
      <p:bldP spid="21514" grpId="0" animBg="1"/>
      <p:bldP spid="21515" grpId="0" animBg="1"/>
      <p:bldP spid="215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98054" y="-564806"/>
            <a:ext cx="8923796" cy="33123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 smtClean="0"/>
          </a:p>
          <a:p>
            <a:pPr algn="ctr"/>
            <a:endParaRPr lang="uk-UA" sz="2800" b="1" dirty="0"/>
          </a:p>
          <a:p>
            <a:pPr algn="ctr"/>
            <a:endParaRPr lang="uk-UA" sz="2800" b="1" dirty="0" smtClean="0"/>
          </a:p>
          <a:p>
            <a:pPr algn="ctr"/>
            <a:r>
              <a:rPr lang="uk-UA" sz="4000" b="1" dirty="0" smtClean="0"/>
              <a:t>Система електронного документообігу </a:t>
            </a:r>
            <a:endParaRPr lang="uk-UA" sz="4000" b="1" dirty="0"/>
          </a:p>
          <a:p>
            <a:pPr algn="ctr"/>
            <a:r>
              <a:rPr lang="en-US" sz="4800" b="1" dirty="0" err="1" smtClean="0">
                <a:solidFill>
                  <a:srgbClr val="FFC000"/>
                </a:solidFill>
              </a:rPr>
              <a:t>DocFlow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t="21143" r="9734" b="16619"/>
          <a:stretch/>
        </p:blipFill>
        <p:spPr bwMode="auto">
          <a:xfrm>
            <a:off x="63356" y="548680"/>
            <a:ext cx="9036134" cy="538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3" t="96954" r="-1"/>
          <a:stretch/>
        </p:blipFill>
        <p:spPr bwMode="auto">
          <a:xfrm>
            <a:off x="-36512" y="6455602"/>
            <a:ext cx="9180512" cy="40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5" t="11351" r="26815" b="22109"/>
          <a:stretch/>
        </p:blipFill>
        <p:spPr bwMode="auto">
          <a:xfrm>
            <a:off x="1531458" y="0"/>
            <a:ext cx="6596744" cy="620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198977"/>
      </p:ext>
    </p:extLst>
  </p:cSld>
  <p:clrMapOvr>
    <a:masterClrMapping/>
  </p:clrMapOvr>
  <p:transition spd="slow" advTm="8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820466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136" y="980728"/>
            <a:ext cx="835292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uk-UA" sz="2400" dirty="0" smtClean="0"/>
              <a:t>Миттєва доставка електронних копій наказів, розпоряджень та ін. документації до ПК виконавців.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uk-UA" sz="2400" dirty="0" smtClean="0"/>
              <a:t>Зручний спосіб організації роботи з електронними копіями документів (пошук, сортування, фільтрація та ін.) на ПК.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uk-UA" sz="2400" dirty="0" smtClean="0"/>
              <a:t>Підвищення рівня виконавської дисципліни завдяки вчасному нагадуванню про кінцевий термін виконання документів та системі умовних позначок для осіб, що контролюють хід виконання.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uk-UA" sz="2400" dirty="0" smtClean="0"/>
              <a:t>Ініціативний адміністративний персонал може також застосувати дану систему для підвищення виконавської дисципліни всередині свого підрозділу.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398" y="-108536"/>
            <a:ext cx="8923796" cy="8012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uk-UA" sz="2800" b="1" dirty="0" smtClean="0"/>
              <a:t>Переваги від впровадження системи:</a:t>
            </a:r>
          </a:p>
        </p:txBody>
      </p:sp>
    </p:spTree>
    <p:extLst>
      <p:ext uri="{BB962C8B-B14F-4D97-AF65-F5344CB8AC3E}">
        <p14:creationId xmlns:p14="http://schemas.microsoft.com/office/powerpoint/2010/main" val="3387582623"/>
      </p:ext>
    </p:extLst>
  </p:cSld>
  <p:clrMapOvr>
    <a:masterClrMapping/>
  </p:clrMapOvr>
  <p:transition spd="slow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6238463" cy="325526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Впровадження системи електронного навчання у </a:t>
            </a:r>
            <a:br>
              <a:rPr lang="uk-UA" sz="4400" dirty="0" smtClean="0"/>
            </a:br>
            <a:r>
              <a:rPr lang="uk-UA" sz="4400" dirty="0" smtClean="0"/>
              <a:t>ДВНЗ «УжНУ»</a:t>
            </a:r>
            <a:endParaRPr lang="uk-UA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52"/>
          <a:stretch/>
        </p:blipFill>
        <p:spPr>
          <a:xfrm>
            <a:off x="2555776" y="1412776"/>
            <a:ext cx="1579850" cy="14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46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2871107" y="782756"/>
            <a:ext cx="5486400" cy="561804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endParaRPr lang="uk-UA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871107" y="782756"/>
            <a:ext cx="5486400" cy="561804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uk-UA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Адаптація та впровадження веб-порталу електронного навчання ДВНЗ «УжНУ»</a:t>
            </a:r>
          </a:p>
          <a:p>
            <a:pPr>
              <a:buClr>
                <a:srgbClr val="4F81BD"/>
              </a:buClr>
            </a:pPr>
            <a:r>
              <a:rPr lang="uk-UA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Головна сторінка:</a:t>
            </a:r>
            <a:br>
              <a:rPr lang="uk-UA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endParaRPr lang="uk-UA" sz="28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buClr>
                <a:srgbClr val="4F81BD"/>
              </a:buClr>
            </a:pPr>
            <a:endParaRPr lang="ru-RU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2" descr="D:\Downloads\new\moodle_statistics\logo_mood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1" b="30107"/>
          <a:stretch/>
        </p:blipFill>
        <p:spPr bwMode="auto">
          <a:xfrm>
            <a:off x="6030473" y="-66839"/>
            <a:ext cx="2327035" cy="6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8085" r="917" b="6994"/>
          <a:stretch/>
        </p:blipFill>
        <p:spPr>
          <a:xfrm>
            <a:off x="2871107" y="2975046"/>
            <a:ext cx="5783264" cy="302433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067944" y="6278104"/>
            <a:ext cx="4821053" cy="48555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www.e-learn.uzhnu.edu.ua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6200" y="1123838"/>
            <a:ext cx="2437590" cy="4601183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Виконана</a:t>
            </a:r>
            <a:r>
              <a:rPr lang="uk-UA" sz="4800" dirty="0" smtClean="0"/>
              <a:t> </a:t>
            </a:r>
            <a:r>
              <a:rPr lang="uk-UA" sz="4000" dirty="0" smtClean="0"/>
              <a:t>робота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37180961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2871107" y="782756"/>
            <a:ext cx="5486400" cy="561804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endParaRPr lang="uk-UA" sz="16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685246" y="782756"/>
            <a:ext cx="6029579" cy="561804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None/>
            </a:pPr>
            <a:r>
              <a:rPr lang="uk-UA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Ведеться робота по зменшенню складності роботи з системою для методистів та викладачів:</a:t>
            </a:r>
          </a:p>
          <a:p>
            <a:pPr>
              <a:buClr>
                <a:srgbClr val="4F81BD"/>
              </a:buClr>
            </a:pPr>
            <a:r>
              <a:rPr lang="uk-UA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Спрощено завантаження матеріалів до системи</a:t>
            </a:r>
          </a:p>
          <a:p>
            <a:pPr>
              <a:buClr>
                <a:srgbClr val="4F81BD"/>
              </a:buClr>
            </a:pPr>
            <a:r>
              <a:rPr lang="uk-UA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Сумісність з іншими проектами ННІ ІКТ(імпорт тестів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BrainTester</a:t>
            </a:r>
            <a:r>
              <a:rPr lang="uk-UA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підтримка завантаження електронних підручників)</a:t>
            </a:r>
            <a:br>
              <a:rPr lang="uk-UA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endParaRPr lang="uk-UA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buClr>
                <a:srgbClr val="4F81BD"/>
              </a:buClr>
            </a:pPr>
            <a:endParaRPr lang="ru-RU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2" descr="D:\Downloads\new\moodle_statistics\logo_mood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1" b="30107"/>
          <a:stretch/>
        </p:blipFill>
        <p:spPr bwMode="auto">
          <a:xfrm>
            <a:off x="6030473" y="-66839"/>
            <a:ext cx="2327035" cy="6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6200" y="1123838"/>
            <a:ext cx="2437590" cy="4601183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Виконана робота</a:t>
            </a:r>
            <a:endParaRPr lang="uk-UA" sz="4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247" y="3933056"/>
            <a:ext cx="5493575" cy="207311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644008" y="6278104"/>
            <a:ext cx="4244989" cy="48555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www.e-learn.uzhnu.edu.ua</a:t>
            </a:r>
            <a:endParaRPr lang="ru-RU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064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2681418" cy="460118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План роботи по впровадженню</a:t>
            </a:r>
            <a:endParaRPr lang="uk-UA" sz="2800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2871107" y="782756"/>
            <a:ext cx="5486400" cy="561804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2400" dirty="0" smtClean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131840" y="919272"/>
            <a:ext cx="5486400" cy="561804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/>
              <a:t>Інструктаж викладацького складу та методистів у роботі у системі.</a:t>
            </a:r>
          </a:p>
          <a:p>
            <a:r>
              <a:rPr lang="uk-UA" sz="2400" dirty="0" smtClean="0"/>
              <a:t>Спрощення імпорту напрацьованих матеріалів до системи.</a:t>
            </a:r>
          </a:p>
          <a:p>
            <a:r>
              <a:rPr lang="uk-UA" sz="2400" dirty="0" smtClean="0"/>
              <a:t>Підтримка заочної та денної форми навчання електронними навчальними матеріалами.</a:t>
            </a:r>
          </a:p>
          <a:p>
            <a:r>
              <a:rPr lang="uk-UA" sz="2400" dirty="0" smtClean="0"/>
              <a:t>Отримання дозволу (ліцензування) на навчання за дистанційною формою на окремих факультетах.</a:t>
            </a:r>
          </a:p>
          <a:p>
            <a:r>
              <a:rPr lang="uk-UA" sz="2400" dirty="0" smtClean="0"/>
              <a:t>Створення на основі системи універсальної бази електронних навчально-методичних матеріалів.</a:t>
            </a:r>
          </a:p>
          <a:p>
            <a:endParaRPr lang="uk-UA" sz="2400" dirty="0" smtClean="0"/>
          </a:p>
          <a:p>
            <a:endParaRPr lang="ru-RU" sz="2400" dirty="0"/>
          </a:p>
        </p:txBody>
      </p:sp>
      <p:pic>
        <p:nvPicPr>
          <p:cNvPr id="5" name="Picture 2" descr="D:\Downloads\new\moodle_statistics\logo_mood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1" b="30107"/>
          <a:stretch/>
        </p:blipFill>
        <p:spPr bwMode="auto">
          <a:xfrm>
            <a:off x="6030473" y="-66839"/>
            <a:ext cx="2327035" cy="68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942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891480"/>
            <a:ext cx="8229600" cy="1600200"/>
          </a:xfrm>
        </p:spPr>
        <p:txBody>
          <a:bodyPr/>
          <a:lstStyle/>
          <a:p>
            <a:pPr algn="r"/>
            <a:r>
              <a:rPr lang="uk-UA" sz="3200" dirty="0" smtClean="0"/>
              <a:t>Структура ННІ ІКТ</a:t>
            </a:r>
            <a:endParaRPr lang="uk-UA" sz="32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47864" y="908720"/>
            <a:ext cx="56166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48801970"/>
              </p:ext>
            </p:extLst>
          </p:nvPr>
        </p:nvGraphicFramePr>
        <p:xfrm>
          <a:off x="563724" y="1268760"/>
          <a:ext cx="801655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94441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98054" y="-564806"/>
            <a:ext cx="8923796" cy="33123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 smtClean="0"/>
          </a:p>
          <a:p>
            <a:pPr algn="ctr"/>
            <a:endParaRPr lang="uk-UA" sz="2800" b="1" dirty="0"/>
          </a:p>
          <a:p>
            <a:pPr algn="ctr"/>
            <a:endParaRPr lang="uk-UA" sz="2800" b="1" dirty="0" smtClean="0"/>
          </a:p>
          <a:p>
            <a:pPr algn="ctr"/>
            <a:r>
              <a:rPr lang="uk-UA" sz="3200" dirty="0" smtClean="0"/>
              <a:t>Автоматизована </a:t>
            </a:r>
            <a:r>
              <a:rPr lang="uk-UA" sz="3200" dirty="0"/>
              <a:t>інформаційна система </a:t>
            </a:r>
            <a:endParaRPr lang="uk-UA" sz="3200" dirty="0" smtClean="0"/>
          </a:p>
          <a:p>
            <a:pPr algn="ctr"/>
            <a:r>
              <a:rPr lang="uk-UA" sz="4800" dirty="0"/>
              <a:t>«Університет» 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068960"/>
            <a:ext cx="2372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Призначення:</a:t>
            </a:r>
          </a:p>
          <a:p>
            <a:endParaRPr lang="uk-U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608796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uk-UA" sz="2000" dirty="0" smtClean="0"/>
              <a:t>АІС «Університет</a:t>
            </a:r>
            <a:r>
              <a:rPr lang="uk-UA" sz="2000" dirty="0"/>
              <a:t>» призначена для автоматизації та впровадження інноваційних технологій у адміністративні та навчальні процеси вищого навчального закладу. </a:t>
            </a:r>
            <a:endParaRPr lang="uk-UA" sz="2000" dirty="0" smtClean="0"/>
          </a:p>
          <a:p>
            <a:pPr algn="just">
              <a:spcBef>
                <a:spcPts val="1200"/>
              </a:spcBef>
            </a:pPr>
            <a:r>
              <a:rPr lang="uk-UA" sz="2000" dirty="0" smtClean="0"/>
              <a:t>Зокрема</a:t>
            </a:r>
            <a:r>
              <a:rPr lang="uk-UA" sz="2000" dirty="0"/>
              <a:t>, передбачено автоматизацію роботи </a:t>
            </a:r>
            <a:r>
              <a:rPr lang="uk-UA" sz="2000" b="1" dirty="0"/>
              <a:t>деканатів, навчальної частини, відділу кадрового забезпечення та бухгалтерії </a:t>
            </a:r>
            <a:r>
              <a:rPr lang="uk-UA" sz="2000" dirty="0"/>
              <a:t>(у частині обліку активів та технічного забезпечення університету).</a:t>
            </a:r>
          </a:p>
          <a:p>
            <a:pPr algn="just">
              <a:spcBef>
                <a:spcPts val="1200"/>
              </a:spcBef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79090148"/>
      </p:ext>
    </p:extLst>
  </p:cSld>
  <p:clrMapOvr>
    <a:masterClrMapping/>
  </p:clrMapOvr>
  <p:transition spd="slow" advTm="8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369872" cy="439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776007" cy="467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008" y="2564904"/>
            <a:ext cx="5978320" cy="412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997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3" y="836712"/>
            <a:ext cx="802402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4398" y="-108536"/>
            <a:ext cx="8923796" cy="8012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uk-UA" sz="2800" b="1" dirty="0" smtClean="0"/>
              <a:t>Офіційний веб-сайт ДВНЗ «УжНУ»</a:t>
            </a:r>
          </a:p>
        </p:txBody>
      </p:sp>
    </p:spTree>
    <p:extLst>
      <p:ext uri="{BB962C8B-B14F-4D97-AF65-F5344CB8AC3E}">
        <p14:creationId xmlns:p14="http://schemas.microsoft.com/office/powerpoint/2010/main" val="252741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.89.0.250\!_Buffer\01_ННI IТ\Оксана Миколаївна\alex\IIT_3D_logo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188640"/>
            <a:ext cx="1476164" cy="151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3876"/>
            <a:ext cx="7772400" cy="2304256"/>
          </a:xfrm>
        </p:spPr>
        <p:txBody>
          <a:bodyPr/>
          <a:lstStyle/>
          <a:p>
            <a:r>
              <a:rPr lang="uk-UA" sz="3200" b="1" dirty="0" smtClean="0">
                <a:effectLst/>
              </a:rPr>
              <a:t>Нагороди та здобутки</a:t>
            </a:r>
            <a:endParaRPr lang="uk-UA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52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 descr="fon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54227" y="171570"/>
            <a:ext cx="8689773" cy="864394"/>
          </a:xfrm>
          <a:prstGeom prst="rect">
            <a:avLst/>
          </a:prstGeom>
          <a:gradFill rotWithShape="1">
            <a:gsLst>
              <a:gs pos="80000">
                <a:srgbClr val="EE7700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88306" y="222723"/>
            <a:ext cx="687732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uk-UA"/>
            </a:defPPr>
            <a:lvl1pPr algn="ctr">
              <a:spcBef>
                <a:spcPct val="50000"/>
              </a:spcBef>
              <a:defRPr sz="210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uk-UA" dirty="0"/>
              <a:t>Міжнародна виставка "</a:t>
            </a:r>
            <a:r>
              <a:rPr lang="uk-UA" b="1" dirty="0"/>
              <a:t>Освіта і кар’єра </a:t>
            </a:r>
            <a:r>
              <a:rPr lang="uk-UA" b="1" dirty="0" smtClean="0"/>
              <a:t>- 2013</a:t>
            </a:r>
            <a:r>
              <a:rPr lang="uk-UA" dirty="0" smtClean="0"/>
              <a:t>"</a:t>
            </a:r>
          </a:p>
          <a:p>
            <a:pPr>
              <a:spcBef>
                <a:spcPts val="0"/>
              </a:spcBef>
            </a:pPr>
            <a:r>
              <a:rPr lang="uk-UA" dirty="0" smtClean="0"/>
              <a:t>(</a:t>
            </a:r>
            <a:r>
              <a:rPr lang="uk-UA" dirty="0"/>
              <a:t>Київ, </a:t>
            </a:r>
            <a:r>
              <a:rPr lang="uk-UA" dirty="0" smtClean="0"/>
              <a:t>14-16 листопада 2013 </a:t>
            </a:r>
            <a:r>
              <a:rPr lang="uk-UA" dirty="0"/>
              <a:t>р.)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6021288"/>
            <a:ext cx="4475585" cy="523220"/>
          </a:xfrm>
          <a:prstGeom prst="rect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b="1" dirty="0"/>
              <a:t>ГРАН-ПРІ</a:t>
            </a:r>
            <a:r>
              <a:rPr lang="uk-UA" sz="1400" dirty="0"/>
              <a:t> в номінації </a:t>
            </a:r>
            <a:r>
              <a:rPr lang="uk-UA" sz="1400" dirty="0" smtClean="0"/>
              <a:t>«Міжнародне співробітництво в галузі освіти і науки»</a:t>
            </a:r>
          </a:p>
        </p:txBody>
      </p:sp>
      <p:pic>
        <p:nvPicPr>
          <p:cNvPr id="2050" name="Picture 2" descr="D:\2014_УжНУ\2014_Здобутки\Нагороди\Нагороди NEW\2013\2013_Диплом_УжНУ_ГРАН-ПРІ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36388"/>
            <a:ext cx="3822340" cy="536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zhnu.edu.ua/uploads/root/news/2013/11/DSC03662_prize_cu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2"/>
          <a:stretch/>
        </p:blipFill>
        <p:spPr bwMode="auto">
          <a:xfrm>
            <a:off x="762000" y="1106670"/>
            <a:ext cx="3810000" cy="477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661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 descr="fon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54227" y="171570"/>
            <a:ext cx="8689773" cy="864394"/>
          </a:xfrm>
          <a:prstGeom prst="rect">
            <a:avLst/>
          </a:prstGeom>
          <a:gradFill rotWithShape="1">
            <a:gsLst>
              <a:gs pos="80000">
                <a:srgbClr val="EE7700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52794" y="231601"/>
            <a:ext cx="747212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uk-UA"/>
            </a:defPPr>
            <a:lvl1pPr algn="ctr">
              <a:spcBef>
                <a:spcPct val="50000"/>
              </a:spcBef>
              <a:defRPr sz="210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US" dirty="0" smtClean="0"/>
              <a:t>XV </a:t>
            </a:r>
            <a:r>
              <a:rPr lang="uk-UA" dirty="0" smtClean="0"/>
              <a:t>Міжнародна </a:t>
            </a:r>
            <a:r>
              <a:rPr lang="uk-UA" dirty="0"/>
              <a:t>виставка "</a:t>
            </a:r>
            <a:r>
              <a:rPr lang="uk-UA" b="1" dirty="0"/>
              <a:t>Сучасна освіта в Україні – </a:t>
            </a:r>
            <a:r>
              <a:rPr lang="uk-UA" b="1" dirty="0" smtClean="0"/>
              <a:t>201</a:t>
            </a:r>
            <a:r>
              <a:rPr lang="en-US" b="1" dirty="0" smtClean="0"/>
              <a:t>2</a:t>
            </a:r>
            <a:r>
              <a:rPr lang="uk-UA" dirty="0" smtClean="0"/>
              <a:t>" </a:t>
            </a:r>
            <a:r>
              <a:rPr lang="uk-UA" dirty="0"/>
              <a:t>(Київ, </a:t>
            </a:r>
            <a:r>
              <a:rPr lang="uk-UA" dirty="0" smtClean="0"/>
              <a:t>1</a:t>
            </a:r>
            <a:r>
              <a:rPr lang="en-US" dirty="0" smtClean="0"/>
              <a:t>5</a:t>
            </a:r>
            <a:r>
              <a:rPr lang="uk-UA" dirty="0" smtClean="0"/>
              <a:t>-1</a:t>
            </a:r>
            <a:r>
              <a:rPr lang="en-US" dirty="0" smtClean="0"/>
              <a:t>7</a:t>
            </a:r>
            <a:r>
              <a:rPr lang="uk-UA" dirty="0" smtClean="0"/>
              <a:t> </a:t>
            </a:r>
            <a:r>
              <a:rPr lang="uk-UA" dirty="0"/>
              <a:t>лютого </a:t>
            </a:r>
            <a:r>
              <a:rPr lang="uk-UA" dirty="0" smtClean="0"/>
              <a:t>201</a:t>
            </a:r>
            <a:r>
              <a:rPr lang="en-US" dirty="0" smtClean="0"/>
              <a:t>2</a:t>
            </a:r>
            <a:r>
              <a:rPr lang="uk-UA" dirty="0" smtClean="0"/>
              <a:t> </a:t>
            </a:r>
            <a:r>
              <a:rPr lang="uk-UA" dirty="0"/>
              <a:t>р.)</a:t>
            </a:r>
          </a:p>
        </p:txBody>
      </p:sp>
      <p:pic>
        <p:nvPicPr>
          <p:cNvPr id="1026" name="Picture 2" descr="D:\2012_WORK\!2012_Здобутки\Київ - 2012-02-15_17_Сучасна освіта в Україні\001_2012-02-15_нагород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78" y="1094010"/>
            <a:ext cx="6654444" cy="471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6809" y="5753728"/>
            <a:ext cx="8712967" cy="954107"/>
          </a:xfrm>
          <a:prstGeom prst="rect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Почесне звання «</a:t>
            </a:r>
            <a:r>
              <a:rPr lang="uk-UA" sz="1400" b="1" dirty="0" smtClean="0"/>
              <a:t>ЛІДЕР СУЧАСНОЇ ОСВІТИ</a:t>
            </a:r>
            <a:r>
              <a:rPr lang="uk-UA" sz="1400" dirty="0" smtClean="0"/>
              <a:t>»</a:t>
            </a:r>
          </a:p>
          <a:p>
            <a:pPr algn="ctr"/>
            <a:r>
              <a:rPr lang="uk-UA" sz="1400" dirty="0" smtClean="0"/>
              <a:t>за багаторічну інноваційну педагогічну діяльність по модернізації освіти в Україні</a:t>
            </a:r>
          </a:p>
          <a:p>
            <a:pPr algn="ctr"/>
            <a:r>
              <a:rPr lang="uk-UA" sz="1400" dirty="0" smtClean="0"/>
              <a:t>«</a:t>
            </a:r>
            <a:r>
              <a:rPr lang="uk-UA" sz="1400" b="1" dirty="0" smtClean="0"/>
              <a:t>Освітянський Оскар</a:t>
            </a:r>
            <a:r>
              <a:rPr lang="uk-UA" sz="1400" dirty="0" smtClean="0"/>
              <a:t>» </a:t>
            </a:r>
            <a:r>
              <a:rPr lang="uk-UA" sz="1400" dirty="0"/>
              <a:t>за багаторічну співпрацю на виставці </a:t>
            </a:r>
            <a:r>
              <a:rPr lang="uk-UA" sz="1400" dirty="0" smtClean="0"/>
              <a:t>«Сучасна </a:t>
            </a:r>
            <a:r>
              <a:rPr lang="uk-UA" sz="1400" dirty="0"/>
              <a:t>освіта в </a:t>
            </a:r>
            <a:r>
              <a:rPr lang="uk-UA" sz="1400" dirty="0" smtClean="0"/>
              <a:t>Україні»</a:t>
            </a:r>
          </a:p>
          <a:p>
            <a:pPr algn="ctr"/>
            <a:r>
              <a:rPr lang="uk-UA" sz="1400" b="1" dirty="0"/>
              <a:t>Золота медаль</a:t>
            </a:r>
            <a:r>
              <a:rPr lang="uk-UA" sz="1400" dirty="0"/>
              <a:t> в </a:t>
            </a:r>
            <a:r>
              <a:rPr lang="uk-UA" sz="1400" dirty="0" smtClean="0"/>
              <a:t>номінації «</a:t>
            </a:r>
            <a:r>
              <a:rPr lang="uk-UA" sz="1400" dirty="0"/>
              <a:t>Інтеграція української освіти в європейський і світовий освітній простір</a:t>
            </a:r>
            <a:r>
              <a:rPr lang="uk-UA" sz="1400" dirty="0" smtClean="0"/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72823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 descr="fon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54227" y="171570"/>
            <a:ext cx="8689773" cy="864394"/>
          </a:xfrm>
          <a:prstGeom prst="rect">
            <a:avLst/>
          </a:prstGeom>
          <a:gradFill rotWithShape="1">
            <a:gsLst>
              <a:gs pos="80000">
                <a:srgbClr val="EE7700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644008" y="5517232"/>
            <a:ext cx="4237383" cy="954107"/>
          </a:xfrm>
          <a:prstGeom prst="rect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Диплом виставки і </a:t>
            </a:r>
            <a:r>
              <a:rPr lang="uk-UA" sz="1400" b="1" dirty="0" smtClean="0"/>
              <a:t>золота </a:t>
            </a:r>
            <a:r>
              <a:rPr lang="uk-UA" sz="1400" b="1" dirty="0"/>
              <a:t>медаль</a:t>
            </a:r>
            <a:r>
              <a:rPr lang="uk-UA" sz="1400" dirty="0"/>
              <a:t> </a:t>
            </a:r>
            <a:r>
              <a:rPr lang="uk-UA" sz="1400" dirty="0" smtClean="0"/>
              <a:t>у номінації</a:t>
            </a:r>
            <a:endParaRPr lang="en-US" sz="1400" dirty="0" smtClean="0"/>
          </a:p>
          <a:p>
            <a:pPr algn="ctr"/>
            <a:r>
              <a:rPr lang="uk-UA" sz="1400" dirty="0" smtClean="0"/>
              <a:t>«</a:t>
            </a:r>
            <a:r>
              <a:rPr lang="uk-UA" sz="1400" dirty="0"/>
              <a:t>Розробка та створення сучасних інноваційних методик і технічних засобів навчання для упровадження в освітню </a:t>
            </a:r>
            <a:r>
              <a:rPr lang="uk-UA" sz="1400" dirty="0" smtClean="0"/>
              <a:t>практику»</a:t>
            </a:r>
            <a:endParaRPr lang="ru-RU" sz="14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52794" y="231601"/>
            <a:ext cx="747212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uk-UA"/>
            </a:defPPr>
            <a:lvl1pPr algn="ctr">
              <a:spcBef>
                <a:spcPct val="50000"/>
              </a:spcBef>
              <a:defRPr sz="210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US" dirty="0" smtClean="0"/>
              <a:t>IV </a:t>
            </a:r>
            <a:r>
              <a:rPr lang="uk-UA" dirty="0" smtClean="0"/>
              <a:t>Національна виставка-презентація «</a:t>
            </a:r>
            <a:r>
              <a:rPr lang="uk-UA" b="1" dirty="0" smtClean="0"/>
              <a:t>Інноватика </a:t>
            </a:r>
            <a:r>
              <a:rPr lang="uk-UA" b="1" dirty="0"/>
              <a:t>в </a:t>
            </a:r>
            <a:r>
              <a:rPr lang="uk-UA" b="1" dirty="0" smtClean="0"/>
              <a:t>сучасній освіті» </a:t>
            </a:r>
            <a:r>
              <a:rPr lang="uk-UA" dirty="0" smtClean="0"/>
              <a:t>(</a:t>
            </a:r>
            <a:r>
              <a:rPr lang="uk-UA" dirty="0"/>
              <a:t>Київ, </a:t>
            </a:r>
            <a:r>
              <a:rPr lang="uk-UA" dirty="0" smtClean="0"/>
              <a:t>16-18 </a:t>
            </a:r>
            <a:r>
              <a:rPr lang="uk-UA" dirty="0"/>
              <a:t>жовтня</a:t>
            </a:r>
            <a:r>
              <a:rPr lang="uk-UA" dirty="0" smtClean="0"/>
              <a:t> 2012 </a:t>
            </a:r>
            <a:r>
              <a:rPr lang="uk-UA" dirty="0"/>
              <a:t>р.)</a:t>
            </a:r>
          </a:p>
        </p:txBody>
      </p:sp>
      <p:pic>
        <p:nvPicPr>
          <p:cNvPr id="4098" name="Picture 2" descr="D:\2012_WORK\!2012_Здобутки\2012\03 - Київ - 2012-10-16_18 IV Інноватика в сучасній освіті\Дипом  - ЛІДЕР нацрейтинг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2" y="1555101"/>
            <a:ext cx="4055571" cy="2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012_WORK\!2012_Здобутки\2012\03 - Київ - 2012-10-16_18 IV Інноватика в сучасній освіті\Золота медаль (ДИПЛОМ) - Інноватика в сучасній освіті - 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13" y="1469481"/>
            <a:ext cx="4329091" cy="30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2012_WORK\!2012_Здобутки\2012\03 - Київ - 2012-10-16_18 IV Інноватика в сучасній освіті\Золота медаль - Інноватика в сучасній освіті - 201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97" y="3284984"/>
            <a:ext cx="159103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2067" y="5624953"/>
            <a:ext cx="3587845" cy="738664"/>
          </a:xfrm>
          <a:prstGeom prst="rect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/>
              <a:t>Відзнака «</a:t>
            </a:r>
            <a:r>
              <a:rPr lang="uk-UA" sz="1400" b="1" dirty="0"/>
              <a:t>Лідер</a:t>
            </a:r>
            <a:r>
              <a:rPr lang="uk-UA" sz="1400" dirty="0"/>
              <a:t> національної системи рейтингового оцінювання вищих навчальних закладів України»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92651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 descr="fon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54227" y="171570"/>
            <a:ext cx="8689773" cy="864394"/>
          </a:xfrm>
          <a:prstGeom prst="rect">
            <a:avLst/>
          </a:prstGeom>
          <a:gradFill rotWithShape="1">
            <a:gsLst>
              <a:gs pos="80000">
                <a:srgbClr val="EE7700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88306" y="222723"/>
            <a:ext cx="687732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uk-UA"/>
            </a:defPPr>
            <a:lvl1pPr algn="ctr">
              <a:spcBef>
                <a:spcPct val="50000"/>
              </a:spcBef>
              <a:defRPr sz="210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uk-UA" dirty="0"/>
              <a:t>Міжнародна виставка "</a:t>
            </a:r>
            <a:r>
              <a:rPr lang="uk-UA" b="1" dirty="0"/>
              <a:t>Освіта і кар’єра </a:t>
            </a:r>
            <a:r>
              <a:rPr lang="uk-UA" b="1" dirty="0" smtClean="0"/>
              <a:t>- 2012</a:t>
            </a:r>
            <a:r>
              <a:rPr lang="uk-UA" dirty="0" smtClean="0"/>
              <a:t>"</a:t>
            </a:r>
          </a:p>
          <a:p>
            <a:pPr>
              <a:spcBef>
                <a:spcPts val="0"/>
              </a:spcBef>
            </a:pPr>
            <a:r>
              <a:rPr lang="uk-UA" dirty="0" smtClean="0"/>
              <a:t>(</a:t>
            </a:r>
            <a:r>
              <a:rPr lang="uk-UA" dirty="0"/>
              <a:t>Київ, </a:t>
            </a:r>
            <a:r>
              <a:rPr lang="uk-UA" dirty="0" smtClean="0"/>
              <a:t>15-17 листопада 2012 </a:t>
            </a:r>
            <a:r>
              <a:rPr lang="uk-UA" dirty="0"/>
              <a:t>р.)</a:t>
            </a:r>
          </a:p>
        </p:txBody>
      </p:sp>
      <p:pic>
        <p:nvPicPr>
          <p:cNvPr id="5122" name="Picture 2" descr="D:\2012_WORK\!2012_Здобутки\2012\04 - Освіта та карєра - 11.2012\01_2012 - Освіта та карєра - Гран-При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0" y="1541026"/>
            <a:ext cx="5050994" cy="348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2012_WORK\!2012_Здобутки\2012\04 - Освіта та карєра - 11.2012\01_2012 - Освіта та карєра - ЛІДЕР нацосвіт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600400" cy="509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0299" y="5157192"/>
            <a:ext cx="4824536" cy="1169551"/>
          </a:xfrm>
          <a:prstGeom prst="rect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b="1" dirty="0"/>
              <a:t>ГРАН-ПРІ</a:t>
            </a:r>
            <a:r>
              <a:rPr lang="uk-UA" sz="1400" dirty="0"/>
              <a:t> в номінації «Інформаційні </a:t>
            </a:r>
            <a:r>
              <a:rPr lang="uk-UA" sz="1400" dirty="0" smtClean="0"/>
              <a:t>ІТ</a:t>
            </a:r>
          </a:p>
          <a:p>
            <a:pPr algn="ctr"/>
            <a:r>
              <a:rPr lang="uk-UA" sz="1400" dirty="0" smtClean="0"/>
              <a:t>технології </a:t>
            </a:r>
            <a:r>
              <a:rPr lang="uk-UA" sz="1400" dirty="0"/>
              <a:t>у вищому навчальному закладі</a:t>
            </a:r>
            <a:r>
              <a:rPr lang="uk-UA" sz="1400" dirty="0" smtClean="0"/>
              <a:t>»</a:t>
            </a:r>
          </a:p>
          <a:p>
            <a:pPr algn="ctr"/>
            <a:r>
              <a:rPr lang="uk-UA" sz="1400" b="1" dirty="0"/>
              <a:t>Почесне звання </a:t>
            </a:r>
            <a:r>
              <a:rPr lang="uk-UA" sz="1400" dirty="0"/>
              <a:t>«Лідер національної освіти</a:t>
            </a:r>
            <a:r>
              <a:rPr lang="uk-UA" sz="1400" dirty="0" smtClean="0"/>
              <a:t>»</a:t>
            </a:r>
          </a:p>
          <a:p>
            <a:pPr algn="ctr"/>
            <a:r>
              <a:rPr lang="uk-UA" sz="1400" dirty="0" smtClean="0"/>
              <a:t>удостоєний </a:t>
            </a:r>
            <a:r>
              <a:rPr lang="uk-UA" sz="1400" dirty="0"/>
              <a:t>ЗакДУ </a:t>
            </a:r>
            <a:r>
              <a:rPr lang="uk-UA" sz="1400" dirty="0" smtClean="0"/>
              <a:t>«За </a:t>
            </a:r>
            <a:r>
              <a:rPr lang="uk-UA" sz="1400" dirty="0"/>
              <a:t>багаторічну інноваційну педагогічну діяльність по модернізації освіти в </a:t>
            </a:r>
            <a:r>
              <a:rPr lang="uk-UA" sz="1400" dirty="0" smtClean="0"/>
              <a:t>Україні»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06024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 descr="fon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54227" y="171570"/>
            <a:ext cx="8689773" cy="864394"/>
          </a:xfrm>
          <a:prstGeom prst="rect">
            <a:avLst/>
          </a:prstGeom>
          <a:gradFill rotWithShape="1">
            <a:gsLst>
              <a:gs pos="80000">
                <a:srgbClr val="EE7700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88306" y="222723"/>
            <a:ext cx="687732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uk-UA"/>
            </a:defPPr>
            <a:lvl1pPr algn="ctr">
              <a:spcBef>
                <a:spcPct val="50000"/>
              </a:spcBef>
              <a:defRPr sz="210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uk-UA" dirty="0"/>
              <a:t>Міжнародна виставка "</a:t>
            </a:r>
            <a:r>
              <a:rPr lang="uk-UA" b="1" dirty="0"/>
              <a:t>Освіта і кар’єра </a:t>
            </a:r>
            <a:r>
              <a:rPr lang="uk-UA" b="1" dirty="0" smtClean="0"/>
              <a:t>- 2012</a:t>
            </a:r>
            <a:r>
              <a:rPr lang="uk-UA" dirty="0" smtClean="0"/>
              <a:t>"</a:t>
            </a:r>
          </a:p>
          <a:p>
            <a:pPr>
              <a:spcBef>
                <a:spcPts val="0"/>
              </a:spcBef>
            </a:pPr>
            <a:r>
              <a:rPr lang="uk-UA" dirty="0" smtClean="0"/>
              <a:t>(</a:t>
            </a:r>
            <a:r>
              <a:rPr lang="uk-UA" dirty="0"/>
              <a:t>Київ, </a:t>
            </a:r>
            <a:r>
              <a:rPr lang="uk-UA" dirty="0" smtClean="0"/>
              <a:t>15-17 листопада 2012 </a:t>
            </a:r>
            <a:r>
              <a:rPr lang="uk-UA" dirty="0"/>
              <a:t>р.)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1760" y="6238473"/>
            <a:ext cx="4772765" cy="430887"/>
          </a:xfrm>
          <a:prstGeom prst="rect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100" dirty="0"/>
              <a:t>Диплом і </a:t>
            </a:r>
            <a:r>
              <a:rPr lang="uk-UA" sz="1100" b="1" dirty="0"/>
              <a:t>золота медаль </a:t>
            </a:r>
            <a:r>
              <a:rPr lang="uk-UA" sz="1100" dirty="0" smtClean="0"/>
              <a:t>у номінації</a:t>
            </a:r>
          </a:p>
          <a:p>
            <a:pPr algn="ctr"/>
            <a:r>
              <a:rPr lang="uk-UA" sz="1100" dirty="0" smtClean="0"/>
              <a:t>«</a:t>
            </a:r>
            <a:r>
              <a:rPr lang="uk-UA" sz="1100" dirty="0"/>
              <a:t>Інформаційні </a:t>
            </a:r>
            <a:r>
              <a:rPr lang="uk-UA" sz="1100" dirty="0" err="1" smtClean="0"/>
              <a:t>ІТ-технології</a:t>
            </a:r>
            <a:r>
              <a:rPr lang="uk-UA" sz="1100" dirty="0" smtClean="0"/>
              <a:t> </a:t>
            </a:r>
            <a:r>
              <a:rPr lang="uk-UA" sz="1100" dirty="0"/>
              <a:t>у вищому навчальному закладі»</a:t>
            </a:r>
            <a:endParaRPr lang="ru-RU" sz="1100" dirty="0"/>
          </a:p>
        </p:txBody>
      </p:sp>
      <p:pic>
        <p:nvPicPr>
          <p:cNvPr id="6148" name="Picture 4" descr="D:\2012_WORK\!2012_Здобутки\2012\04 - Освіта та карєра - 11.2012\02_2012 - Освіта та карєра - Золота меда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600400" cy="49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2012_WORK\!2012_Здобутки\2012\04 - Освіта та карєра - 11.2012\02_2012 - Освіта та карєра - ДИПЛОМ Золота медаль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r="881"/>
          <a:stretch/>
        </p:blipFill>
        <p:spPr bwMode="auto">
          <a:xfrm>
            <a:off x="5318600" y="1196752"/>
            <a:ext cx="3383392" cy="49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08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.89.0.250\!_Buffer\01_ННI IТ\Оксана Миколаївна\alex\IIT_3D_logo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188640"/>
            <a:ext cx="1476164" cy="151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772400" cy="2304256"/>
          </a:xfrm>
        </p:spPr>
        <p:txBody>
          <a:bodyPr/>
          <a:lstStyle/>
          <a:p>
            <a:r>
              <a:rPr lang="uk-UA" sz="3200" b="1" dirty="0" smtClean="0">
                <a:effectLst/>
              </a:rPr>
              <a:t>Перспективи та пропозиції</a:t>
            </a:r>
            <a:br>
              <a:rPr lang="uk-UA" sz="3200" b="1" dirty="0" smtClean="0">
                <a:effectLst/>
              </a:rPr>
            </a:br>
            <a:r>
              <a:rPr lang="uk-UA" sz="3200" b="1" dirty="0" smtClean="0">
                <a:effectLst/>
              </a:rPr>
              <a:t>подальшого розвитку процесів інформатизації</a:t>
            </a:r>
            <a:br>
              <a:rPr lang="uk-UA" sz="3200" b="1" dirty="0" smtClean="0">
                <a:effectLst/>
              </a:rPr>
            </a:br>
            <a:r>
              <a:rPr lang="uk-UA" sz="3200" b="1" dirty="0" smtClean="0">
                <a:effectLst/>
              </a:rPr>
              <a:t/>
            </a:r>
            <a:br>
              <a:rPr lang="uk-UA" sz="3200" b="1" dirty="0" smtClean="0">
                <a:effectLst/>
              </a:rPr>
            </a:br>
            <a:r>
              <a:rPr lang="uk-UA" sz="2000" b="1" dirty="0" smtClean="0">
                <a:effectLst/>
              </a:rPr>
              <a:t>ДВНЗ «Ужгородський національний університет»</a:t>
            </a:r>
            <a:endParaRPr lang="uk-UA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051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620688"/>
          </a:xfrm>
        </p:spPr>
        <p:txBody>
          <a:bodyPr/>
          <a:lstStyle/>
          <a:p>
            <a:pPr algn="r"/>
            <a:r>
              <a:rPr lang="uk-UA" sz="3200" b="1" dirty="0">
                <a:effectLst/>
              </a:rPr>
              <a:t>Напрямки діяльності </a:t>
            </a:r>
            <a:r>
              <a:rPr lang="uk-UA" sz="3200" b="1" dirty="0" smtClean="0">
                <a:effectLst/>
              </a:rPr>
              <a:t>ННІ ІКТ</a:t>
            </a:r>
            <a:endParaRPr lang="uk-UA" sz="32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211960" y="908720"/>
            <a:ext cx="47525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78661288"/>
              </p:ext>
            </p:extLst>
          </p:nvPr>
        </p:nvGraphicFramePr>
        <p:xfrm>
          <a:off x="683568" y="1469008"/>
          <a:ext cx="758450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9" descr="D:\Alex\MyDocuments\2013\Біланчук\Logos\icons\acquisition_nouvelles_competenc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85860"/>
            <a:ext cx="1959486" cy="14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Alex\MyDocuments\2013\Біланчук\Logos\icons\gr-trad-desk-researc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76872"/>
            <a:ext cx="1136154" cy="11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Alex\MyDocuments\2013\Біланчук\Logos\icons\social_media_integration_in_email_marketi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99962"/>
            <a:ext cx="1247725" cy="8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Alex\MyDocuments\2013\Біланчук\Logos\icons\network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582" y="37890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703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-25829"/>
            <a:ext cx="8229600" cy="880120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400" dirty="0" err="1"/>
              <a:t>Перспективи</a:t>
            </a:r>
            <a:r>
              <a:rPr lang="ru-RU" sz="2400" dirty="0"/>
              <a:t> та </a:t>
            </a:r>
            <a:r>
              <a:rPr lang="ru-RU" sz="2400" dirty="0" err="1"/>
              <a:t>пропозиції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подальшого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</a:t>
            </a:r>
            <a:r>
              <a:rPr lang="ru-RU" sz="2400" dirty="0" err="1" smtClean="0"/>
              <a:t>інформатизації</a:t>
            </a:r>
            <a:endParaRPr lang="uk-UA" sz="24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47864" y="908720"/>
            <a:ext cx="56166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544" y="1556792"/>
            <a:ext cx="82809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збільшення парку автоматизованих робочих місць персоналу та студентів університету </a:t>
            </a:r>
            <a:r>
              <a:rPr lang="uk-UA" sz="2000" dirty="0"/>
              <a:t>(виходячи з норм МОНУ щодо забезпечення студентів АРМ</a:t>
            </a:r>
            <a:r>
              <a:rPr lang="uk-UA" sz="2000" dirty="0" smtClean="0"/>
              <a:t>);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реконструкція та модернізація </a:t>
            </a:r>
            <a:r>
              <a:rPr lang="uk-UA" sz="2000" dirty="0" smtClean="0"/>
              <a:t>локальних </a:t>
            </a:r>
            <a:r>
              <a:rPr lang="uk-UA" sz="2000" dirty="0"/>
              <a:t>обчислювальних мереж в навчальних корпусах, завершення об’єднання </a:t>
            </a:r>
            <a:r>
              <a:rPr lang="uk-UA" sz="2000" dirty="0" smtClean="0"/>
              <a:t>всіх навчальних </a:t>
            </a:r>
            <a:r>
              <a:rPr lang="uk-UA" sz="2000" dirty="0"/>
              <a:t>корпусів та гуртожитків в єдину корпоративну </a:t>
            </a:r>
            <a:r>
              <a:rPr lang="uk-UA" sz="2000" dirty="0" err="1"/>
              <a:t>Інтранет-мережу</a:t>
            </a:r>
            <a:r>
              <a:rPr lang="uk-UA" sz="2000" dirty="0"/>
              <a:t> з якісним доступом до мережі </a:t>
            </a:r>
            <a:r>
              <a:rPr lang="uk-UA" sz="2000" dirty="0" smtClean="0"/>
              <a:t>Інтернет;</a:t>
            </a:r>
            <a:endParaRPr lang="uk-UA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розгортання </a:t>
            </a:r>
            <a:r>
              <a:rPr lang="en-US" sz="2000" dirty="0"/>
              <a:t>Wi-Fi</a:t>
            </a:r>
            <a:r>
              <a:rPr lang="uk-UA" sz="2000" dirty="0" err="1"/>
              <a:t>-точок</a:t>
            </a:r>
            <a:r>
              <a:rPr lang="uk-UA" sz="2000" dirty="0"/>
              <a:t> доступу у всіх навчальних корпусах та гуртожитках університету</a:t>
            </a:r>
            <a:r>
              <a:rPr lang="uk-UA" sz="2000" dirty="0" smtClean="0"/>
              <a:t>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сприяння створенню сучасних та модернізації існуючих лінгафонних лабораторій для вивчення іноземних мов зі спеціалізованим ПЗ;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вивчення технології, придбання </a:t>
            </a:r>
            <a:r>
              <a:rPr lang="uk-UA" sz="2000" dirty="0"/>
              <a:t>комплектів для організації </a:t>
            </a:r>
            <a:r>
              <a:rPr lang="uk-UA" sz="2000" dirty="0" err="1"/>
              <a:t>відеоконференцій</a:t>
            </a:r>
            <a:r>
              <a:rPr lang="uk-UA" sz="2000" dirty="0"/>
              <a:t> та проведення селекторних </a:t>
            </a:r>
            <a:r>
              <a:rPr lang="uk-UA" sz="2000" dirty="0" smtClean="0"/>
              <a:t>нарад;</a:t>
            </a:r>
            <a:br>
              <a:rPr lang="uk-UA" sz="2000" dirty="0" smtClean="0"/>
            </a:br>
            <a:endParaRPr lang="uk-UA" sz="2000" dirty="0" smtClean="0"/>
          </a:p>
        </p:txBody>
      </p:sp>
      <p:pic>
        <p:nvPicPr>
          <p:cNvPr id="8" name="Picture 5" descr="D:\Alex\MyDocuments\2013\Біланчук\Logos\icons\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379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34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-25829"/>
            <a:ext cx="8229600" cy="880120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400" dirty="0" err="1"/>
              <a:t>Перспективи</a:t>
            </a:r>
            <a:r>
              <a:rPr lang="ru-RU" sz="2400" dirty="0"/>
              <a:t> та </a:t>
            </a:r>
            <a:r>
              <a:rPr lang="ru-RU" sz="2400" dirty="0" err="1"/>
              <a:t>пропозиції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подальшого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</a:t>
            </a:r>
            <a:r>
              <a:rPr lang="ru-RU" sz="2400" dirty="0" err="1" smtClean="0"/>
              <a:t>інформатизації</a:t>
            </a:r>
            <a:endParaRPr lang="uk-UA" sz="24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47864" y="908720"/>
            <a:ext cx="56166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544" y="1556792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впровадження та поширення застосування електронного навчання для студентів заочної та денної форми навчання, а згодом – </a:t>
            </a:r>
            <a:r>
              <a:rPr lang="uk-UA" sz="2000" dirty="0" smtClean="0"/>
              <a:t>дистанційного;</a:t>
            </a:r>
            <a:endParaRPr lang="uk-UA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створення єдиного у краї «Музею обчислюваної техніки» та його віртуального аналога у глобальній мережі </a:t>
            </a:r>
            <a:r>
              <a:rPr lang="uk-UA" sz="2000" dirty="0" smtClean="0"/>
              <a:t>Інтернет;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створення </a:t>
            </a:r>
            <a:r>
              <a:rPr lang="uk-UA" sz="2000" dirty="0"/>
              <a:t>мережі </a:t>
            </a:r>
            <a:r>
              <a:rPr lang="uk-UA" sz="2000" dirty="0" smtClean="0"/>
              <a:t>інформаційних </a:t>
            </a:r>
            <a:r>
              <a:rPr lang="en-US" sz="2000" dirty="0" smtClean="0"/>
              <a:t>TFT-</a:t>
            </a:r>
            <a:r>
              <a:rPr lang="uk-UA" sz="2000" dirty="0" smtClean="0"/>
              <a:t>панелей та інформаційних кіосків у корпусах мережі УжНУ (централізоване розміщення та показ оголошень, електронний </a:t>
            </a:r>
            <a:r>
              <a:rPr lang="uk-UA" sz="2000" dirty="0"/>
              <a:t>доступ до розкладів, сайту університету та </a:t>
            </a:r>
            <a:r>
              <a:rPr lang="uk-UA" sz="2000" dirty="0" err="1"/>
              <a:t>ін</a:t>
            </a:r>
            <a:r>
              <a:rPr lang="uk-UA" sz="2000" dirty="0" smtClean="0"/>
              <a:t>);</a:t>
            </a:r>
            <a:endParaRPr lang="uk-UA" sz="2000" dirty="0"/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сприяння ширшому впровадженню власних програмних розробок у діяльність університету;</a:t>
            </a:r>
            <a:endParaRPr lang="uk-UA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uk-UA" sz="2000" dirty="0"/>
          </a:p>
        </p:txBody>
      </p:sp>
      <p:pic>
        <p:nvPicPr>
          <p:cNvPr id="8" name="Picture 5" descr="D:\Alex\MyDocuments\2013\Біланчук\Logos\icons\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379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9104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-25829"/>
            <a:ext cx="8229600" cy="880120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400" dirty="0" err="1"/>
              <a:t>Перспективи</a:t>
            </a:r>
            <a:r>
              <a:rPr lang="ru-RU" sz="2400" dirty="0"/>
              <a:t> та </a:t>
            </a:r>
            <a:r>
              <a:rPr lang="ru-RU" sz="2400" dirty="0" err="1"/>
              <a:t>пропозиції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подальшого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</a:t>
            </a:r>
            <a:r>
              <a:rPr lang="ru-RU" sz="2400" dirty="0" err="1" smtClean="0"/>
              <a:t>інформатизації</a:t>
            </a:r>
            <a:endParaRPr lang="uk-UA" sz="24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47864" y="908720"/>
            <a:ext cx="56166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9552" y="1556792"/>
            <a:ext cx="82809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підготовка </a:t>
            </a:r>
            <a:r>
              <a:rPr lang="uk-UA" sz="2000" dirty="0"/>
              <a:t>та перепідготовка викладацького складу у галузі сучасних інформаційних засобів </a:t>
            </a:r>
            <a:r>
              <a:rPr lang="uk-UA" sz="2000" dirty="0" smtClean="0"/>
              <a:t>навчання;</a:t>
            </a:r>
            <a:endParaRPr lang="uk-UA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організація </a:t>
            </a:r>
            <a:r>
              <a:rPr lang="uk-UA" sz="2000" dirty="0"/>
              <a:t>та проведення курсів підвищення комп’ютерної грамотності для співробітників та викладачів </a:t>
            </a:r>
            <a:r>
              <a:rPr lang="uk-UA" sz="2000" dirty="0" smtClean="0"/>
              <a:t>університету.</a:t>
            </a:r>
            <a:endParaRPr lang="uk-UA" sz="2000" dirty="0"/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uk-UA" sz="2000" dirty="0"/>
          </a:p>
        </p:txBody>
      </p:sp>
      <p:pic>
        <p:nvPicPr>
          <p:cNvPr id="6" name="Picture 9" descr="D:\Alex\MyDocuments\2013\Біланчук\Logos\icons\acquisition_nouvelles_competenc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4392488" cy="32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Alex\MyDocuments\2013\Біланчук\Logos\icons\netwo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379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420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2505075"/>
          </a:xfrm>
        </p:spPr>
        <p:txBody>
          <a:bodyPr/>
          <a:lstStyle/>
          <a:p>
            <a:r>
              <a:rPr lang="uk-UA" dirty="0" smtClean="0"/>
              <a:t>Дякуємо за увагу!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15616" y="5085184"/>
            <a:ext cx="7772400" cy="1131887"/>
          </a:xfrm>
        </p:spPr>
        <p:txBody>
          <a:bodyPr/>
          <a:lstStyle/>
          <a:p>
            <a:pPr algn="r"/>
            <a:r>
              <a:rPr lang="en-US" dirty="0" smtClean="0"/>
              <a:t>ikt@uzhnu.edu.ua</a:t>
            </a:r>
          </a:p>
          <a:p>
            <a:pPr algn="r"/>
            <a:r>
              <a:rPr lang="en-US" b="1" dirty="0" smtClean="0"/>
              <a:t>www.uzhnu.edu.ua</a:t>
            </a:r>
            <a:r>
              <a:rPr lang="en-US" dirty="0" smtClean="0"/>
              <a:t>/uk/cat/nni-nni_ikt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96379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891480"/>
            <a:ext cx="8229600" cy="1600200"/>
          </a:xfrm>
        </p:spPr>
        <p:txBody>
          <a:bodyPr/>
          <a:lstStyle/>
          <a:p>
            <a:pPr algn="r"/>
            <a:r>
              <a:rPr lang="uk-UA" sz="3200" dirty="0" smtClean="0"/>
              <a:t>Навчально-методична робота</a:t>
            </a:r>
            <a:endParaRPr lang="uk-UA" sz="32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47864" y="908720"/>
            <a:ext cx="56166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D:\Alex\MyDocuments\2013\Біланчук\Logos\icons\acquisition_nouvelles_competenc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57"/>
            <a:ext cx="1959486" cy="14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849" y="1700808"/>
            <a:ext cx="828092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розробка</a:t>
            </a:r>
            <a:r>
              <a:rPr lang="uk-UA" sz="2000" dirty="0"/>
              <a:t>, апробація та адаптація новітніх методик навчання у вищій </a:t>
            </a:r>
            <a:r>
              <a:rPr lang="uk-UA" sz="2000" dirty="0" smtClean="0"/>
              <a:t>школі;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розробка та впровадження технології </a:t>
            </a:r>
            <a:r>
              <a:rPr lang="uk-UA" sz="2000" dirty="0"/>
              <a:t>автоматизованого тестування та оцінки знань </a:t>
            </a:r>
            <a:r>
              <a:rPr lang="uk-UA" sz="2000" dirty="0" smtClean="0"/>
              <a:t>студентів;</a:t>
            </a:r>
            <a:endParaRPr lang="uk-UA" sz="2000" dirty="0"/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впровадження інтерактивних технологій: </a:t>
            </a:r>
            <a:r>
              <a:rPr lang="uk-UA" sz="2000" dirty="0"/>
              <a:t>лабораторні роботи, </a:t>
            </a:r>
            <a:r>
              <a:rPr lang="en-US" sz="2000" dirty="0"/>
              <a:t>3D-</a:t>
            </a:r>
            <a:r>
              <a:rPr lang="ru-RU" sz="2000" dirty="0" err="1"/>
              <a:t>св</a:t>
            </a:r>
            <a:r>
              <a:rPr lang="uk-UA" sz="2000" dirty="0" smtClean="0"/>
              <a:t>іти у навчанні;</a:t>
            </a:r>
            <a:endParaRPr lang="uk-UA" sz="2000" dirty="0"/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впровадження технологій електронного та віддаленого навчання;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сприяння </a:t>
            </a:r>
            <a:r>
              <a:rPr lang="uk-UA" sz="2000" dirty="0"/>
              <a:t>розробці електронних навчальних курсів </a:t>
            </a:r>
            <a:r>
              <a:rPr lang="uk-UA" sz="2000" dirty="0" smtClean="0"/>
              <a:t>та </a:t>
            </a:r>
            <a:r>
              <a:rPr lang="uk-UA" sz="2000" dirty="0"/>
              <a:t>забезпечення можливостей їх використання </a:t>
            </a:r>
            <a:r>
              <a:rPr lang="uk-UA" sz="2000" dirty="0" smtClean="0"/>
              <a:t>студентами;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технічне забезпечення та організація (спільно з відділом міжнародних </a:t>
            </a:r>
            <a:r>
              <a:rPr lang="uk-UA" sz="2000" dirty="0" err="1" smtClean="0"/>
              <a:t>зв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язків</a:t>
            </a:r>
            <a:r>
              <a:rPr lang="uk-UA" sz="2000" dirty="0" smtClean="0"/>
              <a:t>) проекту подвійних дипломів зі словацькими партнерами;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uk-UA" sz="2000" dirty="0" smtClean="0"/>
          </a:p>
          <a:p>
            <a:pPr>
              <a:spcBef>
                <a:spcPts val="1200"/>
              </a:spcBef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18386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891480"/>
            <a:ext cx="8229600" cy="1600200"/>
          </a:xfrm>
        </p:spPr>
        <p:txBody>
          <a:bodyPr/>
          <a:lstStyle/>
          <a:p>
            <a:pPr algn="r"/>
            <a:r>
              <a:rPr lang="uk-UA" sz="3200" dirty="0" smtClean="0"/>
              <a:t>Навчально-методична робота</a:t>
            </a:r>
            <a:endParaRPr lang="uk-UA" sz="32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47864" y="908720"/>
            <a:ext cx="56166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D:\Alex\MyDocuments\2013\Біланчук\Logos\icons\acquisition_nouvelles_competenc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57"/>
            <a:ext cx="1959486" cy="14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426367"/>
            <a:ext cx="82809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організація семінарів та тренінгів з використання сучасних ІТ для працівників, докторантів, аспірантів та студентів</a:t>
            </a:r>
            <a:r>
              <a:rPr lang="uk-UA" sz="2000" dirty="0" smtClean="0"/>
              <a:t>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err="1" smtClean="0"/>
              <a:t>організація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проведення</a:t>
            </a:r>
            <a:r>
              <a:rPr lang="ru-RU" sz="2000" dirty="0" smtClean="0"/>
              <a:t> </a:t>
            </a:r>
            <a:r>
              <a:rPr lang="ru-RU" sz="2000" dirty="0" err="1"/>
              <a:t>Закарпатської</a:t>
            </a:r>
            <a:r>
              <a:rPr lang="ru-RU" sz="2000" dirty="0"/>
              <a:t> </a:t>
            </a:r>
            <a:r>
              <a:rPr lang="ru-RU" sz="2000" dirty="0" err="1"/>
              <a:t>регіональної</a:t>
            </a:r>
            <a:r>
              <a:rPr lang="ru-RU" sz="2000" dirty="0"/>
              <a:t> </a:t>
            </a:r>
            <a:r>
              <a:rPr lang="ru-RU" sz="2000" dirty="0" err="1"/>
              <a:t>школи</a:t>
            </a:r>
            <a:r>
              <a:rPr lang="ru-RU" sz="2000" dirty="0"/>
              <a:t> </a:t>
            </a:r>
            <a:r>
              <a:rPr lang="ru-RU" sz="2000" dirty="0" err="1"/>
              <a:t>презентацій</a:t>
            </a:r>
            <a:r>
              <a:rPr lang="ru-RU" sz="2000" dirty="0"/>
              <a:t> та </a:t>
            </a:r>
            <a:r>
              <a:rPr lang="ru-RU" sz="2000" dirty="0" err="1"/>
              <a:t>комунікацій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dirty="0"/>
              <a:t>для </a:t>
            </a:r>
            <a:r>
              <a:rPr lang="ru-RU" sz="2000" dirty="0" err="1"/>
              <a:t>студентів</a:t>
            </a:r>
            <a:r>
              <a:rPr lang="ru-RU" sz="2000" dirty="0"/>
              <a:t> </a:t>
            </a:r>
            <a:r>
              <a:rPr lang="ru-RU" sz="2000" dirty="0" smtClean="0"/>
              <a:t> і </a:t>
            </a:r>
            <a:r>
              <a:rPr lang="ru-RU" sz="2000" dirty="0" err="1"/>
              <a:t>аспірантів</a:t>
            </a:r>
            <a:r>
              <a:rPr lang="ru-RU" sz="2000" dirty="0" smtClean="0"/>
              <a:t>).</a:t>
            </a:r>
            <a:endParaRPr lang="ru-RU" sz="2000" dirty="0"/>
          </a:p>
          <a:p>
            <a:pPr>
              <a:spcBef>
                <a:spcPts val="1200"/>
              </a:spcBef>
            </a:pPr>
            <a:endParaRPr lang="uk-UA" sz="20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uk-UA" sz="2000" dirty="0"/>
          </a:p>
        </p:txBody>
      </p:sp>
      <p:pic>
        <p:nvPicPr>
          <p:cNvPr id="6" name="Picture 4" descr="https://fbcdn-sphotos-f-a.akamaihd.net/hphotos-ak-ash4/313730_336792283107987_1478843919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5" t="6632" r="18112" b="21507"/>
          <a:stretch/>
        </p:blipFill>
        <p:spPr bwMode="auto">
          <a:xfrm>
            <a:off x="390667" y="3068959"/>
            <a:ext cx="5433967" cy="3296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853" y="4080672"/>
            <a:ext cx="4808659" cy="2035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436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891480"/>
            <a:ext cx="8229600" cy="1600200"/>
          </a:xfrm>
        </p:spPr>
        <p:txBody>
          <a:bodyPr/>
          <a:lstStyle/>
          <a:p>
            <a:pPr algn="r"/>
            <a:r>
              <a:rPr lang="uk-UA" sz="3200" dirty="0"/>
              <a:t>Науково-дослідна діяльність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47864" y="908720"/>
            <a:ext cx="56166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5536" y="1426367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розробка та виконання прикладних науково-дослідних проектів та робіт у галузі інформатизації навчання і розвитку електронного навчання (зокрема, з держбюджетним фінансуванням);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участь в організації та проведенні університетських, національних та міжнародних конференцій, семінарів за основними напрямками діяльності Інституту;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сприяння </a:t>
            </a:r>
            <a:r>
              <a:rPr lang="uk-UA" sz="2000" dirty="0"/>
              <a:t>виданню у електронній </a:t>
            </a:r>
            <a:r>
              <a:rPr lang="uk-UA" sz="2000" dirty="0" smtClean="0"/>
              <a:t>формі </a:t>
            </a:r>
            <a:r>
              <a:rPr lang="uk-UA" sz="2000" dirty="0"/>
              <a:t>результатів наукових </a:t>
            </a:r>
            <a:r>
              <a:rPr lang="uk-UA" sz="2000" dirty="0" smtClean="0"/>
              <a:t>конференцій, досліджень </a:t>
            </a:r>
            <a:r>
              <a:rPr lang="uk-UA" sz="2000" dirty="0"/>
              <a:t>науковців, викладачів, докторантів, аспірантів та студентів </a:t>
            </a:r>
            <a:r>
              <a:rPr lang="uk-UA" sz="2000" dirty="0" smtClean="0"/>
              <a:t>університету; </a:t>
            </a:r>
            <a:endParaRPr lang="uk-UA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організація </a:t>
            </a:r>
            <a:r>
              <a:rPr lang="uk-UA" sz="2000" dirty="0"/>
              <a:t>роботи наукового студентського гуртка при </a:t>
            </a:r>
            <a:r>
              <a:rPr lang="uk-UA" sz="2000" dirty="0" smtClean="0"/>
              <a:t>Інституті.</a:t>
            </a:r>
            <a:endParaRPr lang="uk-UA" sz="2000" dirty="0"/>
          </a:p>
          <a:p>
            <a:pPr>
              <a:spcBef>
                <a:spcPts val="1200"/>
              </a:spcBef>
            </a:pPr>
            <a:endParaRPr lang="uk-UA" sz="2000" dirty="0" smtClean="0"/>
          </a:p>
        </p:txBody>
      </p:sp>
      <p:pic>
        <p:nvPicPr>
          <p:cNvPr id="6" name="Picture 2" descr="D:\Alex\MyDocuments\2013\Біланчук\Logos\icons\gr-trad-desk-resear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26" y="26842"/>
            <a:ext cx="1136154" cy="11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029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" y="-813893"/>
            <a:ext cx="8229600" cy="1600200"/>
          </a:xfrm>
        </p:spPr>
        <p:txBody>
          <a:bodyPr/>
          <a:lstStyle/>
          <a:p>
            <a:pPr algn="r"/>
            <a:r>
              <a:rPr lang="uk-UA" sz="3200" dirty="0"/>
              <a:t>Розвиток процесів інформатизації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47864" y="908720"/>
            <a:ext cx="56166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9552" y="1410355"/>
            <a:ext cx="84249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сприяння оновленню </a:t>
            </a:r>
            <a:r>
              <a:rPr lang="uk-UA" sz="2000" dirty="0"/>
              <a:t>парку персональних </a:t>
            </a:r>
            <a:r>
              <a:rPr lang="uk-UA" sz="2000" dirty="0" smtClean="0"/>
              <a:t>комп’ютерів, обслуговування та підтримка працездатності наявних ПК;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розробка проектів мультимедійних </a:t>
            </a:r>
            <a:r>
              <a:rPr lang="uk-UA" sz="2000" dirty="0"/>
              <a:t>аудиторій для проведення презентацій, </a:t>
            </a:r>
            <a:r>
              <a:rPr lang="uk-UA" sz="2000" dirty="0" err="1"/>
              <a:t>онлайн-семінарів</a:t>
            </a:r>
            <a:r>
              <a:rPr lang="uk-UA" sz="2000" dirty="0"/>
              <a:t>, </a:t>
            </a:r>
            <a:r>
              <a:rPr lang="uk-UA" sz="2000" dirty="0" err="1"/>
              <a:t>відеоконференцій</a:t>
            </a:r>
            <a:r>
              <a:rPr lang="uk-UA" sz="2000" dirty="0"/>
              <a:t> та ін</a:t>
            </a:r>
            <a:r>
              <a:rPr lang="uk-UA" sz="2000" dirty="0" smtClean="0"/>
              <a:t>.;</a:t>
            </a:r>
            <a:endParaRPr lang="uk-UA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розвиток </a:t>
            </a:r>
            <a:r>
              <a:rPr lang="uk-UA" sz="2000" dirty="0"/>
              <a:t>процесів легалізації </a:t>
            </a:r>
            <a:r>
              <a:rPr lang="uk-UA" sz="2000" dirty="0" smtClean="0"/>
              <a:t>програмного забезпечення;</a:t>
            </a:r>
            <a:endParaRPr lang="uk-UA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b="1" dirty="0" smtClean="0"/>
              <a:t>розробка та підтримка інформаційних </a:t>
            </a:r>
            <a:r>
              <a:rPr lang="uk-UA" sz="2000" b="1" dirty="0"/>
              <a:t>систем для потреб організації навчально-методичної </a:t>
            </a:r>
            <a:r>
              <a:rPr lang="uk-UA" sz="2000" b="1" dirty="0" smtClean="0"/>
              <a:t>роботи, </a:t>
            </a:r>
            <a:r>
              <a:rPr lang="uk-UA" sz="2000" b="1" dirty="0" err="1" smtClean="0"/>
              <a:t>роботи</a:t>
            </a:r>
            <a:r>
              <a:rPr lang="uk-UA" sz="2000" b="1" dirty="0" smtClean="0"/>
              <a:t> </a:t>
            </a:r>
            <a:r>
              <a:rPr lang="uk-UA" sz="2000" b="1" dirty="0"/>
              <a:t>приймальної комісії </a:t>
            </a:r>
            <a:r>
              <a:rPr lang="uk-UA" sz="2000" b="1" dirty="0" smtClean="0"/>
              <a:t>та адміністративного персоналу: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АС «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Абітурієнт-ЄДЕБО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»;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АС «Електронний документообіг»;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АС тестування знань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BrainTester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АС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Ун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іверситет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 ;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Офіційний веб-сайт університету;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Середовище електронного навчання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Moodle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та ін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 descr="D:\Alex\MyDocuments\2013\Біланчук\Logos\icons\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3793"/>
            <a:ext cx="1424148" cy="142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05" y="4509120"/>
            <a:ext cx="1905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t="2514" r="18227" b="4647"/>
          <a:stretch/>
        </p:blipFill>
        <p:spPr bwMode="auto">
          <a:xfrm>
            <a:off x="6846405" y="4991275"/>
            <a:ext cx="1792964" cy="138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5021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675456"/>
            <a:ext cx="8229600" cy="1600200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uk-UA" sz="2400" b="1" dirty="0">
                <a:effectLst/>
              </a:rPr>
              <a:t>Інформаційне </a:t>
            </a:r>
            <a:r>
              <a:rPr lang="uk-UA" sz="2400" b="1" dirty="0" smtClean="0">
                <a:effectLst/>
              </a:rPr>
              <a:t>забезпечення</a:t>
            </a:r>
            <a:br>
              <a:rPr lang="uk-UA" sz="2400" b="1" dirty="0" smtClean="0">
                <a:effectLst/>
              </a:rPr>
            </a:br>
            <a:r>
              <a:rPr lang="uk-UA" sz="2400" b="1" dirty="0" smtClean="0">
                <a:effectLst/>
              </a:rPr>
              <a:t>та </a:t>
            </a:r>
            <a:r>
              <a:rPr lang="uk-UA" sz="2400" b="1" dirty="0">
                <a:effectLst/>
              </a:rPr>
              <a:t>популяризація </a:t>
            </a:r>
            <a:r>
              <a:rPr lang="uk-UA" sz="2400" b="1" dirty="0" smtClean="0">
                <a:effectLst/>
              </a:rPr>
              <a:t>діяльності </a:t>
            </a:r>
            <a:r>
              <a:rPr lang="uk-UA" sz="2400" b="1" dirty="0">
                <a:effectLst/>
              </a:rPr>
              <a:t>Університету</a:t>
            </a:r>
            <a:endParaRPr lang="uk-UA" sz="24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27376" y="1052736"/>
            <a:ext cx="56166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8" descr="D:\Alex\MyDocuments\2013\Біланчук\Logos\icons\social_media_integration_in_email_market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12168" cy="104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700808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інформаційна </a:t>
            </a:r>
            <a:r>
              <a:rPr lang="uk-UA" sz="2000" dirty="0"/>
              <a:t>підтримка діяльності </a:t>
            </a:r>
            <a:r>
              <a:rPr lang="uk-UA" sz="2000" dirty="0" smtClean="0"/>
              <a:t>Університету, та Інституту зокрема, у </a:t>
            </a:r>
            <a:r>
              <a:rPr lang="uk-UA" sz="2000" dirty="0" err="1" smtClean="0"/>
              <a:t>веб-просторі</a:t>
            </a:r>
            <a:r>
              <a:rPr lang="uk-UA" sz="2000" dirty="0" smtClean="0"/>
              <a:t>: супровід та вдосконалення офіційного веб-сайту, </a:t>
            </a:r>
            <a:r>
              <a:rPr lang="uk-UA" sz="2000" dirty="0"/>
              <a:t>забезпечення представництва </a:t>
            </a:r>
            <a:r>
              <a:rPr lang="uk-UA" sz="2000" dirty="0" smtClean="0"/>
              <a:t>у </a:t>
            </a:r>
            <a:r>
              <a:rPr lang="uk-UA" sz="2000" dirty="0"/>
              <a:t>соціальних </a:t>
            </a:r>
            <a:r>
              <a:rPr lang="uk-UA" sz="2000" dirty="0" smtClean="0"/>
              <a:t>мережах;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 smtClean="0"/>
              <a:t>презентація </a:t>
            </a:r>
            <a:r>
              <a:rPr lang="uk-UA" sz="2000" dirty="0"/>
              <a:t>наукових розробок Інституту та представництво Університету на освітніх виставках і наукових </a:t>
            </a:r>
            <a:r>
              <a:rPr lang="uk-UA" sz="2000" dirty="0" smtClean="0"/>
              <a:t>форумах: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підготовка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номінацій для участі у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конкурсах на виставках;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розробка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макетів та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друк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інформаційних матеріалів про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Інститут –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буклети, плакати, інтерактивні візитівки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та ін.</a:t>
            </a:r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69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.89.0.250\!_Buffer\01_ННI IТ\Оксана Миколаївна\alex\IIT_3D_logo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3041"/>
            <a:ext cx="1548172" cy="151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772400" cy="2304256"/>
          </a:xfrm>
        </p:spPr>
        <p:txBody>
          <a:bodyPr/>
          <a:lstStyle/>
          <a:p>
            <a:r>
              <a:rPr lang="uk-UA" sz="4000" b="1" dirty="0" smtClean="0">
                <a:effectLst/>
              </a:rPr>
              <a:t>Власні розробки </a:t>
            </a:r>
            <a:br>
              <a:rPr lang="uk-UA" sz="4000" b="1" dirty="0" smtClean="0">
                <a:effectLst/>
              </a:rPr>
            </a:br>
            <a:r>
              <a:rPr lang="uk-UA" sz="4000" b="1" dirty="0" smtClean="0">
                <a:effectLst/>
              </a:rPr>
              <a:t>та впровадження</a:t>
            </a:r>
            <a:br>
              <a:rPr lang="uk-UA" sz="4000" b="1" dirty="0" smtClean="0">
                <a:effectLst/>
              </a:rPr>
            </a:br>
            <a:endParaRPr lang="uk-UA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670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ма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4712</TotalTime>
  <Words>1195</Words>
  <Application>Microsoft Office PowerPoint</Application>
  <PresentationFormat>Экран (4:3)</PresentationFormat>
  <Paragraphs>156</Paragraphs>
  <Slides>33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Исполнительная</vt:lpstr>
      <vt:lpstr>Рама</vt:lpstr>
      <vt:lpstr>ДВНЗ «Ужгородський національний університет»  Навчально-науковий інститут інформаційно-комунікаційних технологій </vt:lpstr>
      <vt:lpstr>Структура ННІ ІКТ</vt:lpstr>
      <vt:lpstr>Напрямки діяльності ННІ ІКТ</vt:lpstr>
      <vt:lpstr>Навчально-методична робота</vt:lpstr>
      <vt:lpstr>Навчально-методична робота</vt:lpstr>
      <vt:lpstr>Науково-дослідна діяльність</vt:lpstr>
      <vt:lpstr>Розвиток процесів інформатизації</vt:lpstr>
      <vt:lpstr>Інформаційне забезпечення та популяризація діяльності Університету</vt:lpstr>
      <vt:lpstr>Власні розробки  та впровадження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Впровадження системи електронного навчання у  ДВНЗ «УжНУ»</vt:lpstr>
      <vt:lpstr>Виконана робота</vt:lpstr>
      <vt:lpstr>Виконана робота</vt:lpstr>
      <vt:lpstr>План роботи по впровадженню</vt:lpstr>
      <vt:lpstr>Презентация PowerPoint</vt:lpstr>
      <vt:lpstr>Презентация PowerPoint</vt:lpstr>
      <vt:lpstr>Презентация PowerPoint</vt:lpstr>
      <vt:lpstr>Нагороди та здобутки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Перспективи та пропозиції подальшого розвитку процесів інформатизації  ДВНЗ «Ужгородський національний університет»</vt:lpstr>
      <vt:lpstr>Перспективи та пропозиції подальшого розвитку процесів інформатизації</vt:lpstr>
      <vt:lpstr>Перспективи та пропозиції подальшого розвитку процесів інформатизації</vt:lpstr>
      <vt:lpstr>Перспективи та пропозиції подальшого розвитку процесів інформатизації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ДІЯЛЬНОСТІ Навчально-наукового інституту інформаційно-комунікаційних технологій</dc:title>
  <dc:creator>Оксана Миколаївна</dc:creator>
  <cp:lastModifiedBy>Admin</cp:lastModifiedBy>
  <cp:revision>52</cp:revision>
  <cp:lastPrinted>2014-04-04T12:09:09Z</cp:lastPrinted>
  <dcterms:created xsi:type="dcterms:W3CDTF">2013-04-01T07:57:23Z</dcterms:created>
  <dcterms:modified xsi:type="dcterms:W3CDTF">2014-04-07T08:53:46Z</dcterms:modified>
</cp:coreProperties>
</file>