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3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8" r:id="rId9"/>
    <p:sldId id="266" r:id="rId10"/>
    <p:sldId id="267" r:id="rId11"/>
    <p:sldId id="269" r:id="rId12"/>
    <p:sldId id="263" r:id="rId13"/>
    <p:sldId id="264" r:id="rId14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09" autoAdjust="0"/>
    <p:restoredTop sz="86323" autoAdjust="0"/>
  </p:normalViewPr>
  <p:slideViewPr>
    <p:cSldViewPr>
      <p:cViewPr varScale="1">
        <p:scale>
          <a:sx n="56" d="100"/>
          <a:sy n="56" d="100"/>
        </p:scale>
        <p:origin x="-1200" y="-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1pPr>
            <a:lvl2pPr marL="457200" marR="0" lvl="1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2pPr>
            <a:lvl3pPr marL="914400" marR="0" lvl="2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3pPr>
            <a:lvl4pPr marL="1371600" marR="0" lvl="3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4pPr>
            <a:lvl5pPr marL="1828800" marR="0" lvl="4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5pPr>
            <a:lvl6pPr marL="2286000" marR="0" lvl="5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6pPr>
            <a:lvl7pPr marL="2743200" marR="0" lvl="6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7pPr>
            <a:lvl8pPr marL="3200400" marR="0" lvl="7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8pPr>
            <a:lvl9pPr marL="3657600" marR="0" lvl="8" indent="0" algn="l" rtl="0">
              <a:spcBef>
                <a:spcPts val="0"/>
              </a:spcBef>
              <a:buFont typeface="Arial"/>
              <a:buNone/>
              <a:defRPr sz="1100" b="0" i="0" u="none" strike="noStrike" cap="none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6535130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521229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24" name="Shape 1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345004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015933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38" name="Shape 1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49045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44" name="Shape 14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16603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50" name="Shape 1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886947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56" name="Shape 1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42488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63" name="Shape 1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761379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Font typeface="Arial"/>
              <a:buNone/>
            </a:pPr>
            <a:endParaRPr sz="1100" b="0" i="0" u="none" strike="noStrike" cap="none"/>
          </a:p>
        </p:txBody>
      </p:sp>
      <p:sp>
        <p:nvSpPr>
          <p:cNvPr id="189" name="Shape 18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685827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Shape 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3" y="188640"/>
            <a:ext cx="8640960" cy="64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Shape 19" descr="C:\_marek\ViennaConsulting\_odprezentuj.cz\ROS-Group\loga\urs_certif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12360" y="306365"/>
            <a:ext cx="1008112" cy="1008112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Shape 20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Shape 21"/>
          <p:cNvSpPr txBox="1">
            <a:spLocks noGrp="1"/>
          </p:cNvSpPr>
          <p:nvPr>
            <p:ph type="ctrTitle"/>
          </p:nvPr>
        </p:nvSpPr>
        <p:spPr>
          <a:xfrm>
            <a:off x="1281403" y="1196750"/>
            <a:ext cx="667274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ubTitle" idx="1"/>
          </p:nvPr>
        </p:nvSpPr>
        <p:spPr>
          <a:xfrm>
            <a:off x="1306700" y="2684509"/>
            <a:ext cx="6649673" cy="1608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Headlin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title"/>
          </p:nvPr>
        </p:nvSpPr>
        <p:spPr>
          <a:xfrm>
            <a:off x="649660" y="692695"/>
            <a:ext cx="6984776" cy="745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pty slide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603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9750" marR="0" lvl="1" indent="1206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2188" marR="0" lvl="2" indent="7461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8275" marR="0" lvl="3" indent="3492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8013" marR="0" lvl="4" indent="5238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Nadpis a svislý tex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649660" y="692695"/>
            <a:ext cx="6984776" cy="745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 rot="5400000">
            <a:off x="2539739" y="-248579"/>
            <a:ext cx="4320480" cy="807524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603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9750" marR="0" lvl="1" indent="1206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2188" marR="0" lvl="2" indent="7461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8275" marR="0" lvl="3" indent="3492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8013" marR="0" lvl="4" indent="5238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Svislý nadpis a text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 rot="5400000">
            <a:off x="4732335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 rot="5400000">
            <a:off x="541335" y="190499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603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9750" marR="0" lvl="1" indent="1206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2188" marR="0" lvl="2" indent="7461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8275" marR="0" lvl="3" indent="3492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8013" marR="0" lvl="4" indent="5238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and imag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649660" y="692695"/>
            <a:ext cx="6984776" cy="745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Shape 42"/>
          <p:cNvSpPr>
            <a:spLocks noGrp="1"/>
          </p:cNvSpPr>
          <p:nvPr>
            <p:ph type="pic" idx="2"/>
          </p:nvPr>
        </p:nvSpPr>
        <p:spPr>
          <a:xfrm>
            <a:off x="755575" y="1628800"/>
            <a:ext cx="8064896" cy="43211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82563" marR="0" lvl="0" indent="-18256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9750" marR="0" lvl="1" indent="1206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2188" marR="0" lvl="2" indent="7461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8275" marR="0" lvl="3" indent="3492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8013" marR="0" lvl="4" indent="5238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69228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, subheadline, bullets and imag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649660" y="692695"/>
            <a:ext cx="6984776" cy="745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662360" y="1629616"/>
            <a:ext cx="4053656" cy="431966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2075" marR="0" lvl="0" indent="250825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 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7188" marR="0" lvl="1" indent="13811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27063" marR="0" lvl="2" indent="10953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89013" marR="0" lvl="3" indent="7778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38275" marR="0" lvl="4" indent="8572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Shape 29"/>
          <p:cNvSpPr>
            <a:spLocks noGrp="1"/>
          </p:cNvSpPr>
          <p:nvPr>
            <p:ph type="pic" idx="2"/>
          </p:nvPr>
        </p:nvSpPr>
        <p:spPr>
          <a:xfrm>
            <a:off x="4932362" y="1628799"/>
            <a:ext cx="3887786" cy="4321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82563" marR="0" lvl="0" indent="-18256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9750" marR="0" lvl="1" indent="1206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2188" marR="0" lvl="2" indent="7461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8275" marR="0" lvl="3" indent="3492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8013" marR="0" lvl="4" indent="5238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, bullets and imag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49660" y="692695"/>
            <a:ext cx="6984776" cy="745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62360" y="1629616"/>
            <a:ext cx="4053656" cy="43196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603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9750" marR="0" lvl="1" indent="1206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2188" marR="0" lvl="2" indent="7461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8275" marR="0" lvl="3" indent="3492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8013" marR="0" lvl="4" indent="5238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" name="Shape 36"/>
          <p:cNvSpPr>
            <a:spLocks noGrp="1"/>
          </p:cNvSpPr>
          <p:nvPr>
            <p:ph type="pic" idx="2"/>
          </p:nvPr>
        </p:nvSpPr>
        <p:spPr>
          <a:xfrm>
            <a:off x="4932362" y="1628800"/>
            <a:ext cx="3887786" cy="432115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182563" marR="0" lvl="0" indent="-182563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9750" marR="0" lvl="1" indent="1206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2188" marR="0" lvl="2" indent="7461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8275" marR="0" lvl="3" indent="3492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8013" marR="0" lvl="4" indent="5238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Headline and bulle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649660" y="692695"/>
            <a:ext cx="6984776" cy="745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62360" y="1628800"/>
            <a:ext cx="8075240" cy="4320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603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9750" marR="0" lvl="1" indent="1206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2188" marR="0" lvl="2" indent="7461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8275" marR="0" lvl="3" indent="3492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8013" marR="0" lvl="4" indent="5238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acts">
    <p:bg>
      <p:bgPr>
        <a:solidFill>
          <a:srgbClr val="E3E8E3"/>
        </a:solid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3" y="188640"/>
            <a:ext cx="8640960" cy="64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Shape 54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1306341" y="1412650"/>
            <a:ext cx="6672740" cy="1008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2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1331640" y="2396356"/>
            <a:ext cx="6649673" cy="52846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331640" y="2996950"/>
            <a:ext cx="5976390" cy="25923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-18256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0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9750" marR="0" lvl="1" indent="-1841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2188" marR="0" lvl="2" indent="-19208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8275" marR="0" lvl="3" indent="-19367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8013" marR="0" lvl="4" indent="-176213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header">
    <p:bg>
      <p:bgPr>
        <a:solidFill>
          <a:srgbClr val="E3E8E3"/>
        </a:solid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Shape 5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67543" y="188640"/>
            <a:ext cx="8640960" cy="6480719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Shape 63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Shape 64"/>
          <p:cNvSpPr txBox="1">
            <a:spLocks noGrp="1"/>
          </p:cNvSpPr>
          <p:nvPr>
            <p:ph type="ctrTitle"/>
          </p:nvPr>
        </p:nvSpPr>
        <p:spPr>
          <a:xfrm>
            <a:off x="1281403" y="1196750"/>
            <a:ext cx="6672740" cy="147002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36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1306700" y="2684509"/>
            <a:ext cx="6649673" cy="160858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, subheadline and bullets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649660" y="692695"/>
            <a:ext cx="6984776" cy="745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62360" y="1628800"/>
            <a:ext cx="8075240" cy="4320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92075" marR="0" lvl="0" indent="250825" algn="l" rtl="0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Calibri"/>
              <a:buChar char=" "/>
              <a:defRPr sz="1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357188" marR="0" lvl="1" indent="15081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27063" marR="0" lvl="2" indent="109537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989013" marR="0" lvl="3" indent="77787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438275" marR="0" lvl="4" indent="85725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s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649660" y="692695"/>
            <a:ext cx="6984776" cy="745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>
            <a:off x="669031" y="1628800"/>
            <a:ext cx="3960440" cy="4320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603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9750" marR="0" lvl="1" indent="1206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2188" marR="0" lvl="2" indent="7461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8275" marR="0" lvl="3" indent="3492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8013" marR="0" lvl="4" indent="5238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2"/>
          </p:nvPr>
        </p:nvSpPr>
        <p:spPr>
          <a:xfrm>
            <a:off x="4860032" y="1628800"/>
            <a:ext cx="3960440" cy="4320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603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9750" marR="0" lvl="1" indent="1206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2188" marR="0" lvl="2" indent="7461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8275" marR="0" lvl="3" indent="3492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8013" marR="0" lvl="4" indent="5238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143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xfrm>
            <a:off x="649660" y="692695"/>
            <a:ext cx="6984776" cy="745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3568" y="1628800"/>
            <a:ext cx="3960000" cy="5644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2"/>
          </p:nvPr>
        </p:nvSpPr>
        <p:spPr>
          <a:xfrm>
            <a:off x="683568" y="2268559"/>
            <a:ext cx="3960000" cy="36807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603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9750" marR="0" lvl="1" indent="1206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2188" marR="0" lvl="2" indent="7461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8275" marR="0" lvl="3" indent="3492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8013" marR="0" lvl="4" indent="5238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3"/>
          </p:nvPr>
        </p:nvSpPr>
        <p:spPr>
          <a:xfrm>
            <a:off x="4860471" y="1628800"/>
            <a:ext cx="3960000" cy="5644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body" idx="4"/>
          </p:nvPr>
        </p:nvSpPr>
        <p:spPr>
          <a:xfrm>
            <a:off x="4860471" y="2268559"/>
            <a:ext cx="3960000" cy="368071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603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9750" marR="0" lvl="1" indent="1206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2188" marR="0" lvl="2" indent="7461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8275" marR="0" lvl="3" indent="3492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8013" marR="0" lvl="4" indent="5238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76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6" name="Shape 86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Shape 87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649660" y="692695"/>
            <a:ext cx="6984776" cy="74547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Arial"/>
              <a:buNone/>
              <a:defRPr sz="28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662360" y="1628800"/>
            <a:ext cx="8075240" cy="432048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182563" marR="0" lvl="0" indent="160337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39750" marR="0" lvl="1" indent="12065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92188" marR="0" lvl="2" indent="74612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438275" marR="0" lvl="3" indent="34925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78013" marR="0" lvl="4" indent="5238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1524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662360" y="6237312"/>
            <a:ext cx="1224133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1979709" y="6237312"/>
            <a:ext cx="4032448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6084167" y="6237312"/>
            <a:ext cx="765448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ct val="25000"/>
              <a:buFont typeface="Calibri"/>
              <a:buNone/>
            </a:pPr>
            <a:fld id="{00000000-1234-1234-1234-123412341234}" type="slidenum">
              <a:rPr lang="uk-UA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888888"/>
                </a:buClr>
                <a:buSzPct val="25000"/>
                <a:buFont typeface="Calibri"/>
                <a:buNone/>
              </a:pPr>
              <a:t>‹#›</a:t>
            </a:fld>
            <a:endParaRPr lang="uk-UA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Shape 11"/>
          <p:cNvSpPr/>
          <p:nvPr/>
        </p:nvSpPr>
        <p:spPr>
          <a:xfrm>
            <a:off x="0" y="0"/>
            <a:ext cx="395536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Shape 12" descr="C:\_marek\ViennaConsulting\_odprezentuj.cz\ROS-Group\loga\urs_certif.png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812360" y="306365"/>
            <a:ext cx="1008112" cy="1008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 descr="C:\_marek\ViennaConsulting\_odprezentuj.cz\ROS-Group\logo_OS.png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7100592" y="6192373"/>
            <a:ext cx="1709999" cy="341398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4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tel:%2B38%20050%20603%2074%2088" TargetMode="External"/><Relationship Id="rId2" Type="http://schemas.openxmlformats.org/officeDocument/2006/relationships/hyperlink" Target="tel:%2B38%20067%20364%2052%2000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urs-ukraine.com.ua/" TargetMode="External"/><Relationship Id="rId4" Type="http://schemas.openxmlformats.org/officeDocument/2006/relationships/hyperlink" Target="tel:%2B38%20032%20244%2048%2080" TargetMode="Externa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image" Target="../media/image11.jpeg"/><Relationship Id="rId21" Type="http://schemas.openxmlformats.org/officeDocument/2006/relationships/image" Target="../media/image29.png"/><Relationship Id="rId7" Type="http://schemas.openxmlformats.org/officeDocument/2006/relationships/image" Target="../media/image15.jpe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5" Type="http://schemas.openxmlformats.org/officeDocument/2006/relationships/image" Target="../media/image23.png"/><Relationship Id="rId23" Type="http://schemas.openxmlformats.org/officeDocument/2006/relationships/image" Target="../media/image31.jpeg"/><Relationship Id="rId10" Type="http://schemas.openxmlformats.org/officeDocument/2006/relationships/image" Target="../media/image18.png"/><Relationship Id="rId19" Type="http://schemas.openxmlformats.org/officeDocument/2006/relationships/image" Target="../media/image27.png"/><Relationship Id="rId4" Type="http://schemas.openxmlformats.org/officeDocument/2006/relationships/image" Target="../media/image12.jpeg"/><Relationship Id="rId9" Type="http://schemas.openxmlformats.org/officeDocument/2006/relationships/image" Target="../media/image17.png"/><Relationship Id="rId14" Type="http://schemas.openxmlformats.org/officeDocument/2006/relationships/image" Target="../media/image22.png"/><Relationship Id="rId22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rs-ukraine.com.ua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subTitle" idx="1"/>
          </p:nvPr>
        </p:nvSpPr>
        <p:spPr>
          <a:xfrm>
            <a:off x="683575" y="2102773"/>
            <a:ext cx="8208899" cy="1215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27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«ЮНАЙТЕД РЕГІСТР ОФ </a:t>
            </a:r>
            <a:r>
              <a:rPr lang="uk-UA" sz="2700" b="1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СИСТЕМС»</a:t>
            </a:r>
            <a:endParaRPr lang="en-US" sz="2700" b="1" i="0" u="none" strike="noStrike" cap="none" dirty="0" smtClea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 algn="ctr">
              <a:spcBef>
                <a:spcPts val="0"/>
              </a:spcBef>
              <a:buSzPct val="25000"/>
            </a:pPr>
            <a:r>
              <a:rPr lang="en-US" sz="2400" dirty="0"/>
              <a:t>«UNITED REGISTRAR OF SYSTEMS»</a:t>
            </a:r>
            <a:endParaRPr lang="uk-UA" sz="2700" b="1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Shape 121"/>
          <p:cNvSpPr/>
          <p:nvPr/>
        </p:nvSpPr>
        <p:spPr>
          <a:xfrm>
            <a:off x="683575" y="3394721"/>
            <a:ext cx="8064898" cy="1126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uk-UA" sz="18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Ми проводимо сертифікацію систем менеджменту відповідно до міжнародних стандартів ISO для малих, середніх і великих підприємств у всіх сферах діяльності.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9660" y="188641"/>
            <a:ext cx="6984776" cy="648071"/>
          </a:xfrm>
        </p:spPr>
        <p:txBody>
          <a:bodyPr/>
          <a:lstStyle/>
          <a:p>
            <a:r>
              <a:rPr lang="uk-UA" sz="2400" b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ЮРС </a:t>
            </a:r>
            <a:r>
              <a:rPr lang="uk-UA" sz="2400" b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Навчання </a:t>
            </a:r>
            <a:r>
              <a:rPr lang="uk-UA" sz="2400" b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– Наші Сертифікати</a:t>
            </a:r>
            <a:endParaRPr lang="uk-UA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60" y="1354676"/>
            <a:ext cx="3634308" cy="481062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54675"/>
            <a:ext cx="3628075" cy="481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0496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ЮРС Контакти тренінги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 smtClean="0"/>
          </a:p>
          <a:p>
            <a:pPr lvl="0" indent="0">
              <a:buNone/>
            </a:pPr>
            <a:r>
              <a:rPr lang="uk-UA" dirty="0">
                <a:latin typeface="Verdana"/>
                <a:ea typeface="Verdana"/>
                <a:cs typeface="Verdana"/>
                <a:sym typeface="Verdana"/>
              </a:rPr>
              <a:t>ТОВ «Юнайтед регістр </a:t>
            </a:r>
            <a:r>
              <a:rPr lang="uk-UA" dirty="0" err="1">
                <a:latin typeface="Verdana"/>
                <a:ea typeface="Verdana"/>
                <a:cs typeface="Verdana"/>
                <a:sym typeface="Verdana"/>
              </a:rPr>
              <a:t>оф</a:t>
            </a:r>
            <a:r>
              <a:rPr lang="uk-UA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dirty="0" err="1">
                <a:latin typeface="Verdana"/>
                <a:ea typeface="Verdana"/>
                <a:cs typeface="Verdana"/>
                <a:sym typeface="Verdana"/>
              </a:rPr>
              <a:t>системс</a:t>
            </a:r>
            <a:r>
              <a:rPr lang="uk-UA" dirty="0">
                <a:latin typeface="Verdana"/>
                <a:ea typeface="Verdana"/>
                <a:cs typeface="Verdana"/>
                <a:sym typeface="Verdana"/>
              </a:rPr>
              <a:t> Україна»</a:t>
            </a:r>
          </a:p>
          <a:p>
            <a:endParaRPr lang="uk-UA" dirty="0">
              <a:latin typeface="Verdana"/>
              <a:ea typeface="Verdana"/>
              <a:cs typeface="Verdana"/>
            </a:endParaRPr>
          </a:p>
          <a:p>
            <a:pPr lvl="0" indent="-182563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uk-UA" dirty="0">
                <a:latin typeface="Verdana"/>
                <a:ea typeface="Verdana"/>
                <a:cs typeface="Verdana"/>
                <a:sym typeface="Verdana"/>
              </a:rPr>
              <a:t>   Водогінна 2, </a:t>
            </a:r>
            <a:r>
              <a:rPr lang="uk-UA" dirty="0" err="1">
                <a:latin typeface="Verdana"/>
                <a:ea typeface="Verdana"/>
                <a:cs typeface="Verdana"/>
                <a:sym typeface="Verdana"/>
              </a:rPr>
              <a:t>оф</a:t>
            </a:r>
            <a:r>
              <a:rPr lang="uk-UA" dirty="0">
                <a:latin typeface="Verdana"/>
                <a:ea typeface="Verdana"/>
                <a:cs typeface="Verdana"/>
                <a:sym typeface="Verdana"/>
              </a:rPr>
              <a:t> 221,</a:t>
            </a:r>
          </a:p>
          <a:p>
            <a:pPr lvl="0" indent="-182563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uk-UA" dirty="0">
                <a:latin typeface="Verdana"/>
                <a:ea typeface="Verdana"/>
                <a:cs typeface="Verdana"/>
                <a:sym typeface="Verdana"/>
              </a:rPr>
              <a:t>   79011 </a:t>
            </a:r>
            <a:r>
              <a:rPr lang="uk-UA" dirty="0" smtClean="0">
                <a:latin typeface="Verdana"/>
                <a:ea typeface="Verdana"/>
                <a:cs typeface="Verdana"/>
                <a:sym typeface="Verdana"/>
              </a:rPr>
              <a:t>Львів</a:t>
            </a:r>
          </a:p>
          <a:p>
            <a:pPr lvl="0" indent="-182563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ru-RU" dirty="0" smtClean="0">
                <a:latin typeface="Verdana"/>
                <a:ea typeface="Verdana"/>
                <a:cs typeface="Verdana"/>
                <a:sym typeface="Verdana"/>
              </a:rPr>
              <a:t>   </a:t>
            </a:r>
            <a:endParaRPr lang="en-US" dirty="0" smtClean="0">
              <a:latin typeface="Verdana"/>
              <a:ea typeface="Verdana"/>
              <a:cs typeface="Verdana"/>
              <a:sym typeface="Verdana"/>
            </a:endParaRPr>
          </a:p>
          <a:p>
            <a:pPr lvl="0" indent="-182563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 T:  </a:t>
            </a:r>
            <a:r>
              <a:rPr lang="uk-UA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hlinkClick r:id="rId2"/>
              </a:rPr>
              <a:t>+</a:t>
            </a:r>
            <a:r>
              <a:rPr lang="uk-UA" dirty="0">
                <a:solidFill>
                  <a:schemeClr val="tx1"/>
                </a:solidFill>
                <a:latin typeface="Verdana"/>
                <a:ea typeface="Verdana"/>
                <a:cs typeface="Verdana"/>
                <a:hlinkClick r:id="rId2"/>
              </a:rPr>
              <a:t>38 067 364 52 00</a:t>
            </a:r>
            <a:r>
              <a:rPr lang="uk-UA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/>
            </a:r>
            <a:br>
              <a:rPr lang="uk-UA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     </a:t>
            </a:r>
            <a:r>
              <a:rPr lang="uk-UA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hlinkClick r:id="rId3"/>
              </a:rPr>
              <a:t>+</a:t>
            </a:r>
            <a:r>
              <a:rPr lang="uk-UA" dirty="0">
                <a:solidFill>
                  <a:schemeClr val="tx1"/>
                </a:solidFill>
                <a:latin typeface="Verdana"/>
                <a:ea typeface="Verdana"/>
                <a:cs typeface="Verdana"/>
                <a:hlinkClick r:id="rId3"/>
              </a:rPr>
              <a:t>38 050 603 74 88</a:t>
            </a:r>
            <a:r>
              <a:rPr lang="uk-UA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/>
            </a:r>
            <a:br>
              <a:rPr lang="uk-UA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</a:br>
            <a:r>
              <a:rPr lang="en-US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     </a:t>
            </a:r>
            <a:r>
              <a:rPr lang="uk-UA" dirty="0" smtClean="0">
                <a:solidFill>
                  <a:schemeClr val="tx1"/>
                </a:solidFill>
                <a:latin typeface="Verdana"/>
                <a:ea typeface="Verdana"/>
                <a:cs typeface="Verdana"/>
                <a:hlinkClick r:id="rId4"/>
              </a:rPr>
              <a:t>+</a:t>
            </a:r>
            <a:r>
              <a:rPr lang="uk-UA" dirty="0">
                <a:solidFill>
                  <a:schemeClr val="tx1"/>
                </a:solidFill>
                <a:latin typeface="Verdana"/>
                <a:ea typeface="Verdana"/>
                <a:cs typeface="Verdana"/>
                <a:hlinkClick r:id="rId4"/>
              </a:rPr>
              <a:t>38 032 244 48 80</a:t>
            </a:r>
            <a:endParaRPr lang="ru-RU" dirty="0">
              <a:solidFill>
                <a:schemeClr val="tx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indent="-182563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ru-RU" dirty="0"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ru-RU" dirty="0">
                <a:latin typeface="Verdana"/>
                <a:ea typeface="Verdana"/>
                <a:cs typeface="Verdana"/>
                <a:sym typeface="Verdana"/>
              </a:rPr>
              <a:t>  </a:t>
            </a:r>
            <a:endParaRPr lang="uk-UA" dirty="0">
              <a:latin typeface="Verdana"/>
              <a:ea typeface="Verdana"/>
              <a:cs typeface="Verdana"/>
              <a:sym typeface="Verdana"/>
            </a:endParaRPr>
          </a:p>
          <a:p>
            <a:pPr lvl="0" indent="-182563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uk-UA" dirty="0">
                <a:latin typeface="Verdana"/>
                <a:ea typeface="Verdana"/>
                <a:cs typeface="Verdana"/>
                <a:sym typeface="Verdana"/>
              </a:rPr>
              <a:t>   E: </a:t>
            </a: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info</a:t>
            </a:r>
            <a:r>
              <a:rPr lang="uk-UA" dirty="0">
                <a:latin typeface="Verdana"/>
                <a:ea typeface="Verdana"/>
                <a:cs typeface="Verdana"/>
                <a:sym typeface="Verdana"/>
              </a:rPr>
              <a:t>@urs-</a:t>
            </a:r>
            <a:r>
              <a:rPr lang="uk-UA" dirty="0" err="1">
                <a:latin typeface="Verdana"/>
                <a:ea typeface="Verdana"/>
                <a:cs typeface="Verdana"/>
                <a:sym typeface="Verdana"/>
              </a:rPr>
              <a:t>ukraine.com.ua</a:t>
            </a:r>
            <a:endParaRPr lang="uk-UA" dirty="0">
              <a:latin typeface="Verdana"/>
              <a:ea typeface="Verdana"/>
              <a:cs typeface="Verdana"/>
              <a:sym typeface="Verdana"/>
            </a:endParaRPr>
          </a:p>
          <a:p>
            <a:pPr lvl="0" indent="-182563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uk-UA" dirty="0">
                <a:latin typeface="Verdana"/>
                <a:ea typeface="Verdana"/>
                <a:cs typeface="Verdana"/>
                <a:sym typeface="Verdana"/>
              </a:rPr>
              <a:t>   </a:t>
            </a:r>
            <a:endParaRPr lang="en-US" dirty="0">
              <a:latin typeface="Verdana"/>
              <a:ea typeface="Verdana"/>
              <a:cs typeface="Verdana"/>
              <a:sym typeface="Verdana"/>
            </a:endParaRPr>
          </a:p>
          <a:p>
            <a:pPr lvl="0" indent="-182563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en-US" dirty="0">
                <a:latin typeface="Verdana"/>
                <a:ea typeface="Verdana"/>
                <a:cs typeface="Verdana"/>
                <a:sym typeface="Verdana"/>
              </a:rPr>
              <a:t>   </a:t>
            </a:r>
            <a:r>
              <a:rPr lang="uk-UA" dirty="0">
                <a:latin typeface="Verdana"/>
                <a:ea typeface="Verdana"/>
                <a:cs typeface="Verdana"/>
                <a:sym typeface="Verdana"/>
              </a:rPr>
              <a:t>W:</a:t>
            </a:r>
            <a:r>
              <a:rPr lang="uk-UA" dirty="0">
                <a:latin typeface="Verdana"/>
                <a:ea typeface="Verdana"/>
                <a:cs typeface="Verdana"/>
                <a:sym typeface="Verdana"/>
                <a:hlinkClick r:id="rId5"/>
              </a:rPr>
              <a:t> www.urs-ukraine.com.ua</a:t>
            </a:r>
          </a:p>
          <a:p>
            <a:pPr lvl="0" indent="-182563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endParaRPr lang="uk-UA" dirty="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indent="-182563">
              <a:lnSpc>
                <a:spcPct val="80000"/>
              </a:lnSpc>
              <a:spcBef>
                <a:spcPts val="0"/>
              </a:spcBef>
              <a:buSzPct val="25000"/>
              <a:buNone/>
            </a:pPr>
            <a:r>
              <a:rPr lang="uk-UA" dirty="0" smtClean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  </a:t>
            </a:r>
            <a:endParaRPr lang="uk-UA" dirty="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lang="uk-UA" dirty="0" smtClean="0"/>
          </a:p>
          <a:p>
            <a:endParaRPr lang="uk-UA" dirty="0" smtClean="0"/>
          </a:p>
        </p:txBody>
      </p:sp>
    </p:spTree>
    <p:extLst>
      <p:ext uri="{BB962C8B-B14F-4D97-AF65-F5344CB8AC3E}">
        <p14:creationId xmlns:p14="http://schemas.microsoft.com/office/powerpoint/2010/main" val="2431563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>
            <a:spLocks noGrp="1"/>
          </p:cNvSpPr>
          <p:nvPr>
            <p:ph type="title"/>
          </p:nvPr>
        </p:nvSpPr>
        <p:spPr>
          <a:xfrm>
            <a:off x="742072" y="459904"/>
            <a:ext cx="6892498" cy="431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uk-UA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ЮРС Сертифікація– Референції</a:t>
            </a:r>
          </a:p>
        </p:txBody>
      </p:sp>
      <p:pic>
        <p:nvPicPr>
          <p:cNvPr id="166" name="Shape 166" descr="http://logoness.com/assets/2012/09/3M-logo-1.jpg"/>
          <p:cNvPicPr preferRelativeResize="0"/>
          <p:nvPr/>
        </p:nvPicPr>
        <p:blipFill rotWithShape="1">
          <a:blip r:embed="rId3">
            <a:alphaModFix/>
          </a:blip>
          <a:srcRect l="16667" t="25000" r="16666" b="29166"/>
          <a:stretch/>
        </p:blipFill>
        <p:spPr>
          <a:xfrm>
            <a:off x="742072" y="1843191"/>
            <a:ext cx="792086" cy="54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Shape 167" descr="Acer_LOGO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665383" y="1952991"/>
            <a:ext cx="1368151" cy="4118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Shape 168" descr="http://arquivos.s2publicom.com.br/484/imagens/4533Image.jp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238126" y="1975250"/>
            <a:ext cx="1718873" cy="36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Shape 169" descr="http://www.coastguard.org.nz/images/Energizernew.jp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290321" y="2004224"/>
            <a:ext cx="1512167" cy="3835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Shape 170" descr="http://codysappliancerepair.com/wp-content/uploads/2011/12/bosch-logo1.jp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013985" y="1889221"/>
            <a:ext cx="1879287" cy="5393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Shape 17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68410" y="2922424"/>
            <a:ext cx="1975115" cy="3703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3002541" y="2767525"/>
            <a:ext cx="1234423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Shape 17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4540087" y="2807532"/>
            <a:ext cx="720080" cy="640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5470342" y="2703025"/>
            <a:ext cx="1152128" cy="809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6977970" y="3045233"/>
            <a:ext cx="1864245" cy="2726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Shape 176" descr="http://t3.gstatic.com/images?q=tbn:ANd9GcSN3KINnMbRM29JTt5cyzwv7pNCp1Q7F5pfcp8yUmBpDVlbDVY-Isp7HCqu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91808" y="3875123"/>
            <a:ext cx="720080" cy="720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Shape 17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959800" y="4035803"/>
            <a:ext cx="1526917" cy="5760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Shape 178" descr="http://anytechsb.files.wordpress.com/2012/05/air-asia-logo.png?w=1200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3842601" y="3960389"/>
            <a:ext cx="1080120" cy="599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Shape 179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5221226" y="3839876"/>
            <a:ext cx="723900" cy="79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Shape 180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6226425" y="4035803"/>
            <a:ext cx="1503090" cy="64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Shape 181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100392" y="3840880"/>
            <a:ext cx="648071" cy="842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Shape 182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869315" y="5094930"/>
            <a:ext cx="886653" cy="5040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Shape 18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2349458" y="5161135"/>
            <a:ext cx="1103956" cy="4727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4063282" y="5128932"/>
            <a:ext cx="1307976" cy="470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5914392" y="5105142"/>
            <a:ext cx="792086" cy="5057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Shape 186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7261885" y="5200619"/>
            <a:ext cx="1330004" cy="414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>
            <a:spLocks noGrp="1"/>
          </p:cNvSpPr>
          <p:nvPr>
            <p:ph type="ctrTitle"/>
          </p:nvPr>
        </p:nvSpPr>
        <p:spPr>
          <a:xfrm>
            <a:off x="1306341" y="1107850"/>
            <a:ext cx="6672600" cy="1007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Arial"/>
              <a:buNone/>
            </a:pPr>
            <a:r>
              <a:rPr lang="uk-UA" sz="3600" b="0" i="0" u="none" strike="noStrike" cap="none" dirty="0">
                <a:solidFill>
                  <a:schemeClr val="dk2"/>
                </a:solidFill>
                <a:latin typeface="Verdana"/>
                <a:ea typeface="Verdana"/>
                <a:cs typeface="Verdana"/>
                <a:sym typeface="Verdana"/>
              </a:rPr>
              <a:t>Контакти</a:t>
            </a:r>
          </a:p>
        </p:txBody>
      </p:sp>
      <p:sp>
        <p:nvSpPr>
          <p:cNvPr id="192" name="Shape 192"/>
          <p:cNvSpPr txBox="1">
            <a:spLocks noGrp="1"/>
          </p:cNvSpPr>
          <p:nvPr>
            <p:ph type="subTitle" idx="1"/>
          </p:nvPr>
        </p:nvSpPr>
        <p:spPr>
          <a:xfrm>
            <a:off x="1331640" y="2396356"/>
            <a:ext cx="6649673" cy="5284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ТОВ «Юнайтед регістр </a:t>
            </a:r>
            <a:r>
              <a:rPr lang="uk-UA" sz="20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оф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sz="2000" b="0" i="0" u="none" strike="noStrike" cap="none" dirty="0" err="1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системс</a:t>
            </a:r>
            <a:r>
              <a:rPr lang="uk-UA" sz="2000" b="0" i="0" u="none" strike="noStrike" cap="none" dirty="0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 Україна»</a:t>
            </a:r>
          </a:p>
          <a:p>
            <a:pPr marL="0" marR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2000" b="0" i="0" u="none" strike="noStrike" cap="none" dirty="0">
              <a:solidFill>
                <a:schemeClr val="dk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3" name="Shape 193"/>
          <p:cNvSpPr txBox="1">
            <a:spLocks noGrp="1"/>
          </p:cNvSpPr>
          <p:nvPr>
            <p:ph type="body" idx="2"/>
          </p:nvPr>
        </p:nvSpPr>
        <p:spPr>
          <a:xfrm>
            <a:off x="1331650" y="2996949"/>
            <a:ext cx="5976300" cy="31715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182563" marR="0" lvl="0" indent="-1825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665" b="0" i="0" u="none" strike="noStrike" cap="none" dirty="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2563" marR="0" lvl="0" indent="-1825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665" b="0" i="0" u="none" strike="noStrike" cap="none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Водогінна 2, </a:t>
            </a:r>
            <a:r>
              <a:rPr lang="uk-UA" sz="1665" b="0" i="0" u="none" strike="noStrike" cap="none" dirty="0" err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оф</a:t>
            </a:r>
            <a:r>
              <a:rPr lang="uk-UA" sz="1665" b="0" i="0" u="none" strike="noStrike" cap="none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221,</a:t>
            </a:r>
          </a:p>
          <a:p>
            <a:pPr marL="182563" marR="0" lvl="0" indent="-1825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665" b="0" i="0" u="none" strike="noStrike" cap="none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79011 Львів</a:t>
            </a:r>
          </a:p>
          <a:p>
            <a:pPr marL="182563" marR="0" lvl="0" indent="-1825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665" b="0" i="0" u="none" strike="noStrike" cap="none" dirty="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2563" marR="0" lvl="0" indent="-1825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665" b="0" i="0" u="none" strike="noStrike" cap="none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Самійленка 2, </a:t>
            </a:r>
            <a:r>
              <a:rPr lang="uk-UA" sz="1665" b="0" i="0" u="none" strike="noStrike" cap="none" dirty="0" err="1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оф</a:t>
            </a:r>
            <a:r>
              <a:rPr lang="uk-UA" sz="1665" b="0" i="0" u="none" strike="noStrike" cap="none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 1,</a:t>
            </a:r>
          </a:p>
          <a:p>
            <a:pPr marL="182563" marR="0" lvl="0" indent="-1825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665" b="0" i="0" u="none" strike="noStrike" cap="none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79005 Львів</a:t>
            </a:r>
          </a:p>
          <a:p>
            <a:pPr marL="182563" marR="0" lvl="0" indent="-1825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665" b="0" i="0" u="none" strike="noStrike" cap="none" dirty="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2563" marR="0" lvl="0" indent="-1825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665" b="0" i="0" u="none" strike="noStrike" cap="none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T: +38 067 364 52 00 </a:t>
            </a:r>
          </a:p>
          <a:p>
            <a:pPr marL="182563" marR="0" lvl="0" indent="-1825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665" b="0" i="0" u="none" strike="noStrike" cap="none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F: +38 032 244 48 80</a:t>
            </a:r>
          </a:p>
          <a:p>
            <a:pPr marL="182563" marR="0" lvl="0" indent="-1825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endParaRPr sz="1665" b="0" i="0" u="none" strike="noStrike" cap="none" dirty="0">
              <a:solidFill>
                <a:srgbClr val="595959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>
              <a:lnSpc>
                <a:spcPct val="80000"/>
              </a:lnSpc>
              <a:buSzPct val="25000"/>
            </a:pPr>
            <a:r>
              <a:rPr lang="uk-UA" sz="1665" b="0" i="0" u="none" strike="noStrike" cap="none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E: </a:t>
            </a:r>
            <a:r>
              <a:rPr lang="en-US" sz="1665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info</a:t>
            </a:r>
            <a:r>
              <a:rPr lang="uk-UA" sz="1665" u="sng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@urs-</a:t>
            </a:r>
            <a:r>
              <a:rPr lang="uk-UA" sz="1665" u="sng" dirty="0" err="1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</a:rPr>
              <a:t>ukraine.com.ua</a:t>
            </a:r>
            <a:endParaRPr lang="uk-UA" sz="1665" u="sng" dirty="0">
              <a:solidFill>
                <a:schemeClr val="hlink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182563" marR="0" lvl="0" indent="-182563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665" b="0" i="0" u="none" strike="noStrike" cap="none" dirty="0">
                <a:solidFill>
                  <a:srgbClr val="595959"/>
                </a:solidFill>
                <a:latin typeface="Verdana"/>
                <a:ea typeface="Verdana"/>
                <a:cs typeface="Verdana"/>
                <a:sym typeface="Verdana"/>
              </a:rPr>
              <a:t>W:</a:t>
            </a:r>
            <a:r>
              <a:rPr lang="uk-UA" sz="1665" b="0" i="0" u="sng" strike="noStrike" cap="none" dirty="0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3"/>
              </a:rPr>
              <a:t> www.urs-ukraine.com.ua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827575" y="387900"/>
            <a:ext cx="6807000" cy="63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uk-UA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ЮРС Сертифікація - Факти</a:t>
            </a:r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751375" y="1375050"/>
            <a:ext cx="8119199" cy="38199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Член «ROS </a:t>
            </a:r>
            <a:r>
              <a:rPr lang="uk-UA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Group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» з штаб-квартирою у Великобританії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Заснована в 1985 році (в Україні з 2015 р.)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Володіє міжнародною акредитацією присвоєною провідним світовим лідером UKAS (</a:t>
            </a:r>
            <a:r>
              <a:rPr lang="uk-UA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United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Kingdom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Accreditation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uk-UA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Service</a:t>
            </a:r>
            <a:r>
              <a:rPr lang="uk-UA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)</a:t>
            </a:r>
            <a:endParaRPr lang="en-US" sz="1800" b="0" i="0" u="none" strike="noStrike" cap="none" dirty="0" smtClean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>
              <a:spcBef>
                <a:spcPts val="0"/>
              </a:spcBef>
              <a:spcAft>
                <a:spcPts val="1500"/>
              </a:spcAft>
              <a:buSzPct val="25000"/>
              <a:buNone/>
            </a:pPr>
            <a:r>
              <a:rPr lang="uk-UA" b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Також ми володіємо </a:t>
            </a:r>
            <a:r>
              <a:rPr lang="uk-UA" b="0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міжнародною </a:t>
            </a:r>
            <a:r>
              <a:rPr lang="uk-UA" b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акредитацією</a:t>
            </a:r>
            <a:r>
              <a:rPr lang="en-US" b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r>
              <a:rPr lang="en-US" b="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DAkkS</a:t>
            </a:r>
            <a:r>
              <a:rPr lang="en-US" b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 (Deutsche </a:t>
            </a:r>
            <a:r>
              <a:rPr lang="en-US" b="0" dirty="0" err="1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Akkreditierungsstelle</a:t>
            </a:r>
            <a:r>
              <a:rPr lang="en-US" b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)</a:t>
            </a:r>
            <a:r>
              <a:rPr lang="uk-UA" b="0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  <a:endParaRPr lang="uk-UA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Велика мережа представництв у світі - більш ніж у 43 країнах (таких як GBR, CZE, ITA, POL,GER,  FRA, RUS, BGR, USA, ARE, PAK, UKR  т. ін.)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Сертифікація відповідно до більшості міжнародних </a:t>
            </a:r>
            <a:r>
              <a:rPr lang="en-US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       </a:t>
            </a:r>
            <a:r>
              <a:rPr lang="uk-UA" sz="1800" b="0" i="0" u="none" strike="noStrike" cap="none" dirty="0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стандартів</a:t>
            </a:r>
            <a:endParaRPr lang="uk-UA" sz="1800" b="0" i="0" u="none" strike="noStrike" cap="none" dirty="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Більш ніж 50,000 Клієнтів</a:t>
            </a:r>
          </a:p>
        </p:txBody>
      </p:sp>
      <p:pic>
        <p:nvPicPr>
          <p:cNvPr id="128" name="Shape 1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84164" y="4661519"/>
            <a:ext cx="945300" cy="1439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xfrm>
            <a:off x="827583" y="387893"/>
            <a:ext cx="6807000" cy="745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uk-UA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ЮРС Сертифікація – Стандарти</a:t>
            </a:r>
          </a:p>
        </p:txBody>
      </p:sp>
      <p:sp>
        <p:nvSpPr>
          <p:cNvPr id="134" name="Shape 134"/>
          <p:cNvSpPr txBox="1"/>
          <p:nvPr/>
        </p:nvSpPr>
        <p:spPr>
          <a:xfrm>
            <a:off x="4788023" y="1628800"/>
            <a:ext cx="2808298" cy="3477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ISO 50001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ISO13485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OHSAS 18001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SA 8000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BS 25999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 9100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Verdana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та інші  </a:t>
            </a:r>
          </a:p>
        </p:txBody>
      </p:sp>
      <p:sp>
        <p:nvSpPr>
          <p:cNvPr id="135" name="Shape 135"/>
          <p:cNvSpPr txBox="1"/>
          <p:nvPr/>
        </p:nvSpPr>
        <p:spPr>
          <a:xfrm>
            <a:off x="1403650" y="1700801"/>
            <a:ext cx="2952299" cy="31631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ISO 9001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ISO 14001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ISO 27001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ISO/TS 16949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ISO 20000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ISO 22000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Verdana"/>
              <a:buNone/>
            </a:pPr>
            <a:r>
              <a:rPr lang="uk-UA"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rPr>
              <a:t>FSSC 22000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Verdana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 txBox="1">
            <a:spLocks noGrp="1"/>
          </p:cNvSpPr>
          <p:nvPr>
            <p:ph type="title"/>
          </p:nvPr>
        </p:nvSpPr>
        <p:spPr>
          <a:xfrm>
            <a:off x="573449" y="540300"/>
            <a:ext cx="7233299" cy="122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uk-UA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ISO 9001 - міжнародний діловий стандарт,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uk-UA" sz="20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що містить критерії документації, впровадження та сертифікації системи менеджменту якості:</a:t>
            </a:r>
          </a:p>
        </p:txBody>
      </p:sp>
      <p:sp>
        <p:nvSpPr>
          <p:cNvPr id="141" name="Shape 141"/>
          <p:cNvSpPr txBox="1">
            <a:spLocks noGrp="1"/>
          </p:cNvSpPr>
          <p:nvPr>
            <p:ph type="body" idx="1"/>
          </p:nvPr>
        </p:nvSpPr>
        <p:spPr>
          <a:xfrm>
            <a:off x="726799" y="2272675"/>
            <a:ext cx="7877700" cy="3456299"/>
          </a:xfrm>
          <a:prstGeom prst="rect">
            <a:avLst/>
          </a:prstGeom>
          <a:noFill/>
          <a:ln>
            <a:noFill/>
          </a:ln>
        </p:spPr>
        <p:txBody>
          <a:bodyPr lIns="0" tIns="45700" rIns="91425" bIns="45700" anchor="t" anchorCtr="0">
            <a:noAutofit/>
          </a:bodyPr>
          <a:lstStyle/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 "/>
            </a:pPr>
            <a:r>
              <a:rPr lang="uk-UA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оптимізує управління процесами в організації;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 "/>
            </a:pPr>
            <a:r>
              <a:rPr lang="uk-UA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створює нові можливості для бізнесу;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підвищує довіру Клієнтів до Вас як до безпечного постачальника товарів та послуг;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 "/>
            </a:pPr>
            <a:r>
              <a:rPr lang="uk-UA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збільшує конкурентоспроможність;</a:t>
            </a:r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Verdana"/>
              <a:buChar char=" "/>
            </a:pPr>
            <a:r>
              <a:rPr lang="uk-UA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знижує витрати і забезпечує економію;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libri"/>
              <a:buNone/>
            </a:pPr>
            <a:r>
              <a:rPr lang="uk-UA" sz="18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допомагає підтримувати і покращувати становище Компанії на ринку.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title"/>
          </p:nvPr>
        </p:nvSpPr>
        <p:spPr>
          <a:xfrm>
            <a:off x="755575" y="387893"/>
            <a:ext cx="6878999" cy="50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uk-UA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ЮРС Сертифікація – Інші Стандарти</a:t>
            </a:r>
          </a:p>
        </p:txBody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55575" y="1421150"/>
            <a:ext cx="7977300" cy="4896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ISO 14001 - сертифікат спрямований на захист навколишнього середовища і призначений для всіх сфер бізнесу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ISO/IEC 27001 – дає впевненість в безпеці роботи з інформацією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ISO/TS 16949 - сертифікація відповідно до стандарту містить спеціальні вимоги для підприємств в автомобільній промисловості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OHSAS 18001 – сертифікація охорони праці та техніки безпеки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ISO 50001 – сертифікація системи управління енергоефективністю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ISO 20000 – сертифікація в управлінні </a:t>
            </a:r>
            <a:r>
              <a:rPr lang="uk-UA" sz="1800" b="0" i="0" u="none" strike="noStrike" cap="none" dirty="0" err="1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ІТ-послуг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>
            <a:spLocks noGrp="1"/>
          </p:cNvSpPr>
          <p:nvPr>
            <p:ph type="body" idx="1"/>
          </p:nvPr>
        </p:nvSpPr>
        <p:spPr>
          <a:xfrm>
            <a:off x="755575" y="1268758"/>
            <a:ext cx="7344815" cy="4608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800" b="0" i="0" u="none" strike="noStrike" cap="none" smtClean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ISO </a:t>
            </a: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13485 – сертифікація системи менеджменту якості для медичних пристроїв, закладів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ISO 22000 – сертифікація системи менеджменту безпеки харчових продуктів (НАССР)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SA 8000 – сертифікація корпоративної системи соціальної відповідальності  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BS 25999 – сертифікація менеджменту безперервності бізнесу</a:t>
            </a:r>
          </a:p>
          <a:p>
            <a:pPr marL="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lang="uk-UA" sz="18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AS 9100 – сертифікація системи менеджменту якості для аерокосмічної промисловості</a:t>
            </a:r>
          </a:p>
        </p:txBody>
      </p:sp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755575" y="387893"/>
            <a:ext cx="6878999" cy="50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uk-UA" sz="2400" b="0" i="0" u="none" strike="noStrike" cap="non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ЮРС Сертифікація – Інші Стандарти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2400" b="0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ЮРС Аудитори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1700808"/>
            <a:ext cx="8064896" cy="4319664"/>
          </a:xfrm>
        </p:spPr>
        <p:txBody>
          <a:bodyPr/>
          <a:lstStyle/>
          <a:p>
            <a:r>
              <a:rPr lang="uk-UA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Наша компанія звертає величезну увагу на рівень кваліфікації наших </a:t>
            </a:r>
            <a:r>
              <a:rPr lang="uk-UA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аудиторів</a:t>
            </a:r>
          </a:p>
          <a:p>
            <a:endParaRPr lang="uk-UA" dirty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r>
              <a:rPr lang="uk-UA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Наші аудитори являються нашими штатними працівниками, виключно в цьому випадку ми можемо гарантувати їх кваліфікацію та </a:t>
            </a:r>
            <a:r>
              <a:rPr lang="uk-UA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</a:t>
            </a:r>
            <a:r>
              <a:rPr lang="uk-UA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о</a:t>
            </a:r>
            <a:r>
              <a:rPr lang="uk-UA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фесійність</a:t>
            </a:r>
            <a:r>
              <a:rPr lang="uk-UA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.</a:t>
            </a:r>
          </a:p>
          <a:p>
            <a:endParaRPr lang="uk-UA" dirty="0" smtClean="0">
              <a:solidFill>
                <a:srgbClr val="000000"/>
              </a:solidFill>
              <a:latin typeface="Verdana"/>
              <a:ea typeface="Verdana"/>
              <a:cs typeface="Verdana"/>
            </a:endParaRPr>
          </a:p>
          <a:p>
            <a:r>
              <a:rPr lang="uk-UA" dirty="0" smtClean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Аудитори </a:t>
            </a:r>
            <a:r>
              <a:rPr lang="uk-UA" dirty="0">
                <a:solidFill>
                  <a:srgbClr val="000000"/>
                </a:solidFill>
                <a:latin typeface="Verdana"/>
                <a:ea typeface="Verdana"/>
                <a:cs typeface="Verdana"/>
              </a:rPr>
              <a:t>проходять регулярні внутрішні навчання та складають відповідні іспити. </a:t>
            </a:r>
          </a:p>
          <a:p>
            <a:pPr indent="0">
              <a:buNone/>
            </a:pPr>
            <a:r>
              <a:rPr lang="uk-UA" dirty="0" smtClean="0"/>
              <a:t> 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018312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title"/>
          </p:nvPr>
        </p:nvSpPr>
        <p:spPr>
          <a:xfrm>
            <a:off x="755575" y="536104"/>
            <a:ext cx="6878999" cy="431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uk-UA" sz="2400" b="0" i="0" u="none" strike="noStrike" cap="none" dirty="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ЮРС Сертифікація – Наші Сертифікати</a:t>
            </a:r>
          </a:p>
        </p:txBody>
      </p:sp>
      <p:pic>
        <p:nvPicPr>
          <p:cNvPr id="159" name="Shape 1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583" y="1484783"/>
            <a:ext cx="3456382" cy="4390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Shape 1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788023" y="1484783"/>
            <a:ext cx="3312366" cy="43909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018453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1"/>
            <a:ext cx="6984776" cy="576064"/>
          </a:xfrm>
        </p:spPr>
        <p:txBody>
          <a:bodyPr/>
          <a:lstStyle/>
          <a:p>
            <a:r>
              <a:rPr lang="uk-UA" sz="2400" b="0" dirty="0" smtClean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Курси внутрішніх аудиторів</a:t>
            </a:r>
            <a:endParaRPr lang="uk-UA" sz="2400" b="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9523" y="764705"/>
            <a:ext cx="4766734" cy="5904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584614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URS">
      <a:dk1>
        <a:srgbClr val="000000"/>
      </a:dk1>
      <a:lt1>
        <a:srgbClr val="FFFFFF"/>
      </a:lt1>
      <a:dk2>
        <a:srgbClr val="186941"/>
      </a:dk2>
      <a:lt2>
        <a:srgbClr val="BBC7BB"/>
      </a:lt2>
      <a:accent1>
        <a:srgbClr val="EABE1D"/>
      </a:accent1>
      <a:accent2>
        <a:srgbClr val="186941"/>
      </a:accent2>
      <a:accent3>
        <a:srgbClr val="105CAB"/>
      </a:accent3>
      <a:accent4>
        <a:srgbClr val="F57C22"/>
      </a:accent4>
      <a:accent5>
        <a:srgbClr val="DE1E34"/>
      </a:accent5>
      <a:accent6>
        <a:srgbClr val="81276E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484</Words>
  <Application>Microsoft Office PowerPoint</Application>
  <PresentationFormat>Экран (4:3)</PresentationFormat>
  <Paragraphs>86</Paragraphs>
  <Slides>13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Motiv sady Office</vt:lpstr>
      <vt:lpstr>Презентация PowerPoint</vt:lpstr>
      <vt:lpstr>ЮРС Сертифікація - Факти</vt:lpstr>
      <vt:lpstr>ЮРС Сертифікація – Стандарти</vt:lpstr>
      <vt:lpstr>ISO 9001 - міжнародний діловий стандарт, що містить критерії документації, впровадження та сертифікації системи менеджменту якості:</vt:lpstr>
      <vt:lpstr>ЮРС Сертифікація – Інші Стандарти</vt:lpstr>
      <vt:lpstr>ЮРС Сертифікація – Інші Стандарти</vt:lpstr>
      <vt:lpstr>ЮРС Аудитори</vt:lpstr>
      <vt:lpstr>ЮРС Сертифікація – Наші Сертифікати</vt:lpstr>
      <vt:lpstr>Курси внутрішніх аудиторів</vt:lpstr>
      <vt:lpstr>ЮРС Навчання – Наші Сертифікати</vt:lpstr>
      <vt:lpstr>ЮРС Контакти тренінги</vt:lpstr>
      <vt:lpstr>ЮРС Сертифікація– Референції</vt:lpstr>
      <vt:lpstr>Контакти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Oleksandr</dc:creator>
  <cp:lastModifiedBy>Oleksandr</cp:lastModifiedBy>
  <cp:revision>14</cp:revision>
  <dcterms:modified xsi:type="dcterms:W3CDTF">2017-09-07T12:28:14Z</dcterms:modified>
</cp:coreProperties>
</file>