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256" r:id="rId2"/>
    <p:sldId id="257" r:id="rId3"/>
    <p:sldId id="258" r:id="rId4"/>
    <p:sldId id="265" r:id="rId5"/>
    <p:sldId id="269" r:id="rId6"/>
    <p:sldId id="266" r:id="rId7"/>
    <p:sldId id="267" r:id="rId8"/>
    <p:sldId id="268" r:id="rId9"/>
    <p:sldId id="259" r:id="rId10"/>
    <p:sldId id="260" r:id="rId11"/>
    <p:sldId id="261" r:id="rId12"/>
    <p:sldId id="262" r:id="rId13"/>
    <p:sldId id="263" r:id="rId14"/>
    <p:sldId id="264" r:id="rId15"/>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18" d="100"/>
          <a:sy n="118" d="100"/>
        </p:scale>
        <p:origin x="-230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626BE5-C8EA-49D2-918D-7DD1F060291B}" type="datetimeFigureOut">
              <a:rPr lang="uk-UA" smtClean="0"/>
              <a:pPr/>
              <a:t>11.10.2015</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640C36-8EDD-4226-BCF4-6CDF39278EAA}" type="slidenum">
              <a:rPr lang="uk-UA" smtClean="0"/>
              <a:pPr/>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2640C36-8EDD-4226-BCF4-6CDF39278EAA}" type="slidenum">
              <a:rPr lang="uk-UA" smtClean="0"/>
              <a:pPr/>
              <a:t>1</a:t>
            </a:fld>
            <a:endParaRPr lang="uk-U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400800" y="6355080"/>
            <a:ext cx="2286000" cy="365760"/>
          </a:xfrm>
        </p:spPr>
        <p:txBody>
          <a:bodyPr/>
          <a:lstStyle>
            <a:lvl1pPr>
              <a:defRPr sz="1400"/>
            </a:lvl1pPr>
          </a:lstStyle>
          <a:p>
            <a:fld id="{079EBCCB-765B-4CF0-9247-FEA42D6673B5}" type="datetimeFigureOut">
              <a:rPr lang="uk-UA" smtClean="0"/>
              <a:pPr/>
              <a:t>11.10.2015</a:t>
            </a:fld>
            <a:endParaRPr lang="uk-UA"/>
          </a:p>
        </p:txBody>
      </p:sp>
      <p:sp>
        <p:nvSpPr>
          <p:cNvPr id="17" name="Нижний колонтитул 16"/>
          <p:cNvSpPr>
            <a:spLocks noGrp="1"/>
          </p:cNvSpPr>
          <p:nvPr>
            <p:ph type="ftr" sz="quarter" idx="11"/>
          </p:nvPr>
        </p:nvSpPr>
        <p:spPr>
          <a:xfrm>
            <a:off x="2898648" y="6355080"/>
            <a:ext cx="3474720" cy="365760"/>
          </a:xfrm>
        </p:spPr>
        <p:txBody>
          <a:bodyPr/>
          <a:lstStyle/>
          <a:p>
            <a:endParaRPr lang="uk-UA"/>
          </a:p>
        </p:txBody>
      </p:sp>
      <p:sp>
        <p:nvSpPr>
          <p:cNvPr id="29" name="Номер слайда 28"/>
          <p:cNvSpPr>
            <a:spLocks noGrp="1"/>
          </p:cNvSpPr>
          <p:nvPr>
            <p:ph type="sldNum" sz="quarter" idx="12"/>
          </p:nvPr>
        </p:nvSpPr>
        <p:spPr>
          <a:xfrm>
            <a:off x="1216152" y="6355080"/>
            <a:ext cx="1219200" cy="365760"/>
          </a:xfrm>
        </p:spPr>
        <p:txBody>
          <a:bodyPr/>
          <a:lstStyle/>
          <a:p>
            <a:fld id="{23E10F89-90D6-40FE-8565-5DBE9D4DADB1}" type="slidenum">
              <a:rPr lang="uk-UA" smtClean="0"/>
              <a:pPr/>
              <a:t>‹#›</a:t>
            </a:fld>
            <a:endParaRPr lang="uk-UA"/>
          </a:p>
        </p:txBody>
      </p:sp>
      <p:sp>
        <p:nvSpPr>
          <p:cNvPr id="21" name="Прямоугольник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Прямоугольник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Прямоугольник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079EBCCB-765B-4CF0-9247-FEA42D6673B5}" type="datetimeFigureOut">
              <a:rPr lang="uk-UA" smtClean="0"/>
              <a:pPr/>
              <a:t>11.10.2015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3E10F89-90D6-40FE-8565-5DBE9D4DADB1}"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079EBCCB-765B-4CF0-9247-FEA42D6673B5}" type="datetimeFigureOut">
              <a:rPr lang="uk-UA" smtClean="0"/>
              <a:pPr/>
              <a:t>11.10.2015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3E10F89-90D6-40FE-8565-5DBE9D4DADB1}" type="slidenum">
              <a:rPr lang="uk-UA" smtClean="0"/>
              <a:pPr/>
              <a:t>‹#›</a:t>
            </a:fld>
            <a:endParaRPr lang="uk-UA"/>
          </a:p>
        </p:txBody>
      </p:sp>
      <p:sp>
        <p:nvSpPr>
          <p:cNvPr id="7" name="Прямая соединительная линия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Равнобедренный треугольник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079EBCCB-765B-4CF0-9247-FEA42D6673B5}" type="datetimeFigureOut">
              <a:rPr lang="uk-UA" smtClean="0"/>
              <a:pPr/>
              <a:t>11.10.2015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3E10F89-90D6-40FE-8565-5DBE9D4DADB1}" type="slidenum">
              <a:rPr lang="uk-UA" smtClean="0"/>
              <a:pPr/>
              <a:t>‹#›</a:t>
            </a:fld>
            <a:endParaRPr lang="uk-UA"/>
          </a:p>
        </p:txBody>
      </p:sp>
      <p:sp>
        <p:nvSpPr>
          <p:cNvPr id="8" name="Содержимое 7"/>
          <p:cNvSpPr>
            <a:spLocks noGrp="1"/>
          </p:cNvSpPr>
          <p:nvPr>
            <p:ph sz="quarter" idx="1"/>
          </p:nvPr>
        </p:nvSpPr>
        <p:spPr>
          <a:xfrm>
            <a:off x="457200" y="1219200"/>
            <a:ext cx="8229600"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6400800" y="6355080"/>
            <a:ext cx="2286000" cy="365760"/>
          </a:xfrm>
        </p:spPr>
        <p:txBody>
          <a:bodyPr/>
          <a:lstStyle/>
          <a:p>
            <a:fld id="{079EBCCB-765B-4CF0-9247-FEA42D6673B5}" type="datetimeFigureOut">
              <a:rPr lang="uk-UA" smtClean="0"/>
              <a:pPr/>
              <a:t>11.10.2015</a:t>
            </a:fld>
            <a:endParaRPr lang="uk-UA"/>
          </a:p>
        </p:txBody>
      </p:sp>
      <p:sp>
        <p:nvSpPr>
          <p:cNvPr id="5" name="Нижний колонтитул 4"/>
          <p:cNvSpPr>
            <a:spLocks noGrp="1"/>
          </p:cNvSpPr>
          <p:nvPr>
            <p:ph type="ftr" sz="quarter" idx="11"/>
          </p:nvPr>
        </p:nvSpPr>
        <p:spPr>
          <a:xfrm>
            <a:off x="2898648" y="6355080"/>
            <a:ext cx="3474720" cy="365760"/>
          </a:xfrm>
        </p:spPr>
        <p:txBody>
          <a:bodyPr/>
          <a:lstStyle/>
          <a:p>
            <a:endParaRPr lang="uk-UA"/>
          </a:p>
        </p:txBody>
      </p:sp>
      <p:sp>
        <p:nvSpPr>
          <p:cNvPr id="6" name="Номер слайда 5"/>
          <p:cNvSpPr>
            <a:spLocks noGrp="1"/>
          </p:cNvSpPr>
          <p:nvPr>
            <p:ph type="sldNum" sz="quarter" idx="12"/>
          </p:nvPr>
        </p:nvSpPr>
        <p:spPr>
          <a:xfrm>
            <a:off x="1069848" y="6355080"/>
            <a:ext cx="1520952" cy="365760"/>
          </a:xfrm>
        </p:spPr>
        <p:txBody>
          <a:bodyPr/>
          <a:lstStyle/>
          <a:p>
            <a:fld id="{23E10F89-90D6-40FE-8565-5DBE9D4DADB1}" type="slidenum">
              <a:rPr lang="uk-UA" smtClean="0"/>
              <a:pPr/>
              <a:t>‹#›</a:t>
            </a:fld>
            <a:endParaRPr lang="uk-UA"/>
          </a:p>
        </p:txBody>
      </p:sp>
      <p:sp>
        <p:nvSpPr>
          <p:cNvPr id="7" name="Прямоугольник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079EBCCB-765B-4CF0-9247-FEA42D6673B5}" type="datetimeFigureOut">
              <a:rPr lang="uk-UA" smtClean="0"/>
              <a:pPr/>
              <a:t>11.10.2015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23E10F89-90D6-40FE-8565-5DBE9D4DADB1}" type="slidenum">
              <a:rPr lang="uk-UA" smtClean="0"/>
              <a:pPr/>
              <a:t>‹#›</a:t>
            </a:fld>
            <a:endParaRPr lang="uk-UA"/>
          </a:p>
        </p:txBody>
      </p:sp>
      <p:sp>
        <p:nvSpPr>
          <p:cNvPr id="9" name="Содержимое 8"/>
          <p:cNvSpPr>
            <a:spLocks noGrp="1"/>
          </p:cNvSpPr>
          <p:nvPr>
            <p:ph sz="quarter" idx="1"/>
          </p:nvPr>
        </p:nvSpPr>
        <p:spPr>
          <a:xfrm>
            <a:off x="457200" y="1219200"/>
            <a:ext cx="4041648"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632198" y="1216152"/>
            <a:ext cx="4041648"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079EBCCB-765B-4CF0-9247-FEA42D6673B5}" type="datetimeFigureOut">
              <a:rPr lang="uk-UA" smtClean="0"/>
              <a:pPr/>
              <a:t>11.10.2015</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23E10F89-90D6-40FE-8565-5DBE9D4DADB1}" type="slidenum">
              <a:rPr lang="uk-UA" smtClean="0"/>
              <a:pPr/>
              <a:t>‹#›</a:t>
            </a:fld>
            <a:endParaRPr lang="uk-UA"/>
          </a:p>
        </p:txBody>
      </p:sp>
      <p:sp>
        <p:nvSpPr>
          <p:cNvPr id="11" name="Содержимое 10"/>
          <p:cNvSpPr>
            <a:spLocks noGrp="1"/>
          </p:cNvSpPr>
          <p:nvPr>
            <p:ph sz="quarter" idx="2"/>
          </p:nvPr>
        </p:nvSpPr>
        <p:spPr>
          <a:xfrm>
            <a:off x="457200" y="2133600"/>
            <a:ext cx="4038600" cy="4038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648200" y="2133600"/>
            <a:ext cx="4038600" cy="4038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079EBCCB-765B-4CF0-9247-FEA42D6673B5}" type="datetimeFigureOut">
              <a:rPr lang="uk-UA" smtClean="0"/>
              <a:pPr/>
              <a:t>11.10.2015</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23E10F89-90D6-40FE-8565-5DBE9D4DADB1}" type="slidenum">
              <a:rPr lang="uk-UA" smtClean="0"/>
              <a:pPr/>
              <a:t>‹#›</a:t>
            </a:fld>
            <a:endParaRPr lang="uk-UA"/>
          </a:p>
        </p:txBody>
      </p:sp>
      <p:sp>
        <p:nvSpPr>
          <p:cNvPr id="6" name="Равнобедренный треугольник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79EBCCB-765B-4CF0-9247-FEA42D6673B5}" type="datetimeFigureOut">
              <a:rPr lang="uk-UA" smtClean="0"/>
              <a:pPr/>
              <a:t>11.10.2015</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23E10F89-90D6-40FE-8565-5DBE9D4DADB1}" type="slidenum">
              <a:rPr lang="uk-UA" smtClean="0"/>
              <a:pPr/>
              <a:t>‹#›</a:t>
            </a:fld>
            <a:endParaRPr lang="uk-UA"/>
          </a:p>
        </p:txBody>
      </p:sp>
      <p:sp>
        <p:nvSpPr>
          <p:cNvPr id="5" name="Прямая соединительная линия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Равнобедренный треугольник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079EBCCB-765B-4CF0-9247-FEA42D6673B5}" type="datetimeFigureOut">
              <a:rPr lang="uk-UA" smtClean="0"/>
              <a:pPr/>
              <a:t>11.10.2015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23E10F89-90D6-40FE-8565-5DBE9D4DADB1}" type="slidenum">
              <a:rPr lang="uk-UA" smtClean="0"/>
              <a:pPr/>
              <a:t>‹#›</a:t>
            </a:fld>
            <a:endParaRPr lang="uk-UA"/>
          </a:p>
        </p:txBody>
      </p:sp>
      <p:sp>
        <p:nvSpPr>
          <p:cNvPr id="8" name="Прямая соединительная линия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ая соединительная линия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Равнобедренный треугольник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Содержимое 11"/>
          <p:cNvSpPr>
            <a:spLocks noGrp="1"/>
          </p:cNvSpPr>
          <p:nvPr>
            <p:ph sz="quarter" idx="1"/>
          </p:nvPr>
        </p:nvSpPr>
        <p:spPr>
          <a:xfrm>
            <a:off x="304800" y="304800"/>
            <a:ext cx="57150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079EBCCB-765B-4CF0-9247-FEA42D6673B5}" type="datetimeFigureOut">
              <a:rPr lang="uk-UA" smtClean="0"/>
              <a:pPr/>
              <a:t>11.10.2015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23E10F89-90D6-40FE-8565-5DBE9D4DADB1}" type="slidenum">
              <a:rPr lang="uk-UA" smtClean="0"/>
              <a:pPr/>
              <a:t>‹#›</a:t>
            </a:fld>
            <a:endParaRPr lang="uk-UA"/>
          </a:p>
        </p:txBody>
      </p:sp>
      <p:sp>
        <p:nvSpPr>
          <p:cNvPr id="8" name="Прямая соединительная линия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Равнобедренный треугольник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152400"/>
            <a:ext cx="8229600" cy="990600"/>
          </a:xfrm>
          <a:prstGeom prst="rect">
            <a:avLst/>
          </a:prstGeom>
        </p:spPr>
        <p:txBody>
          <a:bodyPr vert="horz"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079EBCCB-765B-4CF0-9247-FEA42D6673B5}" type="datetimeFigureOut">
              <a:rPr lang="uk-UA" smtClean="0"/>
              <a:pPr/>
              <a:t>11.10.2015</a:t>
            </a:fld>
            <a:endParaRPr lang="uk-UA"/>
          </a:p>
        </p:txBody>
      </p:sp>
      <p:sp>
        <p:nvSpPr>
          <p:cNvPr id="3" name="Нижний колонтитул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uk-UA"/>
          </a:p>
        </p:txBody>
      </p:sp>
      <p:sp>
        <p:nvSpPr>
          <p:cNvPr id="23" name="Номер слайда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23E10F89-90D6-40FE-8565-5DBE9D4DADB1}" type="slidenum">
              <a:rPr lang="uk-UA" smtClean="0"/>
              <a:pPr/>
              <a:t>‹#›</a:t>
            </a:fld>
            <a:endParaRPr lang="uk-UA"/>
          </a:p>
        </p:txBody>
      </p:sp>
      <p:sp>
        <p:nvSpPr>
          <p:cNvPr id="28" name="Прямая соединительная линия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Прямая соединительная линия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Равнобедренный треугольник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hyperlink" Target="http://www.uzhnu.edu.ua/en/cat/projects-fktbum" TargetMode="External"/><Relationship Id="rId2" Type="http://schemas.openxmlformats.org/officeDocument/2006/relationships/hyperlink" Target="http://mediacenter.uzhnu.edu.ua/news/v_uzhnu_pracjujut_nad_vtilennjam_proektu_trikutnik_znan/2015-05-01-2314" TargetMode="Externa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hyperlink" Target="http://e-learn.uzhnu.edu.ua/" TargetMode="External"/><Relationship Id="rId2" Type="http://schemas.openxmlformats.org/officeDocument/2006/relationships/hyperlink" Target="http://dspace.uzhnu.edu.ua/" TargetMode="Externa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uzhnu.edu.ua/consortium/en/" TargetMode="Externa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innolab.uzhnu.edu.ua/" TargetMode="Externa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hyperlink" Target="http://www.agrofoodplatform.com/" TargetMode="External"/><Relationship Id="rId2" Type="http://schemas.openxmlformats.org/officeDocument/2006/relationships/hyperlink" Target="http://ncp-uzhnu.net.ua/" TargetMode="Externa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19200" y="2996952"/>
            <a:ext cx="7097216" cy="1879848"/>
          </a:xfrm>
          <a:effectLst/>
        </p:spPr>
        <p:txBody>
          <a:bodyPr/>
          <a:lstStyle/>
          <a:p>
            <a:r>
              <a:rPr lang="en-US" sz="1800" b="1" dirty="0" smtClean="0">
                <a:solidFill>
                  <a:schemeClr val="accent1">
                    <a:lumMod val="50000"/>
                  </a:schemeClr>
                </a:solidFill>
                <a:latin typeface="Arial" pitchFamily="34" charset="0"/>
                <a:cs typeface="Arial" pitchFamily="34" charset="0"/>
              </a:rPr>
              <a:t>Fostering the knowledge Triangle in Belarus, Ukraine, Moldova (FKTBUM):</a:t>
            </a:r>
            <a:br>
              <a:rPr lang="en-US" sz="1800" b="1" dirty="0" smtClean="0">
                <a:solidFill>
                  <a:schemeClr val="accent1">
                    <a:lumMod val="50000"/>
                  </a:schemeClr>
                </a:solidFill>
                <a:latin typeface="Arial" pitchFamily="34" charset="0"/>
                <a:cs typeface="Arial" pitchFamily="34" charset="0"/>
              </a:rPr>
            </a:br>
            <a:r>
              <a:rPr lang="en-US" sz="1800" b="1" dirty="0" smtClean="0">
                <a:solidFill>
                  <a:schemeClr val="accent1">
                    <a:lumMod val="50000"/>
                  </a:schemeClr>
                </a:solidFill>
                <a:latin typeface="Arial" pitchFamily="34" charset="0"/>
                <a:cs typeface="Arial" pitchFamily="34" charset="0"/>
              </a:rPr>
              <a:t/>
            </a:r>
            <a:br>
              <a:rPr lang="en-US" sz="1800" b="1" dirty="0" smtClean="0">
                <a:solidFill>
                  <a:schemeClr val="accent1">
                    <a:lumMod val="50000"/>
                  </a:schemeClr>
                </a:solidFill>
                <a:latin typeface="Arial" pitchFamily="34" charset="0"/>
                <a:cs typeface="Arial" pitchFamily="34" charset="0"/>
              </a:rPr>
            </a:br>
            <a:r>
              <a:rPr lang="en-US" sz="1800" b="1" dirty="0" smtClean="0">
                <a:solidFill>
                  <a:schemeClr val="accent1">
                    <a:lumMod val="50000"/>
                  </a:schemeClr>
                </a:solidFill>
                <a:latin typeface="Arial" pitchFamily="34" charset="0"/>
                <a:cs typeface="Arial" pitchFamily="34" charset="0"/>
              </a:rPr>
              <a:t>Project goals and objectives, </a:t>
            </a:r>
            <a:br>
              <a:rPr lang="en-US" sz="1800" b="1" dirty="0" smtClean="0">
                <a:solidFill>
                  <a:schemeClr val="accent1">
                    <a:lumMod val="50000"/>
                  </a:schemeClr>
                </a:solidFill>
                <a:latin typeface="Arial" pitchFamily="34" charset="0"/>
                <a:cs typeface="Arial" pitchFamily="34" charset="0"/>
              </a:rPr>
            </a:br>
            <a:r>
              <a:rPr lang="en-US" sz="1800" b="1" dirty="0" smtClean="0">
                <a:solidFill>
                  <a:schemeClr val="accent1">
                    <a:lumMod val="50000"/>
                  </a:schemeClr>
                </a:solidFill>
                <a:latin typeface="Arial" pitchFamily="34" charset="0"/>
                <a:cs typeface="Arial" pitchFamily="34" charset="0"/>
              </a:rPr>
              <a:t>performance of work packages 2014-2015</a:t>
            </a:r>
            <a:endParaRPr lang="uk-UA" b="1" dirty="0">
              <a:solidFill>
                <a:schemeClr val="accent1">
                  <a:lumMod val="50000"/>
                </a:schemeClr>
              </a:solidFill>
            </a:endParaRPr>
          </a:p>
        </p:txBody>
      </p:sp>
      <p:sp>
        <p:nvSpPr>
          <p:cNvPr id="3" name="Подзаголовок 2"/>
          <p:cNvSpPr>
            <a:spLocks noGrp="1"/>
          </p:cNvSpPr>
          <p:nvPr>
            <p:ph type="subTitle" idx="1"/>
          </p:nvPr>
        </p:nvSpPr>
        <p:spPr>
          <a:xfrm>
            <a:off x="1219200" y="5013176"/>
            <a:ext cx="7025208" cy="864096"/>
          </a:xfrm>
          <a:effectLst/>
        </p:spPr>
        <p:txBody>
          <a:bodyPr>
            <a:normAutofit fontScale="70000" lnSpcReduction="20000"/>
          </a:bodyPr>
          <a:lstStyle/>
          <a:p>
            <a:r>
              <a:rPr lang="en-US" b="1" dirty="0" err="1" smtClean="0">
                <a:solidFill>
                  <a:schemeClr val="tx1"/>
                </a:solidFill>
                <a:latin typeface="Arial" pitchFamily="34" charset="0"/>
                <a:cs typeface="Arial" pitchFamily="34" charset="0"/>
              </a:rPr>
              <a:t>Svitlana</a:t>
            </a:r>
            <a:r>
              <a:rPr lang="en-US" b="1" dirty="0" smtClean="0">
                <a:solidFill>
                  <a:schemeClr val="tx1"/>
                </a:solidFill>
                <a:latin typeface="Arial" pitchFamily="34" charset="0"/>
                <a:cs typeface="Arial" pitchFamily="34" charset="0"/>
              </a:rPr>
              <a:t> </a:t>
            </a:r>
            <a:r>
              <a:rPr lang="en-US" b="1" dirty="0" err="1" smtClean="0">
                <a:solidFill>
                  <a:schemeClr val="tx1"/>
                </a:solidFill>
                <a:latin typeface="Arial" pitchFamily="34" charset="0"/>
                <a:cs typeface="Arial" pitchFamily="34" charset="0"/>
              </a:rPr>
              <a:t>Slava</a:t>
            </a:r>
            <a:r>
              <a:rPr lang="en-US" b="1" dirty="0" smtClean="0">
                <a:solidFill>
                  <a:schemeClr val="tx1"/>
                </a:solidFill>
                <a:latin typeface="Arial" pitchFamily="34" charset="0"/>
                <a:cs typeface="Arial" pitchFamily="34" charset="0"/>
              </a:rPr>
              <a:t>,</a:t>
            </a:r>
          </a:p>
          <a:p>
            <a:r>
              <a:rPr lang="en-US" b="1" dirty="0" err="1" smtClean="0">
                <a:solidFill>
                  <a:schemeClr val="tx1"/>
                </a:solidFill>
                <a:latin typeface="Arial" pitchFamily="34" charset="0"/>
                <a:cs typeface="Arial" pitchFamily="34" charset="0"/>
              </a:rPr>
              <a:t>Tetyana</a:t>
            </a:r>
            <a:r>
              <a:rPr lang="en-US" b="1" dirty="0" smtClean="0">
                <a:solidFill>
                  <a:schemeClr val="tx1"/>
                </a:solidFill>
                <a:latin typeface="Arial" pitchFamily="34" charset="0"/>
                <a:cs typeface="Arial" pitchFamily="34" charset="0"/>
              </a:rPr>
              <a:t> </a:t>
            </a:r>
            <a:r>
              <a:rPr lang="en-US" b="1" dirty="0" err="1" smtClean="0">
                <a:solidFill>
                  <a:schemeClr val="tx1"/>
                </a:solidFill>
                <a:latin typeface="Arial" pitchFamily="34" charset="0"/>
                <a:cs typeface="Arial" pitchFamily="34" charset="0"/>
              </a:rPr>
              <a:t>Buturlakina</a:t>
            </a:r>
            <a:r>
              <a:rPr lang="en-US" b="1" dirty="0" smtClean="0">
                <a:solidFill>
                  <a:schemeClr val="tx1"/>
                </a:solidFill>
                <a:latin typeface="Arial" pitchFamily="34" charset="0"/>
                <a:cs typeface="Arial" pitchFamily="34" charset="0"/>
              </a:rPr>
              <a:t>,</a:t>
            </a:r>
          </a:p>
          <a:p>
            <a:r>
              <a:rPr lang="en-US" sz="2600" b="1" dirty="0" err="1" smtClean="0">
                <a:solidFill>
                  <a:schemeClr val="tx1"/>
                </a:solidFill>
                <a:latin typeface="Arial" pitchFamily="34" charset="0"/>
                <a:cs typeface="Arial" pitchFamily="34" charset="0"/>
              </a:rPr>
              <a:t>Uzhhorod</a:t>
            </a:r>
            <a:r>
              <a:rPr lang="en-US" sz="2600" b="1" dirty="0" smtClean="0">
                <a:solidFill>
                  <a:schemeClr val="tx1"/>
                </a:solidFill>
                <a:latin typeface="Arial" pitchFamily="34" charset="0"/>
                <a:cs typeface="Arial" pitchFamily="34" charset="0"/>
              </a:rPr>
              <a:t> National University</a:t>
            </a:r>
            <a:endParaRPr lang="uk-UA" sz="2600" b="1" dirty="0">
              <a:solidFill>
                <a:schemeClr val="tx1"/>
              </a:solidFill>
              <a:latin typeface="Arial" pitchFamily="34" charset="0"/>
              <a:cs typeface="Arial" pitchFamily="34" charset="0"/>
            </a:endParaRPr>
          </a:p>
        </p:txBody>
      </p:sp>
      <p:pic>
        <p:nvPicPr>
          <p:cNvPr id="1026" name="Picture 5" descr="Описание: E:\Documents and Settings\admin\Рабочий стол\1.png"/>
          <p:cNvPicPr>
            <a:picLocks noChangeAspect="1" noChangeArrowheads="1"/>
          </p:cNvPicPr>
          <p:nvPr/>
        </p:nvPicPr>
        <p:blipFill>
          <a:blip r:embed="rId3" cstate="print"/>
          <a:srcRect/>
          <a:stretch>
            <a:fillRect/>
          </a:stretch>
        </p:blipFill>
        <p:spPr bwMode="auto">
          <a:xfrm>
            <a:off x="996950" y="619125"/>
            <a:ext cx="1860550" cy="809625"/>
          </a:xfrm>
          <a:prstGeom prst="rect">
            <a:avLst/>
          </a:prstGeom>
          <a:noFill/>
        </p:spPr>
      </p:pic>
      <p:pic>
        <p:nvPicPr>
          <p:cNvPr id="1027" name="Picture 4" descr="Описание: E:\Documents and Settings\admin\Рабочий стол\3.png"/>
          <p:cNvPicPr>
            <a:picLocks noChangeAspect="1" noChangeArrowheads="1"/>
          </p:cNvPicPr>
          <p:nvPr/>
        </p:nvPicPr>
        <p:blipFill>
          <a:blip r:embed="rId4" cstate="print"/>
          <a:srcRect/>
          <a:stretch>
            <a:fillRect/>
          </a:stretch>
        </p:blipFill>
        <p:spPr bwMode="auto">
          <a:xfrm>
            <a:off x="5796136" y="836712"/>
            <a:ext cx="2535237" cy="550862"/>
          </a:xfrm>
          <a:prstGeom prst="rect">
            <a:avLst/>
          </a:prstGeom>
          <a:noFill/>
        </p:spPr>
      </p:pic>
      <p:pic>
        <p:nvPicPr>
          <p:cNvPr id="1029" name="Picture 5" descr="Логотип УжНУ"/>
          <p:cNvPicPr>
            <a:picLocks noChangeAspect="1" noChangeArrowheads="1"/>
          </p:cNvPicPr>
          <p:nvPr/>
        </p:nvPicPr>
        <p:blipFill>
          <a:blip r:embed="rId5" cstate="print"/>
          <a:srcRect/>
          <a:stretch>
            <a:fillRect/>
          </a:stretch>
        </p:blipFill>
        <p:spPr bwMode="auto">
          <a:xfrm>
            <a:off x="1547664" y="3717032"/>
            <a:ext cx="1114425" cy="1133476"/>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Содержимое 2"/>
          <p:cNvSpPr>
            <a:spLocks noGrp="1"/>
          </p:cNvSpPr>
          <p:nvPr>
            <p:ph sz="quarter" idx="1"/>
          </p:nvPr>
        </p:nvSpPr>
        <p:spPr>
          <a:effectLst/>
        </p:spPr>
        <p:txBody>
          <a:bodyPr>
            <a:normAutofit/>
          </a:bodyPr>
          <a:lstStyle/>
          <a:p>
            <a:r>
              <a:rPr lang="en-US" sz="1600" b="1" dirty="0" smtClean="0">
                <a:solidFill>
                  <a:schemeClr val="accent1">
                    <a:lumMod val="50000"/>
                  </a:schemeClr>
                </a:solidFill>
                <a:latin typeface="Arial" pitchFamily="34" charset="0"/>
                <a:cs typeface="Arial" pitchFamily="34" charset="0"/>
              </a:rPr>
              <a:t>WP4 Task specification: implementation plan for the integration of higher education, innovation and research in Belarus, Moldova and Ukraine:</a:t>
            </a:r>
          </a:p>
          <a:p>
            <a:r>
              <a:rPr lang="en-US" sz="1600" dirty="0" smtClean="0"/>
              <a:t>Preparation of target specifications in the field of higher education</a:t>
            </a:r>
          </a:p>
          <a:p>
            <a:r>
              <a:rPr lang="en-US" sz="1600" dirty="0" smtClean="0"/>
              <a:t>Preparation of target specifications in the field of research and development</a:t>
            </a:r>
          </a:p>
          <a:p>
            <a:r>
              <a:rPr lang="en-US" sz="1600" dirty="0" smtClean="0"/>
              <a:t>Preparation of target specifications in the field of innovation</a:t>
            </a:r>
          </a:p>
          <a:p>
            <a:r>
              <a:rPr lang="en-US" sz="1600" dirty="0" smtClean="0"/>
              <a:t>Discussion, coordination, preparation of documents in Ukraine.</a:t>
            </a:r>
          </a:p>
          <a:p>
            <a:endParaRPr lang="en-US" sz="1600" b="1" dirty="0" smtClean="0">
              <a:solidFill>
                <a:schemeClr val="accent1">
                  <a:lumMod val="50000"/>
                </a:schemeClr>
              </a:solidFill>
              <a:latin typeface="Arial" pitchFamily="34" charset="0"/>
              <a:cs typeface="Arial" pitchFamily="34" charset="0"/>
            </a:endParaRPr>
          </a:p>
          <a:p>
            <a:pPr>
              <a:buNone/>
            </a:pPr>
            <a:r>
              <a:rPr lang="en-US" sz="1600" b="1" dirty="0" smtClean="0">
                <a:latin typeface="Arial" pitchFamily="34" charset="0"/>
                <a:cs typeface="Arial" pitchFamily="34" charset="0"/>
              </a:rPr>
              <a:t>     Within implementation of </a:t>
            </a:r>
            <a:r>
              <a:rPr lang="en-US" sz="1600" b="1" dirty="0" smtClean="0">
                <a:solidFill>
                  <a:schemeClr val="accent1">
                    <a:lumMod val="50000"/>
                  </a:schemeClr>
                </a:solidFill>
                <a:latin typeface="Arial" pitchFamily="34" charset="0"/>
                <a:cs typeface="Arial" pitchFamily="34" charset="0"/>
              </a:rPr>
              <a:t>WP4 Task specification </a:t>
            </a:r>
            <a:r>
              <a:rPr lang="en-US" sz="1600" b="1" dirty="0" smtClean="0">
                <a:latin typeface="Arial" pitchFamily="34" charset="0"/>
                <a:cs typeface="Arial" pitchFamily="34" charset="0"/>
              </a:rPr>
              <a:t>i</a:t>
            </a:r>
            <a:r>
              <a:rPr lang="en-US" sz="1600" dirty="0" smtClean="0"/>
              <a:t>n preparation of the project report of FKTBUM together with representatives of national coordinator </a:t>
            </a:r>
            <a:r>
              <a:rPr lang="en-US" sz="1600" b="1" dirty="0" smtClean="0">
                <a:latin typeface="Arial" pitchFamily="34" charset="0"/>
                <a:cs typeface="Arial" pitchFamily="34" charset="0"/>
              </a:rPr>
              <a:t>there was </a:t>
            </a:r>
            <a:r>
              <a:rPr lang="en-US" sz="1600" dirty="0" smtClean="0"/>
              <a:t>the visit to the Ministry of Education and Science of Ukraine to get feedback on our report prepared proposals. The meeting was very productive and useful. Our project team offered to prepare </a:t>
            </a:r>
            <a:r>
              <a:rPr lang="en-US" sz="1600" b="1" dirty="0" smtClean="0"/>
              <a:t>three additional proposals to incorporate legislative changes:</a:t>
            </a:r>
            <a:r>
              <a:rPr lang="en-US" sz="1600" dirty="0" smtClean="0"/>
              <a:t/>
            </a:r>
            <a:br>
              <a:rPr lang="en-US" sz="1600" dirty="0" smtClean="0"/>
            </a:br>
            <a:r>
              <a:rPr lang="en-US" sz="1600" dirty="0" smtClean="0"/>
              <a:t>    </a:t>
            </a:r>
            <a:r>
              <a:rPr lang="en-US" sz="1600" b="1" dirty="0" smtClean="0"/>
              <a:t>1. Technology Platforms: Terminology definitions, principles of activities.</a:t>
            </a:r>
            <a:br>
              <a:rPr lang="en-US" sz="1600" b="1" dirty="0" smtClean="0"/>
            </a:br>
            <a:r>
              <a:rPr lang="en-US" sz="1600" b="1" dirty="0" smtClean="0"/>
              <a:t>    2. Scientific parks: Mechanisms for the return of earnings to the university.</a:t>
            </a:r>
            <a:br>
              <a:rPr lang="en-US" sz="1600" b="1" dirty="0" smtClean="0"/>
            </a:br>
            <a:r>
              <a:rPr lang="en-US" sz="1600" b="1" dirty="0" smtClean="0"/>
              <a:t>    3. Innovative clusters: Terminology definitions, principles of activities.</a:t>
            </a:r>
            <a:br>
              <a:rPr lang="en-US" sz="1600" b="1" dirty="0" smtClean="0"/>
            </a:br>
            <a:r>
              <a:rPr lang="en-US" sz="1600" dirty="0" smtClean="0"/>
              <a:t>Technology Platforms and innovation clusters regarded as deregulated structures.</a:t>
            </a:r>
            <a:br>
              <a:rPr lang="en-US" sz="1600" dirty="0" smtClean="0"/>
            </a:br>
            <a:r>
              <a:rPr lang="en-US" sz="1600" dirty="0" smtClean="0"/>
              <a:t>The format of presentation proposals - the articles in the law.</a:t>
            </a:r>
            <a:endParaRPr lang="uk-UA" sz="1600" b="1" dirty="0">
              <a:latin typeface="Arial" pitchFamily="34" charset="0"/>
              <a:cs typeface="Arial" pitchFamily="34" charset="0"/>
            </a:endParaRPr>
          </a:p>
        </p:txBody>
      </p:sp>
      <p:pic>
        <p:nvPicPr>
          <p:cNvPr id="4" name="Picture 5" descr="Описание: E:\Documents and Settings\admin\Рабочий стол\1.png"/>
          <p:cNvPicPr>
            <a:picLocks noChangeAspect="1" noChangeArrowheads="1"/>
          </p:cNvPicPr>
          <p:nvPr/>
        </p:nvPicPr>
        <p:blipFill>
          <a:blip r:embed="rId2" cstate="print"/>
          <a:srcRect/>
          <a:stretch>
            <a:fillRect/>
          </a:stretch>
        </p:blipFill>
        <p:spPr bwMode="auto">
          <a:xfrm>
            <a:off x="539552" y="332656"/>
            <a:ext cx="1860550" cy="592039"/>
          </a:xfrm>
          <a:prstGeom prst="rect">
            <a:avLst/>
          </a:prstGeom>
          <a:noFill/>
        </p:spPr>
      </p:pic>
      <p:pic>
        <p:nvPicPr>
          <p:cNvPr id="5" name="Picture 4" descr="Описание: E:\Documents and Settings\admin\Рабочий стол\3.png"/>
          <p:cNvPicPr>
            <a:picLocks noChangeAspect="1" noChangeArrowheads="1"/>
          </p:cNvPicPr>
          <p:nvPr/>
        </p:nvPicPr>
        <p:blipFill>
          <a:blip r:embed="rId3" cstate="print"/>
          <a:srcRect/>
          <a:stretch>
            <a:fillRect/>
          </a:stretch>
        </p:blipFill>
        <p:spPr bwMode="auto">
          <a:xfrm>
            <a:off x="5868144" y="404664"/>
            <a:ext cx="2535237" cy="550862"/>
          </a:xfrm>
          <a:prstGeom prst="rect">
            <a:avLst/>
          </a:prstGeom>
          <a:noFill/>
        </p:spPr>
      </p:pic>
      <p:pic>
        <p:nvPicPr>
          <p:cNvPr id="6" name="Picture 5" descr="Логотип УжНУ"/>
          <p:cNvPicPr>
            <a:picLocks noChangeAspect="1" noChangeArrowheads="1"/>
          </p:cNvPicPr>
          <p:nvPr/>
        </p:nvPicPr>
        <p:blipFill>
          <a:blip r:embed="rId4" cstate="print"/>
          <a:srcRect/>
          <a:stretch>
            <a:fillRect/>
          </a:stretch>
        </p:blipFill>
        <p:spPr bwMode="auto">
          <a:xfrm>
            <a:off x="7812360" y="5517232"/>
            <a:ext cx="1114425" cy="1133476"/>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Содержимое 2"/>
          <p:cNvSpPr>
            <a:spLocks noGrp="1"/>
          </p:cNvSpPr>
          <p:nvPr>
            <p:ph sz="quarter" idx="1"/>
          </p:nvPr>
        </p:nvSpPr>
        <p:spPr>
          <a:effectLst/>
        </p:spPr>
        <p:txBody>
          <a:bodyPr>
            <a:normAutofit/>
          </a:bodyPr>
          <a:lstStyle/>
          <a:p>
            <a:endParaRPr lang="en-US" sz="1800" b="1" dirty="0" smtClean="0">
              <a:solidFill>
                <a:schemeClr val="accent1">
                  <a:lumMod val="50000"/>
                </a:schemeClr>
              </a:solidFill>
              <a:latin typeface="Arial" pitchFamily="34" charset="0"/>
              <a:cs typeface="Arial" pitchFamily="34" charset="0"/>
            </a:endParaRPr>
          </a:p>
          <a:p>
            <a:r>
              <a:rPr lang="en-US" sz="1800" b="1" dirty="0" smtClean="0">
                <a:solidFill>
                  <a:schemeClr val="accent1">
                    <a:lumMod val="50000"/>
                  </a:schemeClr>
                </a:solidFill>
                <a:latin typeface="Arial" pitchFamily="34" charset="0"/>
                <a:cs typeface="Arial" pitchFamily="34" charset="0"/>
              </a:rPr>
              <a:t>WP5 Dissemination:</a:t>
            </a:r>
          </a:p>
          <a:p>
            <a:r>
              <a:rPr lang="en-US" sz="1800" dirty="0" smtClean="0"/>
              <a:t>Organization of conferences on the topics of integration of education, innovation and research in Belarus, Moldova and Ukraine</a:t>
            </a:r>
          </a:p>
          <a:p>
            <a:r>
              <a:rPr lang="en-US" sz="1800" dirty="0" smtClean="0"/>
              <a:t>Meetings with representatives of the media</a:t>
            </a:r>
          </a:p>
          <a:p>
            <a:r>
              <a:rPr lang="en-US" sz="1800" dirty="0" smtClean="0"/>
              <a:t>Round tables, seminars on the harmonization / optimization /preparation of internal and target specifications in Belarus, Moldova and Ukraine</a:t>
            </a:r>
          </a:p>
          <a:p>
            <a:r>
              <a:rPr lang="en-US" sz="1800" dirty="0" smtClean="0"/>
              <a:t>Publication of internal specifications</a:t>
            </a:r>
          </a:p>
          <a:p>
            <a:r>
              <a:rPr lang="en-US" sz="1800" dirty="0" smtClean="0"/>
              <a:t>Publication of research on the analysis of the problems and conditions preventing a successful process of integration of education, innovation and research</a:t>
            </a:r>
            <a:endParaRPr lang="uk-UA" sz="1800" b="1" dirty="0">
              <a:solidFill>
                <a:schemeClr val="accent1">
                  <a:lumMod val="50000"/>
                </a:schemeClr>
              </a:solidFill>
            </a:endParaRPr>
          </a:p>
        </p:txBody>
      </p:sp>
      <p:pic>
        <p:nvPicPr>
          <p:cNvPr id="4" name="Picture 5" descr="Описание: E:\Documents and Settings\admin\Рабочий стол\1.png"/>
          <p:cNvPicPr>
            <a:picLocks noChangeAspect="1" noChangeArrowheads="1"/>
          </p:cNvPicPr>
          <p:nvPr/>
        </p:nvPicPr>
        <p:blipFill>
          <a:blip r:embed="rId2" cstate="print"/>
          <a:srcRect/>
          <a:stretch>
            <a:fillRect/>
          </a:stretch>
        </p:blipFill>
        <p:spPr bwMode="auto">
          <a:xfrm>
            <a:off x="539552" y="332656"/>
            <a:ext cx="1860550" cy="592039"/>
          </a:xfrm>
          <a:prstGeom prst="rect">
            <a:avLst/>
          </a:prstGeom>
          <a:noFill/>
        </p:spPr>
      </p:pic>
      <p:pic>
        <p:nvPicPr>
          <p:cNvPr id="5" name="Picture 4" descr="Описание: E:\Documents and Settings\admin\Рабочий стол\3.png"/>
          <p:cNvPicPr>
            <a:picLocks noChangeAspect="1" noChangeArrowheads="1"/>
          </p:cNvPicPr>
          <p:nvPr/>
        </p:nvPicPr>
        <p:blipFill>
          <a:blip r:embed="rId3" cstate="print"/>
          <a:srcRect/>
          <a:stretch>
            <a:fillRect/>
          </a:stretch>
        </p:blipFill>
        <p:spPr bwMode="auto">
          <a:xfrm>
            <a:off x="5868144" y="404664"/>
            <a:ext cx="2535237" cy="550862"/>
          </a:xfrm>
          <a:prstGeom prst="rect">
            <a:avLst/>
          </a:prstGeom>
          <a:noFill/>
        </p:spPr>
      </p:pic>
      <p:pic>
        <p:nvPicPr>
          <p:cNvPr id="6" name="Picture 5" descr="Логотип УжНУ"/>
          <p:cNvPicPr>
            <a:picLocks noChangeAspect="1" noChangeArrowheads="1"/>
          </p:cNvPicPr>
          <p:nvPr/>
        </p:nvPicPr>
        <p:blipFill>
          <a:blip r:embed="rId4" cstate="print"/>
          <a:srcRect/>
          <a:stretch>
            <a:fillRect/>
          </a:stretch>
        </p:blipFill>
        <p:spPr bwMode="auto">
          <a:xfrm>
            <a:off x="7812360" y="5517232"/>
            <a:ext cx="1114425" cy="1133476"/>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Содержимое 2"/>
          <p:cNvSpPr>
            <a:spLocks noGrp="1"/>
          </p:cNvSpPr>
          <p:nvPr>
            <p:ph sz="quarter" idx="1"/>
          </p:nvPr>
        </p:nvSpPr>
        <p:spPr>
          <a:xfrm>
            <a:off x="457200" y="1124744"/>
            <a:ext cx="8507288" cy="5032216"/>
          </a:xfrm>
          <a:effectLst/>
        </p:spPr>
        <p:txBody>
          <a:bodyPr>
            <a:normAutofit/>
          </a:bodyPr>
          <a:lstStyle/>
          <a:p>
            <a:r>
              <a:rPr lang="en-US" dirty="0" smtClean="0"/>
              <a:t> </a:t>
            </a:r>
            <a:r>
              <a:rPr lang="en-US" sz="1600" b="1" dirty="0" smtClean="0">
                <a:latin typeface="Arial" pitchFamily="34" charset="0"/>
                <a:cs typeface="Arial" pitchFamily="34" charset="0"/>
              </a:rPr>
              <a:t>Within implementation of </a:t>
            </a:r>
            <a:r>
              <a:rPr lang="en-US" sz="1600" b="1" dirty="0" smtClean="0">
                <a:solidFill>
                  <a:schemeClr val="accent1">
                    <a:lumMod val="50000"/>
                  </a:schemeClr>
                </a:solidFill>
                <a:latin typeface="Arial" pitchFamily="34" charset="0"/>
                <a:cs typeface="Arial" pitchFamily="34" charset="0"/>
              </a:rPr>
              <a:t>WP5 Dissemination </a:t>
            </a:r>
            <a:r>
              <a:rPr lang="en-US" sz="1600" b="1" dirty="0" smtClean="0">
                <a:latin typeface="Arial" pitchFamily="34" charset="0"/>
                <a:cs typeface="Arial" pitchFamily="34" charset="0"/>
              </a:rPr>
              <a:t>there were:</a:t>
            </a:r>
            <a:endParaRPr lang="en-US" dirty="0" smtClean="0"/>
          </a:p>
          <a:p>
            <a:r>
              <a:rPr lang="en-US" sz="1400" b="1" dirty="0" smtClean="0">
                <a:latin typeface="Arial" pitchFamily="34" charset="0"/>
                <a:cs typeface="Arial" pitchFamily="34" charset="0"/>
              </a:rPr>
              <a:t>Organized conferences, round tables and seminars:</a:t>
            </a:r>
          </a:p>
          <a:p>
            <a:r>
              <a:rPr lang="en-US" sz="1400" dirty="0" smtClean="0">
                <a:latin typeface="Arial" pitchFamily="34" charset="0"/>
                <a:cs typeface="Arial" pitchFamily="34" charset="0"/>
              </a:rPr>
              <a:t/>
            </a:r>
            <a:br>
              <a:rPr lang="en-US" sz="1400" dirty="0" smtClean="0">
                <a:latin typeface="Arial" pitchFamily="34" charset="0"/>
                <a:cs typeface="Arial" pitchFamily="34" charset="0"/>
              </a:rPr>
            </a:br>
            <a:r>
              <a:rPr lang="en-US" sz="1400" dirty="0" smtClean="0">
                <a:latin typeface="Arial" pitchFamily="34" charset="0"/>
                <a:cs typeface="Arial" pitchFamily="34" charset="0"/>
              </a:rPr>
              <a:t>  1. </a:t>
            </a:r>
            <a:r>
              <a:rPr lang="en-US" sz="1400" b="1" dirty="0" smtClean="0">
                <a:latin typeface="Arial" pitchFamily="34" charset="0"/>
                <a:cs typeface="Arial" pitchFamily="34" charset="0"/>
              </a:rPr>
              <a:t>International scientific conference "Mobility of Education, Innovation and Social Responsibility Culture as Resources of Competitiveness of European Universities", </a:t>
            </a:r>
            <a:r>
              <a:rPr lang="en-US" sz="1400" b="1" dirty="0" err="1" smtClean="0">
                <a:latin typeface="Arial" pitchFamily="34" charset="0"/>
                <a:cs typeface="Arial" pitchFamily="34" charset="0"/>
              </a:rPr>
              <a:t>Uzhgorod</a:t>
            </a:r>
            <a:r>
              <a:rPr lang="en-US" sz="1400" b="1" dirty="0" smtClean="0">
                <a:latin typeface="Arial" pitchFamily="34" charset="0"/>
                <a:cs typeface="Arial" pitchFamily="34" charset="0"/>
              </a:rPr>
              <a:t>, 23-24 April 2015. </a:t>
            </a:r>
            <a:r>
              <a:rPr lang="en-US" sz="1400" dirty="0" smtClean="0"/>
              <a:t>- </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UzhNU</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Uzhgorod</a:t>
            </a:r>
            <a:r>
              <a:rPr lang="en-US" sz="1400" dirty="0" smtClean="0">
                <a:latin typeface="Arial" pitchFamily="34" charset="0"/>
                <a:cs typeface="Arial" pitchFamily="34" charset="0"/>
              </a:rPr>
              <a:t>, Ukraine. </a:t>
            </a:r>
            <a:r>
              <a:rPr lang="en-US" sz="1400" i="1" dirty="0" smtClean="0">
                <a:latin typeface="Arial" pitchFamily="34" charset="0"/>
                <a:cs typeface="Arial" pitchFamily="34" charset="0"/>
              </a:rPr>
              <a:t>Initiator and main organizer - </a:t>
            </a:r>
            <a:r>
              <a:rPr lang="en-US" sz="1400" i="1" dirty="0" err="1" smtClean="0">
                <a:latin typeface="Arial" pitchFamily="34" charset="0"/>
                <a:cs typeface="Arial" pitchFamily="34" charset="0"/>
              </a:rPr>
              <a:t>prof</a:t>
            </a:r>
            <a:r>
              <a:rPr lang="en-US" sz="1400" i="1" dirty="0" smtClean="0">
                <a:latin typeface="Arial" pitchFamily="34" charset="0"/>
                <a:cs typeface="Arial" pitchFamily="34" charset="0"/>
              </a:rPr>
              <a:t>. </a:t>
            </a:r>
            <a:r>
              <a:rPr lang="en-US" sz="1400" i="1" dirty="0" err="1" smtClean="0">
                <a:latin typeface="Arial" pitchFamily="34" charset="0"/>
                <a:cs typeface="Arial" pitchFamily="34" charset="0"/>
              </a:rPr>
              <a:t>Smolanka</a:t>
            </a:r>
            <a:r>
              <a:rPr lang="en-US" sz="1400" i="1" dirty="0" smtClean="0">
                <a:latin typeface="Arial" pitchFamily="34" charset="0"/>
                <a:cs typeface="Arial" pitchFamily="34" charset="0"/>
              </a:rPr>
              <a:t> V., Rector of </a:t>
            </a:r>
            <a:r>
              <a:rPr lang="en-US" sz="1400" i="1" dirty="0" err="1" smtClean="0">
                <a:latin typeface="Arial" pitchFamily="34" charset="0"/>
                <a:cs typeface="Arial" pitchFamily="34" charset="0"/>
              </a:rPr>
              <a:t>UzhNU</a:t>
            </a:r>
            <a:r>
              <a:rPr lang="en-US" sz="1400" i="1" dirty="0" smtClean="0">
                <a:latin typeface="Arial" pitchFamily="34" charset="0"/>
                <a:cs typeface="Arial" pitchFamily="34" charset="0"/>
              </a:rPr>
              <a:t>, member of the project team.</a:t>
            </a:r>
          </a:p>
          <a:p>
            <a:endParaRPr lang="en-US" sz="1400" i="1" dirty="0" smtClean="0">
              <a:latin typeface="Arial" pitchFamily="34" charset="0"/>
              <a:cs typeface="Arial" pitchFamily="34" charset="0"/>
            </a:endParaRPr>
          </a:p>
          <a:p>
            <a:pPr>
              <a:buNone/>
            </a:pPr>
            <a:r>
              <a:rPr lang="en-US" sz="1400" dirty="0" smtClean="0">
                <a:latin typeface="Arial" pitchFamily="34" charset="0"/>
                <a:cs typeface="Arial" pitchFamily="34" charset="0"/>
              </a:rPr>
              <a:t>      2. </a:t>
            </a:r>
            <a:r>
              <a:rPr lang="en-US" sz="1400" b="1" dirty="0" smtClean="0">
                <a:latin typeface="Arial" pitchFamily="34" charset="0"/>
                <a:cs typeface="Arial" pitchFamily="34" charset="0"/>
              </a:rPr>
              <a:t>Experts Roundtable "Implementation of the Law of Ukraine" On Higher Education "- a necessary precondition for integration to the European Higher Education and Scientific Research Area" - 24-25 February 2015 </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UzhNU</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Uzhgorod</a:t>
            </a:r>
            <a:r>
              <a:rPr lang="en-US" sz="1400" dirty="0" smtClean="0">
                <a:latin typeface="Arial" pitchFamily="34" charset="0"/>
                <a:cs typeface="Arial" pitchFamily="34" charset="0"/>
              </a:rPr>
              <a:t>, Ukraine.</a:t>
            </a:r>
          </a:p>
          <a:p>
            <a:pPr>
              <a:buNone/>
            </a:pPr>
            <a:endParaRPr lang="en-US" sz="1400" dirty="0" smtClean="0">
              <a:latin typeface="Arial" pitchFamily="34" charset="0"/>
              <a:cs typeface="Arial" pitchFamily="34" charset="0"/>
            </a:endParaRPr>
          </a:p>
          <a:p>
            <a:pPr>
              <a:buNone/>
            </a:pPr>
            <a:r>
              <a:rPr lang="en-US" sz="1400" dirty="0" smtClean="0">
                <a:latin typeface="Arial" pitchFamily="34" charset="0"/>
                <a:cs typeface="Arial" pitchFamily="34" charset="0"/>
              </a:rPr>
              <a:t>      3. </a:t>
            </a:r>
            <a:r>
              <a:rPr lang="en-US" sz="1400" b="1" dirty="0" smtClean="0"/>
              <a:t>Seminar within the research project of </a:t>
            </a:r>
            <a:r>
              <a:rPr lang="en-US" sz="1400" b="1" dirty="0" err="1" smtClean="0"/>
              <a:t>UzhNU</a:t>
            </a:r>
            <a:r>
              <a:rPr lang="en-US" sz="1400" b="1" dirty="0" smtClean="0"/>
              <a:t> "Innovation University - Tool of Integration into the European Educational and Scientific Area</a:t>
            </a:r>
            <a:r>
              <a:rPr lang="en-US" sz="1400" dirty="0" smtClean="0"/>
              <a:t>“ - November 24, 2014. - </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UzhNU</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Uzhgorod</a:t>
            </a:r>
            <a:r>
              <a:rPr lang="en-US" sz="1400" dirty="0" smtClean="0">
                <a:latin typeface="Arial" pitchFamily="34" charset="0"/>
                <a:cs typeface="Arial" pitchFamily="34" charset="0"/>
              </a:rPr>
              <a:t>, Ukraine</a:t>
            </a:r>
          </a:p>
        </p:txBody>
      </p:sp>
      <p:pic>
        <p:nvPicPr>
          <p:cNvPr id="5" name="Picture 5" descr="Описание: E:\Documents and Settings\admin\Рабочий стол\1.png"/>
          <p:cNvPicPr>
            <a:picLocks noChangeAspect="1" noChangeArrowheads="1"/>
          </p:cNvPicPr>
          <p:nvPr/>
        </p:nvPicPr>
        <p:blipFill>
          <a:blip r:embed="rId2" cstate="print"/>
          <a:srcRect/>
          <a:stretch>
            <a:fillRect/>
          </a:stretch>
        </p:blipFill>
        <p:spPr bwMode="auto">
          <a:xfrm>
            <a:off x="539552" y="332656"/>
            <a:ext cx="1860550" cy="592039"/>
          </a:xfrm>
          <a:prstGeom prst="rect">
            <a:avLst/>
          </a:prstGeom>
          <a:noFill/>
        </p:spPr>
      </p:pic>
      <p:pic>
        <p:nvPicPr>
          <p:cNvPr id="6" name="Picture 4" descr="Описание: E:\Documents and Settings\admin\Рабочий стол\3.png"/>
          <p:cNvPicPr>
            <a:picLocks noChangeAspect="1" noChangeArrowheads="1"/>
          </p:cNvPicPr>
          <p:nvPr/>
        </p:nvPicPr>
        <p:blipFill>
          <a:blip r:embed="rId3" cstate="print"/>
          <a:srcRect/>
          <a:stretch>
            <a:fillRect/>
          </a:stretch>
        </p:blipFill>
        <p:spPr bwMode="auto">
          <a:xfrm>
            <a:off x="5868144" y="404664"/>
            <a:ext cx="2535237" cy="550862"/>
          </a:xfrm>
          <a:prstGeom prst="rect">
            <a:avLst/>
          </a:prstGeom>
          <a:noFill/>
        </p:spPr>
      </p:pic>
      <p:pic>
        <p:nvPicPr>
          <p:cNvPr id="7" name="Picture 5" descr="Логотип УжНУ"/>
          <p:cNvPicPr>
            <a:picLocks noChangeAspect="1" noChangeArrowheads="1"/>
          </p:cNvPicPr>
          <p:nvPr/>
        </p:nvPicPr>
        <p:blipFill>
          <a:blip r:embed="rId4" cstate="print"/>
          <a:srcRect/>
          <a:stretch>
            <a:fillRect/>
          </a:stretch>
        </p:blipFill>
        <p:spPr bwMode="auto">
          <a:xfrm>
            <a:off x="7812360" y="5517232"/>
            <a:ext cx="1114425" cy="1133476"/>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Содержимое 2"/>
          <p:cNvSpPr>
            <a:spLocks noGrp="1"/>
          </p:cNvSpPr>
          <p:nvPr>
            <p:ph sz="quarter" idx="1"/>
          </p:nvPr>
        </p:nvSpPr>
        <p:spPr>
          <a:effectLst/>
        </p:spPr>
        <p:txBody>
          <a:bodyPr/>
          <a:lstStyle/>
          <a:p>
            <a:r>
              <a:rPr lang="en-US" sz="1600" b="1" dirty="0" smtClean="0">
                <a:latin typeface="Arial" pitchFamily="34" charset="0"/>
                <a:cs typeface="Arial" pitchFamily="34" charset="0"/>
              </a:rPr>
              <a:t>Meetings with representatives of the media – on the University media source – MEDIACENTER of </a:t>
            </a:r>
            <a:r>
              <a:rPr lang="en-US" sz="1600" b="1" dirty="0" err="1" smtClean="0">
                <a:latin typeface="Arial" pitchFamily="34" charset="0"/>
                <a:cs typeface="Arial" pitchFamily="34" charset="0"/>
              </a:rPr>
              <a:t>UzhNU</a:t>
            </a:r>
            <a:r>
              <a:rPr lang="en-US" sz="1600" b="1" dirty="0" smtClean="0">
                <a:latin typeface="Arial" pitchFamily="34" charset="0"/>
                <a:cs typeface="Arial" pitchFamily="34" charset="0"/>
              </a:rPr>
              <a:t> :</a:t>
            </a:r>
          </a:p>
          <a:p>
            <a:r>
              <a:rPr lang="en-US" sz="1600" dirty="0" smtClean="0"/>
              <a:t>Article </a:t>
            </a:r>
            <a:r>
              <a:rPr lang="en-US" sz="1600" b="1" dirty="0" smtClean="0"/>
              <a:t>“</a:t>
            </a:r>
            <a:r>
              <a:rPr lang="en-US" sz="1600" b="1" dirty="0" err="1" smtClean="0"/>
              <a:t>UzhNU</a:t>
            </a:r>
            <a:r>
              <a:rPr lang="en-US" sz="1600" b="1" dirty="0" smtClean="0"/>
              <a:t> works on the implementation of the knowledge triangle”</a:t>
            </a:r>
            <a:r>
              <a:rPr lang="en-US" sz="1600" b="1" dirty="0" smtClean="0">
                <a:latin typeface="Arial" pitchFamily="34" charset="0"/>
                <a:cs typeface="Arial" pitchFamily="34" charset="0"/>
              </a:rPr>
              <a:t> </a:t>
            </a:r>
            <a:r>
              <a:rPr lang="en-US" sz="1400" dirty="0" smtClean="0">
                <a:latin typeface="Arial" pitchFamily="34" charset="0"/>
                <a:cs typeface="Arial" pitchFamily="34" charset="0"/>
                <a:hlinkClick r:id="rId2"/>
              </a:rPr>
              <a:t>http://mediacenter.uzhnu.edu.ua/news/v_uzhnu_pracjujut_nad_vtilennjam_proektu_trikutnik_znan/2015-05-01-2314</a:t>
            </a:r>
            <a:endParaRPr lang="en-US" sz="1400" dirty="0" smtClean="0">
              <a:latin typeface="Arial" pitchFamily="34" charset="0"/>
              <a:cs typeface="Arial" pitchFamily="34" charset="0"/>
            </a:endParaRPr>
          </a:p>
          <a:p>
            <a:r>
              <a:rPr lang="en-US" sz="1600" b="1" dirty="0" smtClean="0">
                <a:latin typeface="Arial" pitchFamily="34" charset="0"/>
                <a:cs typeface="Arial" pitchFamily="34" charset="0"/>
              </a:rPr>
              <a:t>Information about the project on the Official University Sight of </a:t>
            </a:r>
            <a:r>
              <a:rPr lang="en-US" sz="1600" b="1" dirty="0" err="1" smtClean="0">
                <a:latin typeface="Arial" pitchFamily="34" charset="0"/>
                <a:cs typeface="Arial" pitchFamily="34" charset="0"/>
              </a:rPr>
              <a:t>UzhNU</a:t>
            </a:r>
            <a:r>
              <a:rPr lang="en-US" sz="1600" b="1" dirty="0" smtClean="0">
                <a:latin typeface="Arial" pitchFamily="34" charset="0"/>
                <a:cs typeface="Arial" pitchFamily="34" charset="0"/>
              </a:rPr>
              <a:t>:</a:t>
            </a:r>
            <a:r>
              <a:rPr lang="en-US" sz="1600" dirty="0" smtClean="0">
                <a:latin typeface="Arial" pitchFamily="34" charset="0"/>
                <a:cs typeface="Arial" pitchFamily="34" charset="0"/>
              </a:rPr>
              <a:t/>
            </a:r>
            <a:br>
              <a:rPr lang="en-US" sz="1600" dirty="0" smtClean="0">
                <a:latin typeface="Arial" pitchFamily="34" charset="0"/>
                <a:cs typeface="Arial" pitchFamily="34" charset="0"/>
              </a:rPr>
            </a:br>
            <a:r>
              <a:rPr lang="en-US" sz="1600" dirty="0" smtClean="0">
                <a:latin typeface="Arial" pitchFamily="34" charset="0"/>
                <a:cs typeface="Arial" pitchFamily="34" charset="0"/>
              </a:rPr>
              <a:t>Fostering the Knowledge Triangle in Belarus, Ukraine and Moldova</a:t>
            </a:r>
          </a:p>
          <a:p>
            <a:pPr>
              <a:buNone/>
            </a:pPr>
            <a:r>
              <a:rPr lang="en-US" sz="1600" u="sng" dirty="0" smtClean="0">
                <a:latin typeface="Arial" pitchFamily="34" charset="0"/>
                <a:cs typeface="Arial" pitchFamily="34" charset="0"/>
                <a:hlinkClick r:id="rId3"/>
              </a:rPr>
              <a:t>     </a:t>
            </a:r>
            <a:r>
              <a:rPr lang="uk-UA" sz="1600" u="sng" dirty="0" smtClean="0">
                <a:latin typeface="Arial" pitchFamily="34" charset="0"/>
                <a:cs typeface="Arial" pitchFamily="34" charset="0"/>
                <a:hlinkClick r:id="rId3"/>
              </a:rPr>
              <a:t>http://www.uzhnu.edu.ua/en/cat/projects-fktbum</a:t>
            </a:r>
            <a:endParaRPr lang="en-US" sz="1600" u="sng" dirty="0" smtClean="0">
              <a:latin typeface="Arial" pitchFamily="34" charset="0"/>
              <a:cs typeface="Arial" pitchFamily="34" charset="0"/>
            </a:endParaRPr>
          </a:p>
          <a:p>
            <a:pPr>
              <a:buNone/>
            </a:pPr>
            <a:endParaRPr lang="en-US" sz="1600" u="sng" dirty="0" smtClean="0">
              <a:latin typeface="Arial" pitchFamily="34" charset="0"/>
              <a:cs typeface="Arial" pitchFamily="34" charset="0"/>
            </a:endParaRPr>
          </a:p>
          <a:p>
            <a:r>
              <a:rPr lang="en-US" sz="1600" b="1" dirty="0" smtClean="0">
                <a:latin typeface="Arial" pitchFamily="34" charset="0"/>
                <a:cs typeface="Arial" pitchFamily="34" charset="0"/>
              </a:rPr>
              <a:t>Members of the project team took part in conferences organized within the project on the topics of integration of education, innovation and research in Belarus, Moldova and Ukraine:</a:t>
            </a:r>
          </a:p>
          <a:p>
            <a:pPr>
              <a:buNone/>
            </a:pPr>
            <a:r>
              <a:rPr lang="en-US" sz="1600" dirty="0" smtClean="0">
                <a:latin typeface="Arial" pitchFamily="34" charset="0"/>
                <a:cs typeface="Arial" pitchFamily="34" charset="0"/>
              </a:rPr>
              <a:t>      </a:t>
            </a:r>
            <a:r>
              <a:rPr lang="en-US" sz="1600" b="1" dirty="0" smtClean="0">
                <a:latin typeface="Arial" pitchFamily="34" charset="0"/>
                <a:cs typeface="Arial" pitchFamily="34" charset="0"/>
              </a:rPr>
              <a:t>International Scientific Practical Conference "Multi-level Vocational Education" - 21-22 May 2015. - Belarusian National Technical University, TEMPUS project </a:t>
            </a:r>
            <a:r>
              <a:rPr lang="en-US" sz="1600" b="1" dirty="0" smtClean="0"/>
              <a:t>FKTBUM</a:t>
            </a:r>
            <a:r>
              <a:rPr lang="en-US" sz="1600" dirty="0" smtClean="0"/>
              <a:t> </a:t>
            </a:r>
            <a:r>
              <a:rPr lang="en-US" sz="1600" dirty="0" smtClean="0">
                <a:latin typeface="Arial" pitchFamily="34" charset="0"/>
                <a:cs typeface="Arial" pitchFamily="34" charset="0"/>
              </a:rPr>
              <a:t>- Minsk, Belarus</a:t>
            </a:r>
            <a:endParaRPr lang="uk-UA" sz="1600" dirty="0" smtClean="0">
              <a:latin typeface="Arial" pitchFamily="34" charset="0"/>
              <a:cs typeface="Arial" pitchFamily="34" charset="0"/>
            </a:endParaRPr>
          </a:p>
          <a:p>
            <a:pPr>
              <a:buNone/>
            </a:pPr>
            <a:endParaRPr lang="uk-UA" sz="1600" dirty="0" smtClean="0">
              <a:latin typeface="Arial" pitchFamily="34" charset="0"/>
              <a:cs typeface="Arial" pitchFamily="34" charset="0"/>
            </a:endParaRPr>
          </a:p>
          <a:p>
            <a:endParaRPr lang="en-US" b="1" dirty="0" smtClean="0"/>
          </a:p>
          <a:p>
            <a:endParaRPr lang="en-US" dirty="0" smtClean="0"/>
          </a:p>
          <a:p>
            <a:endParaRPr lang="uk-UA" dirty="0"/>
          </a:p>
        </p:txBody>
      </p:sp>
      <p:pic>
        <p:nvPicPr>
          <p:cNvPr id="4" name="Picture 5" descr="Описание: E:\Documents and Settings\admin\Рабочий стол\1.png"/>
          <p:cNvPicPr>
            <a:picLocks noChangeAspect="1" noChangeArrowheads="1"/>
          </p:cNvPicPr>
          <p:nvPr/>
        </p:nvPicPr>
        <p:blipFill>
          <a:blip r:embed="rId4" cstate="print"/>
          <a:srcRect/>
          <a:stretch>
            <a:fillRect/>
          </a:stretch>
        </p:blipFill>
        <p:spPr bwMode="auto">
          <a:xfrm>
            <a:off x="539552" y="332656"/>
            <a:ext cx="1860550" cy="592039"/>
          </a:xfrm>
          <a:prstGeom prst="rect">
            <a:avLst/>
          </a:prstGeom>
          <a:noFill/>
        </p:spPr>
      </p:pic>
      <p:pic>
        <p:nvPicPr>
          <p:cNvPr id="5" name="Picture 4" descr="Описание: E:\Documents and Settings\admin\Рабочий стол\3.png"/>
          <p:cNvPicPr>
            <a:picLocks noChangeAspect="1" noChangeArrowheads="1"/>
          </p:cNvPicPr>
          <p:nvPr/>
        </p:nvPicPr>
        <p:blipFill>
          <a:blip r:embed="rId5" cstate="print"/>
          <a:srcRect/>
          <a:stretch>
            <a:fillRect/>
          </a:stretch>
        </p:blipFill>
        <p:spPr bwMode="auto">
          <a:xfrm>
            <a:off x="5868144" y="404664"/>
            <a:ext cx="2535237" cy="550862"/>
          </a:xfrm>
          <a:prstGeom prst="rect">
            <a:avLst/>
          </a:prstGeom>
          <a:noFill/>
        </p:spPr>
      </p:pic>
      <p:pic>
        <p:nvPicPr>
          <p:cNvPr id="6" name="Picture 5" descr="Логотип УжНУ"/>
          <p:cNvPicPr>
            <a:picLocks noChangeAspect="1" noChangeArrowheads="1"/>
          </p:cNvPicPr>
          <p:nvPr/>
        </p:nvPicPr>
        <p:blipFill>
          <a:blip r:embed="rId6" cstate="print"/>
          <a:srcRect/>
          <a:stretch>
            <a:fillRect/>
          </a:stretch>
        </p:blipFill>
        <p:spPr bwMode="auto">
          <a:xfrm>
            <a:off x="7812360" y="5517232"/>
            <a:ext cx="1114425" cy="1133476"/>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Содержимое 2"/>
          <p:cNvSpPr>
            <a:spLocks noGrp="1"/>
          </p:cNvSpPr>
          <p:nvPr>
            <p:ph sz="quarter" idx="1"/>
          </p:nvPr>
        </p:nvSpPr>
        <p:spPr>
          <a:xfrm>
            <a:off x="251520" y="1219200"/>
            <a:ext cx="8712968" cy="5306144"/>
          </a:xfrm>
          <a:effectLst/>
        </p:spPr>
        <p:txBody>
          <a:bodyPr>
            <a:normAutofit fontScale="92500" lnSpcReduction="20000"/>
          </a:bodyPr>
          <a:lstStyle/>
          <a:p>
            <a:r>
              <a:rPr lang="en-US" sz="1500" b="1" dirty="0" smtClean="0">
                <a:latin typeface="Arial" pitchFamily="34" charset="0"/>
                <a:cs typeface="Arial" pitchFamily="34" charset="0"/>
              </a:rPr>
              <a:t>Publication of internal specifications and research on the analysis of the problems and conditions preventing a successful process of integration of education, innovation and research:</a:t>
            </a:r>
          </a:p>
          <a:p>
            <a:r>
              <a:rPr lang="en-US" sz="1500" dirty="0" smtClean="0">
                <a:latin typeface="Arial" pitchFamily="34" charset="0"/>
                <a:cs typeface="Arial" pitchFamily="34" charset="0"/>
              </a:rPr>
              <a:t>1. </a:t>
            </a:r>
            <a:r>
              <a:rPr lang="en-US" sz="1500" dirty="0" err="1" smtClean="0">
                <a:latin typeface="Arial" pitchFamily="34" charset="0"/>
                <a:cs typeface="Arial" pitchFamily="34" charset="0"/>
              </a:rPr>
              <a:t>Slava</a:t>
            </a:r>
            <a:r>
              <a:rPr lang="en-US" sz="1500" dirty="0" smtClean="0">
                <a:latin typeface="Arial" pitchFamily="34" charset="0"/>
                <a:cs typeface="Arial" pitchFamily="34" charset="0"/>
              </a:rPr>
              <a:t> S. Use of international experience of networking for business, education and science in Ukraine / </a:t>
            </a:r>
            <a:r>
              <a:rPr lang="en-US" sz="1500" dirty="0" err="1" smtClean="0">
                <a:latin typeface="Arial" pitchFamily="34" charset="0"/>
                <a:cs typeface="Arial" pitchFamily="34" charset="0"/>
              </a:rPr>
              <a:t>Bakushevych</a:t>
            </a:r>
            <a:r>
              <a:rPr lang="en-US" sz="1500" dirty="0" smtClean="0">
                <a:latin typeface="Arial" pitchFamily="34" charset="0"/>
                <a:cs typeface="Arial" pitchFamily="34" charset="0"/>
              </a:rPr>
              <a:t> I, </a:t>
            </a:r>
            <a:r>
              <a:rPr lang="en-US" sz="1500" dirty="0" err="1" smtClean="0">
                <a:latin typeface="Arial" pitchFamily="34" charset="0"/>
                <a:cs typeface="Arial" pitchFamily="34" charset="0"/>
              </a:rPr>
              <a:t>Hoschynskyy</a:t>
            </a:r>
            <a:r>
              <a:rPr lang="en-US" sz="1500" dirty="0" smtClean="0">
                <a:latin typeface="Arial" pitchFamily="34" charset="0"/>
                <a:cs typeface="Arial" pitchFamily="34" charset="0"/>
              </a:rPr>
              <a:t> A, </a:t>
            </a:r>
            <a:r>
              <a:rPr lang="en-US" sz="1500" dirty="0" err="1" smtClean="0">
                <a:latin typeface="Arial" pitchFamily="34" charset="0"/>
                <a:cs typeface="Arial" pitchFamily="34" charset="0"/>
              </a:rPr>
              <a:t>Slava</a:t>
            </a:r>
            <a:r>
              <a:rPr lang="en-US" sz="1500" dirty="0" smtClean="0">
                <a:latin typeface="Arial" pitchFamily="34" charset="0"/>
                <a:cs typeface="Arial" pitchFamily="34" charset="0"/>
              </a:rPr>
              <a:t> S. // Scientific Bulletin of the </a:t>
            </a:r>
            <a:r>
              <a:rPr lang="en-US" sz="1500" dirty="0" err="1" smtClean="0">
                <a:latin typeface="Arial" pitchFamily="34" charset="0"/>
                <a:cs typeface="Arial" pitchFamily="34" charset="0"/>
              </a:rPr>
              <a:t>Uzhhorod</a:t>
            </a:r>
            <a:r>
              <a:rPr lang="en-US" sz="1500" dirty="0" smtClean="0">
                <a:latin typeface="Arial" pitchFamily="34" charset="0"/>
                <a:cs typeface="Arial" pitchFamily="34" charset="0"/>
              </a:rPr>
              <a:t> University. Series "Economy". - №1 (45) - 2015.</a:t>
            </a:r>
            <a:br>
              <a:rPr lang="en-US" sz="1500" dirty="0" smtClean="0">
                <a:latin typeface="Arial" pitchFamily="34" charset="0"/>
                <a:cs typeface="Arial" pitchFamily="34" charset="0"/>
              </a:rPr>
            </a:br>
            <a:r>
              <a:rPr lang="en-US" sz="1500" dirty="0" smtClean="0">
                <a:latin typeface="Arial" pitchFamily="34" charset="0"/>
                <a:cs typeface="Arial" pitchFamily="34" charset="0"/>
              </a:rPr>
              <a:t>2. </a:t>
            </a:r>
            <a:r>
              <a:rPr lang="en-US" sz="1500" dirty="0" err="1" smtClean="0">
                <a:latin typeface="Arial" pitchFamily="34" charset="0"/>
                <a:cs typeface="Arial" pitchFamily="34" charset="0"/>
              </a:rPr>
              <a:t>Slava</a:t>
            </a:r>
            <a:r>
              <a:rPr lang="en-US" sz="1500" dirty="0" smtClean="0">
                <a:latin typeface="Arial" pitchFamily="34" charset="0"/>
                <a:cs typeface="Arial" pitchFamily="34" charset="0"/>
              </a:rPr>
              <a:t> S. Comparative content analysis of the cooperation of networks of universities and companies: domestic and foreign experience / </a:t>
            </a:r>
            <a:r>
              <a:rPr lang="en-US" sz="1500" dirty="0" err="1" smtClean="0">
                <a:latin typeface="Arial" pitchFamily="34" charset="0"/>
                <a:cs typeface="Arial" pitchFamily="34" charset="0"/>
              </a:rPr>
              <a:t>Slava</a:t>
            </a:r>
            <a:r>
              <a:rPr lang="en-US" sz="1500" dirty="0" smtClean="0">
                <a:latin typeface="Arial" pitchFamily="34" charset="0"/>
                <a:cs typeface="Arial" pitchFamily="34" charset="0"/>
              </a:rPr>
              <a:t> S. , </a:t>
            </a:r>
            <a:r>
              <a:rPr lang="en-US" sz="1500" dirty="0" err="1" smtClean="0">
                <a:latin typeface="Arial" pitchFamily="34" charset="0"/>
                <a:cs typeface="Arial" pitchFamily="34" charset="0"/>
              </a:rPr>
              <a:t>Slava</a:t>
            </a:r>
            <a:r>
              <a:rPr lang="en-US" sz="1500" dirty="0" smtClean="0">
                <a:latin typeface="Arial" pitchFamily="34" charset="0"/>
                <a:cs typeface="Arial" pitchFamily="34" charset="0"/>
              </a:rPr>
              <a:t> S. ,</a:t>
            </a:r>
            <a:r>
              <a:rPr lang="en-US" sz="1500" dirty="0" err="1" smtClean="0">
                <a:latin typeface="Arial" pitchFamily="34" charset="0"/>
                <a:cs typeface="Arial" pitchFamily="34" charset="0"/>
              </a:rPr>
              <a:t>Turok</a:t>
            </a:r>
            <a:r>
              <a:rPr lang="en-US" sz="1500" dirty="0" smtClean="0">
                <a:latin typeface="Arial" pitchFamily="34" charset="0"/>
                <a:cs typeface="Arial" pitchFamily="34" charset="0"/>
              </a:rPr>
              <a:t> L., </a:t>
            </a:r>
            <a:r>
              <a:rPr lang="en-US" sz="1500" dirty="0" err="1" smtClean="0">
                <a:latin typeface="Arial" pitchFamily="34" charset="0"/>
                <a:cs typeface="Arial" pitchFamily="34" charset="0"/>
              </a:rPr>
              <a:t>Babich</a:t>
            </a:r>
            <a:r>
              <a:rPr lang="en-US" sz="1500" dirty="0" smtClean="0">
                <a:latin typeface="Arial" pitchFamily="34" charset="0"/>
                <a:cs typeface="Arial" pitchFamily="34" charset="0"/>
              </a:rPr>
              <a:t> D. // Scientific Bulletin of the </a:t>
            </a:r>
            <a:r>
              <a:rPr lang="en-US" sz="1500" dirty="0" err="1" smtClean="0">
                <a:latin typeface="Arial" pitchFamily="34" charset="0"/>
                <a:cs typeface="Arial" pitchFamily="34" charset="0"/>
              </a:rPr>
              <a:t>Uzhhorod</a:t>
            </a:r>
            <a:r>
              <a:rPr lang="en-US" sz="1500" dirty="0" smtClean="0">
                <a:latin typeface="Arial" pitchFamily="34" charset="0"/>
                <a:cs typeface="Arial" pitchFamily="34" charset="0"/>
              </a:rPr>
              <a:t> University. Series "Economy". - №1 (42) - 2014. - c.72-77</a:t>
            </a:r>
          </a:p>
          <a:p>
            <a:r>
              <a:rPr lang="en-US" sz="1500" dirty="0" smtClean="0">
                <a:latin typeface="Arial" pitchFamily="34" charset="0"/>
                <a:cs typeface="Arial" pitchFamily="34" charset="0"/>
              </a:rPr>
              <a:t>3. </a:t>
            </a:r>
            <a:r>
              <a:rPr lang="en-US" sz="1500" dirty="0" err="1" smtClean="0">
                <a:latin typeface="Arial" pitchFamily="34" charset="0"/>
                <a:cs typeface="Arial" pitchFamily="34" charset="0"/>
              </a:rPr>
              <a:t>Buturlakina</a:t>
            </a:r>
            <a:r>
              <a:rPr lang="en-US" sz="1500" dirty="0" smtClean="0">
                <a:latin typeface="Arial" pitchFamily="34" charset="0"/>
                <a:cs typeface="Arial" pitchFamily="34" charset="0"/>
              </a:rPr>
              <a:t> T. Implementation of the "knowledge triangle" as a strategy of European education / </a:t>
            </a:r>
            <a:r>
              <a:rPr lang="en-US" sz="1500" dirty="0" err="1" smtClean="0">
                <a:latin typeface="Arial" pitchFamily="34" charset="0"/>
                <a:cs typeface="Arial" pitchFamily="34" charset="0"/>
              </a:rPr>
              <a:t>T.Buturlakina</a:t>
            </a:r>
            <a:r>
              <a:rPr lang="en-US" sz="1500" dirty="0" smtClean="0">
                <a:latin typeface="Arial" pitchFamily="34" charset="0"/>
                <a:cs typeface="Arial" pitchFamily="34" charset="0"/>
              </a:rPr>
              <a:t> // International Scientific Journal. - Issue 8 (27). - </a:t>
            </a:r>
            <a:r>
              <a:rPr lang="en-US" sz="1500" dirty="0" err="1" smtClean="0">
                <a:latin typeface="Arial" pitchFamily="34" charset="0"/>
                <a:cs typeface="Arial" pitchFamily="34" charset="0"/>
              </a:rPr>
              <a:t>Uzhhorod</a:t>
            </a:r>
            <a:r>
              <a:rPr lang="en-US" sz="1500" dirty="0" smtClean="0">
                <a:latin typeface="Arial" pitchFamily="34" charset="0"/>
                <a:cs typeface="Arial" pitchFamily="34" charset="0"/>
              </a:rPr>
              <a:t>-Budapest, 2014.- p.109-119</a:t>
            </a:r>
          </a:p>
          <a:p>
            <a:r>
              <a:rPr lang="en-US" sz="1500" dirty="0" smtClean="0">
                <a:latin typeface="Arial" pitchFamily="34" charset="0"/>
                <a:cs typeface="Arial" pitchFamily="34" charset="0"/>
              </a:rPr>
              <a:t>4. </a:t>
            </a:r>
            <a:r>
              <a:rPr lang="en-US" sz="1500" dirty="0" err="1" smtClean="0">
                <a:latin typeface="Arial" pitchFamily="34" charset="0"/>
                <a:cs typeface="Arial" pitchFamily="34" charset="0"/>
              </a:rPr>
              <a:t>Buturlakina</a:t>
            </a:r>
            <a:r>
              <a:rPr lang="en-US" sz="1500" dirty="0" smtClean="0">
                <a:latin typeface="Arial" pitchFamily="34" charset="0"/>
                <a:cs typeface="Arial" pitchFamily="34" charset="0"/>
              </a:rPr>
              <a:t> T. Career Center as a tool of realization of social partnership and providing support for multi-level professional higher education / </a:t>
            </a:r>
            <a:r>
              <a:rPr lang="en-US" sz="1500" dirty="0" err="1" smtClean="0">
                <a:latin typeface="Arial" pitchFamily="34" charset="0"/>
                <a:cs typeface="Arial" pitchFamily="34" charset="0"/>
              </a:rPr>
              <a:t>T.Buturlakina</a:t>
            </a:r>
            <a:r>
              <a:rPr lang="en-US" sz="1500" dirty="0" smtClean="0">
                <a:latin typeface="Arial" pitchFamily="34" charset="0"/>
                <a:cs typeface="Arial" pitchFamily="34" charset="0"/>
              </a:rPr>
              <a:t> // International Scientific Journal. - Issue 1 (10). - </a:t>
            </a:r>
            <a:r>
              <a:rPr lang="en-US" sz="1500" dirty="0" err="1" smtClean="0">
                <a:latin typeface="Arial" pitchFamily="34" charset="0"/>
                <a:cs typeface="Arial" pitchFamily="34" charset="0"/>
              </a:rPr>
              <a:t>Uzhhorod</a:t>
            </a:r>
            <a:r>
              <a:rPr lang="en-US" sz="1500" dirty="0" smtClean="0">
                <a:latin typeface="Arial" pitchFamily="34" charset="0"/>
                <a:cs typeface="Arial" pitchFamily="34" charset="0"/>
              </a:rPr>
              <a:t>, 2015.- p.293-300</a:t>
            </a:r>
          </a:p>
          <a:p>
            <a:r>
              <a:rPr lang="en-US" sz="1500" dirty="0" smtClean="0">
                <a:latin typeface="Arial" pitchFamily="34" charset="0"/>
                <a:cs typeface="Arial" pitchFamily="34" charset="0"/>
              </a:rPr>
              <a:t>5. </a:t>
            </a:r>
            <a:r>
              <a:rPr lang="en-US" sz="1500" dirty="0" err="1" smtClean="0">
                <a:latin typeface="Arial" pitchFamily="34" charset="0"/>
                <a:cs typeface="Arial" pitchFamily="34" charset="0"/>
              </a:rPr>
              <a:t>Buturlakina</a:t>
            </a:r>
            <a:r>
              <a:rPr lang="en-US" sz="1500" dirty="0" smtClean="0">
                <a:latin typeface="Arial" pitchFamily="34" charset="0"/>
                <a:cs typeface="Arial" pitchFamily="34" charset="0"/>
              </a:rPr>
              <a:t> T. Career Centers as tools for the implementation of the sustainable development of universities and ensure multi-level professional higher education / </a:t>
            </a:r>
            <a:r>
              <a:rPr lang="en-US" sz="1500" dirty="0" err="1" smtClean="0">
                <a:latin typeface="Arial" pitchFamily="34" charset="0"/>
                <a:cs typeface="Arial" pitchFamily="34" charset="0"/>
              </a:rPr>
              <a:t>T.Buturlakina</a:t>
            </a:r>
            <a:r>
              <a:rPr lang="en-US" sz="1500" dirty="0" smtClean="0">
                <a:latin typeface="Arial" pitchFamily="34" charset="0"/>
                <a:cs typeface="Arial" pitchFamily="34" charset="0"/>
              </a:rPr>
              <a:t> // Multi-level professional higher education. - BNTU, Minsk, Belarus. – p.31-35</a:t>
            </a:r>
          </a:p>
          <a:p>
            <a:r>
              <a:rPr lang="en-US" sz="1500" dirty="0" smtClean="0">
                <a:latin typeface="Arial" pitchFamily="34" charset="0"/>
                <a:cs typeface="Arial" pitchFamily="34" charset="0"/>
              </a:rPr>
              <a:t>6. </a:t>
            </a:r>
            <a:r>
              <a:rPr lang="en-US" sz="1500" dirty="0" err="1" smtClean="0">
                <a:latin typeface="Arial" pitchFamily="34" charset="0"/>
                <a:cs typeface="Arial" pitchFamily="34" charset="0"/>
              </a:rPr>
              <a:t>Smolanka</a:t>
            </a:r>
            <a:r>
              <a:rPr lang="en-US" sz="1500" dirty="0" smtClean="0">
                <a:latin typeface="Arial" pitchFamily="34" charset="0"/>
                <a:cs typeface="Arial" pitchFamily="34" charset="0"/>
              </a:rPr>
              <a:t> V. </a:t>
            </a:r>
            <a:r>
              <a:rPr lang="en-US" sz="1500" dirty="0" err="1" smtClean="0">
                <a:latin typeface="Arial" pitchFamily="34" charset="0"/>
                <a:cs typeface="Arial" pitchFamily="34" charset="0"/>
              </a:rPr>
              <a:t>Uzhhorod</a:t>
            </a:r>
            <a:r>
              <a:rPr lang="en-US" sz="1500" dirty="0" smtClean="0">
                <a:latin typeface="Arial" pitchFamily="34" charset="0"/>
                <a:cs typeface="Arial" pitchFamily="34" charset="0"/>
              </a:rPr>
              <a:t> National University on the way to a </a:t>
            </a:r>
            <a:r>
              <a:rPr lang="en-US" sz="1500" dirty="0" err="1" smtClean="0">
                <a:latin typeface="Arial" pitchFamily="34" charset="0"/>
                <a:cs typeface="Arial" pitchFamily="34" charset="0"/>
              </a:rPr>
              <a:t>singleEuropean</a:t>
            </a:r>
            <a:r>
              <a:rPr lang="en-US" sz="1500" dirty="0" smtClean="0">
                <a:latin typeface="Arial" pitchFamily="34" charset="0"/>
                <a:cs typeface="Arial" pitchFamily="34" charset="0"/>
              </a:rPr>
              <a:t> educational and research area // International Scientific Journal. - Issue 1 (10). - </a:t>
            </a:r>
            <a:r>
              <a:rPr lang="en-US" sz="1500" dirty="0" err="1" smtClean="0">
                <a:latin typeface="Arial" pitchFamily="34" charset="0"/>
                <a:cs typeface="Arial" pitchFamily="34" charset="0"/>
              </a:rPr>
              <a:t>Uzhhorod</a:t>
            </a:r>
            <a:r>
              <a:rPr lang="en-US" sz="1500" dirty="0" smtClean="0">
                <a:latin typeface="Arial" pitchFamily="34" charset="0"/>
                <a:cs typeface="Arial" pitchFamily="34" charset="0"/>
              </a:rPr>
              <a:t>, 2015.- p.9-23</a:t>
            </a:r>
          </a:p>
          <a:p>
            <a:r>
              <a:rPr lang="en-US" sz="1500" dirty="0" smtClean="0">
                <a:latin typeface="Arial" pitchFamily="34" charset="0"/>
                <a:cs typeface="Arial" pitchFamily="34" charset="0"/>
              </a:rPr>
              <a:t>7. </a:t>
            </a:r>
            <a:r>
              <a:rPr lang="en-US" sz="1500" dirty="0" err="1" smtClean="0">
                <a:latin typeface="Arial" pitchFamily="34" charset="0"/>
                <a:cs typeface="Arial" pitchFamily="34" charset="0"/>
              </a:rPr>
              <a:t>Smolanka</a:t>
            </a:r>
            <a:r>
              <a:rPr lang="en-US" sz="1500" dirty="0" smtClean="0">
                <a:latin typeface="Arial" pitchFamily="34" charset="0"/>
                <a:cs typeface="Arial" pitchFamily="34" charset="0"/>
              </a:rPr>
              <a:t> V., </a:t>
            </a:r>
            <a:r>
              <a:rPr lang="en-US" sz="1500" dirty="0" err="1" smtClean="0">
                <a:latin typeface="Arial" pitchFamily="34" charset="0"/>
                <a:cs typeface="Arial" pitchFamily="34" charset="0"/>
              </a:rPr>
              <a:t>Slava</a:t>
            </a:r>
            <a:r>
              <a:rPr lang="en-US" sz="1500" dirty="0" smtClean="0">
                <a:latin typeface="Arial" pitchFamily="34" charset="0"/>
                <a:cs typeface="Arial" pitchFamily="34" charset="0"/>
              </a:rPr>
              <a:t> S. State and development prospects of knowledge triangle in Ukraine / </a:t>
            </a:r>
          </a:p>
          <a:p>
            <a:pPr>
              <a:buNone/>
            </a:pPr>
            <a:r>
              <a:rPr lang="en-US" sz="1500" dirty="0" smtClean="0">
                <a:latin typeface="Arial" pitchFamily="34" charset="0"/>
                <a:cs typeface="Arial" pitchFamily="34" charset="0"/>
              </a:rPr>
              <a:t>      </a:t>
            </a:r>
            <a:r>
              <a:rPr lang="en-US" sz="1500" dirty="0" err="1" smtClean="0">
                <a:latin typeface="Arial" pitchFamily="34" charset="0"/>
                <a:cs typeface="Arial" pitchFamily="34" charset="0"/>
              </a:rPr>
              <a:t>V.Smolanka</a:t>
            </a:r>
            <a:r>
              <a:rPr lang="en-US" sz="1500" dirty="0" smtClean="0">
                <a:latin typeface="Arial" pitchFamily="34" charset="0"/>
                <a:cs typeface="Arial" pitchFamily="34" charset="0"/>
              </a:rPr>
              <a:t>, </a:t>
            </a:r>
            <a:r>
              <a:rPr lang="en-US" sz="1500" dirty="0" err="1" smtClean="0">
                <a:latin typeface="Arial" pitchFamily="34" charset="0"/>
                <a:cs typeface="Arial" pitchFamily="34" charset="0"/>
              </a:rPr>
              <a:t>S.Slava</a:t>
            </a:r>
            <a:r>
              <a:rPr lang="en-US" sz="1500" dirty="0" smtClean="0">
                <a:latin typeface="Arial" pitchFamily="34" charset="0"/>
                <a:cs typeface="Arial" pitchFamily="34" charset="0"/>
              </a:rPr>
              <a:t> // International Scientific Journal. - Issue 1 (10). - </a:t>
            </a:r>
            <a:r>
              <a:rPr lang="en-US" sz="1500" dirty="0" err="1" smtClean="0">
                <a:latin typeface="Arial" pitchFamily="34" charset="0"/>
                <a:cs typeface="Arial" pitchFamily="34" charset="0"/>
              </a:rPr>
              <a:t>Uzhhorod</a:t>
            </a:r>
            <a:r>
              <a:rPr lang="en-US" sz="1500" dirty="0" smtClean="0">
                <a:latin typeface="Arial" pitchFamily="34" charset="0"/>
                <a:cs typeface="Arial" pitchFamily="34" charset="0"/>
              </a:rPr>
              <a:t>, 2015.-</a:t>
            </a:r>
          </a:p>
          <a:p>
            <a:pPr>
              <a:buNone/>
            </a:pPr>
            <a:r>
              <a:rPr lang="en-US" sz="1500" dirty="0" smtClean="0">
                <a:latin typeface="Arial" pitchFamily="34" charset="0"/>
                <a:cs typeface="Arial" pitchFamily="34" charset="0"/>
              </a:rPr>
              <a:t>     - p.170-186</a:t>
            </a:r>
          </a:p>
          <a:p>
            <a:pPr>
              <a:buNone/>
            </a:pPr>
            <a:r>
              <a:rPr lang="en-US" sz="1500" dirty="0" smtClean="0">
                <a:latin typeface="Arial" pitchFamily="34" charset="0"/>
                <a:cs typeface="Arial" pitchFamily="34" charset="0"/>
              </a:rPr>
              <a:t>      8. </a:t>
            </a:r>
            <a:r>
              <a:rPr lang="en-US" sz="1500" dirty="0" err="1" smtClean="0">
                <a:latin typeface="Arial" pitchFamily="34" charset="0"/>
                <a:cs typeface="Arial" pitchFamily="34" charset="0"/>
              </a:rPr>
              <a:t>Hrabova</a:t>
            </a:r>
            <a:r>
              <a:rPr lang="en-US" sz="1500" dirty="0" smtClean="0">
                <a:latin typeface="Arial" pitchFamily="34" charset="0"/>
                <a:cs typeface="Arial" pitchFamily="34" charset="0"/>
              </a:rPr>
              <a:t> I. Scientific </a:t>
            </a:r>
            <a:r>
              <a:rPr lang="en-US" sz="1500" dirty="0" err="1" smtClean="0">
                <a:latin typeface="Arial" pitchFamily="34" charset="0"/>
                <a:cs typeface="Arial" pitchFamily="34" charset="0"/>
              </a:rPr>
              <a:t>achivements</a:t>
            </a:r>
            <a:r>
              <a:rPr lang="en-US" sz="1500" dirty="0" smtClean="0">
                <a:latin typeface="Arial" pitchFamily="34" charset="0"/>
                <a:cs typeface="Arial" pitchFamily="34" charset="0"/>
              </a:rPr>
              <a:t> of the national university “</a:t>
            </a:r>
            <a:r>
              <a:rPr lang="en-US" sz="1500" dirty="0" err="1" smtClean="0">
                <a:latin typeface="Arial" pitchFamily="34" charset="0"/>
                <a:cs typeface="Arial" pitchFamily="34" charset="0"/>
              </a:rPr>
              <a:t>Uzhhorod</a:t>
            </a:r>
            <a:r>
              <a:rPr lang="en-US" sz="1500" dirty="0" smtClean="0">
                <a:latin typeface="Arial" pitchFamily="34" charset="0"/>
                <a:cs typeface="Arial" pitchFamily="34" charset="0"/>
              </a:rPr>
              <a:t> National University”/ </a:t>
            </a:r>
            <a:r>
              <a:rPr lang="en-US" sz="1500" dirty="0" err="1" smtClean="0">
                <a:latin typeface="Arial" pitchFamily="34" charset="0"/>
                <a:cs typeface="Arial" pitchFamily="34" charset="0"/>
              </a:rPr>
              <a:t>Hrabova</a:t>
            </a:r>
            <a:r>
              <a:rPr lang="en-US" sz="1500" dirty="0" smtClean="0">
                <a:latin typeface="Arial" pitchFamily="34" charset="0"/>
                <a:cs typeface="Arial" pitchFamily="34" charset="0"/>
              </a:rPr>
              <a:t> I. </a:t>
            </a:r>
          </a:p>
          <a:p>
            <a:pPr>
              <a:buNone/>
            </a:pPr>
            <a:r>
              <a:rPr lang="en-US" sz="1500" dirty="0" smtClean="0">
                <a:latin typeface="Arial" pitchFamily="34" charset="0"/>
                <a:cs typeface="Arial" pitchFamily="34" charset="0"/>
              </a:rPr>
              <a:t>          </a:t>
            </a:r>
            <a:r>
              <a:rPr lang="en-US" sz="1500" dirty="0" err="1" smtClean="0">
                <a:latin typeface="Arial" pitchFamily="34" charset="0"/>
                <a:cs typeface="Arial" pitchFamily="34" charset="0"/>
              </a:rPr>
              <a:t>I.Studenyak</a:t>
            </a:r>
            <a:r>
              <a:rPr lang="en-US" sz="1500" dirty="0" smtClean="0">
                <a:latin typeface="Arial" pitchFamily="34" charset="0"/>
                <a:cs typeface="Arial" pitchFamily="34" charset="0"/>
              </a:rPr>
              <a:t> // International Scientific Journal. - Issue 1 (10). - </a:t>
            </a:r>
            <a:r>
              <a:rPr lang="en-US" sz="1500" dirty="0" err="1" smtClean="0">
                <a:latin typeface="Arial" pitchFamily="34" charset="0"/>
                <a:cs typeface="Arial" pitchFamily="34" charset="0"/>
              </a:rPr>
              <a:t>Uzhhorod</a:t>
            </a:r>
            <a:r>
              <a:rPr lang="en-US" sz="1500" dirty="0" smtClean="0">
                <a:latin typeface="Arial" pitchFamily="34" charset="0"/>
                <a:cs typeface="Arial" pitchFamily="34" charset="0"/>
              </a:rPr>
              <a:t>, 2015.- p.65-79</a:t>
            </a:r>
          </a:p>
          <a:p>
            <a:pPr>
              <a:buNone/>
            </a:pPr>
            <a:r>
              <a:rPr lang="en-US" sz="1500" dirty="0" smtClean="0">
                <a:latin typeface="Arial" pitchFamily="34" charset="0"/>
                <a:cs typeface="Arial" pitchFamily="34" charset="0"/>
              </a:rPr>
              <a:t>      9. </a:t>
            </a:r>
            <a:r>
              <a:rPr lang="en-US" sz="1500" dirty="0" err="1" smtClean="0">
                <a:latin typeface="Arial" pitchFamily="34" charset="0"/>
                <a:cs typeface="Arial" pitchFamily="34" charset="0"/>
              </a:rPr>
              <a:t>J.Golovach</a:t>
            </a:r>
            <a:r>
              <a:rPr lang="en-US" sz="1500" dirty="0" smtClean="0">
                <a:latin typeface="Arial" pitchFamily="34" charset="0"/>
                <a:cs typeface="Arial" pitchFamily="34" charset="0"/>
              </a:rPr>
              <a:t>. Science Park "</a:t>
            </a:r>
            <a:r>
              <a:rPr lang="en-US" sz="1500" dirty="0" err="1" smtClean="0">
                <a:latin typeface="Arial" pitchFamily="34" charset="0"/>
                <a:cs typeface="Arial" pitchFamily="34" charset="0"/>
              </a:rPr>
              <a:t>UzhNU</a:t>
            </a:r>
            <a:r>
              <a:rPr lang="en-US" sz="1500" dirty="0" smtClean="0">
                <a:latin typeface="Arial" pitchFamily="34" charset="0"/>
                <a:cs typeface="Arial" pitchFamily="34" charset="0"/>
              </a:rPr>
              <a:t>“ – basic innovative structure in the region / </a:t>
            </a:r>
            <a:r>
              <a:rPr lang="en-US" sz="1500" dirty="0" err="1" smtClean="0">
                <a:latin typeface="Arial" pitchFamily="34" charset="0"/>
                <a:cs typeface="Arial" pitchFamily="34" charset="0"/>
              </a:rPr>
              <a:t>I.Studenyak</a:t>
            </a:r>
            <a:endParaRPr lang="en-US" sz="1500" dirty="0" smtClean="0">
              <a:latin typeface="Arial" pitchFamily="34" charset="0"/>
              <a:cs typeface="Arial" pitchFamily="34" charset="0"/>
            </a:endParaRPr>
          </a:p>
          <a:p>
            <a:pPr>
              <a:buNone/>
            </a:pP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J.Golovach</a:t>
            </a:r>
            <a:r>
              <a:rPr lang="en-US" sz="1400" dirty="0" smtClean="0">
                <a:latin typeface="Arial" pitchFamily="34" charset="0"/>
                <a:cs typeface="Arial" pitchFamily="34" charset="0"/>
              </a:rPr>
              <a:t> // International Scientific Journal. - Issue 1 (10). - </a:t>
            </a:r>
            <a:r>
              <a:rPr lang="en-US" sz="1400" dirty="0" err="1" smtClean="0">
                <a:latin typeface="Arial" pitchFamily="34" charset="0"/>
                <a:cs typeface="Arial" pitchFamily="34" charset="0"/>
              </a:rPr>
              <a:t>Uzhhorod</a:t>
            </a:r>
            <a:r>
              <a:rPr lang="en-US" sz="1400" dirty="0" smtClean="0">
                <a:latin typeface="Arial" pitchFamily="34" charset="0"/>
                <a:cs typeface="Arial" pitchFamily="34" charset="0"/>
              </a:rPr>
              <a:t>, 2015.- p.277-288</a:t>
            </a:r>
          </a:p>
          <a:p>
            <a:endParaRPr lang="en-US" sz="1200" dirty="0" smtClean="0">
              <a:latin typeface="Arial" pitchFamily="34" charset="0"/>
              <a:cs typeface="Arial" pitchFamily="34" charset="0"/>
            </a:endParaRPr>
          </a:p>
          <a:p>
            <a:endParaRPr lang="en-US" sz="1200" dirty="0" smtClean="0">
              <a:latin typeface="Arial" pitchFamily="34" charset="0"/>
              <a:cs typeface="Arial" pitchFamily="34" charset="0"/>
            </a:endParaRPr>
          </a:p>
          <a:p>
            <a:endParaRPr lang="en-US" sz="1400" dirty="0" smtClean="0">
              <a:latin typeface="Arial" pitchFamily="34" charset="0"/>
              <a:cs typeface="Arial" pitchFamily="34" charset="0"/>
            </a:endParaRPr>
          </a:p>
          <a:p>
            <a:endParaRPr lang="uk-UA" sz="1600" b="1" dirty="0" smtClean="0">
              <a:latin typeface="Arial" pitchFamily="34" charset="0"/>
              <a:cs typeface="Arial" pitchFamily="34" charset="0"/>
            </a:endParaRPr>
          </a:p>
          <a:p>
            <a:endParaRPr lang="uk-UA" dirty="0"/>
          </a:p>
        </p:txBody>
      </p:sp>
      <p:pic>
        <p:nvPicPr>
          <p:cNvPr id="4" name="Picture 5" descr="Описание: E:\Documents and Settings\admin\Рабочий стол\1.png"/>
          <p:cNvPicPr>
            <a:picLocks noChangeAspect="1" noChangeArrowheads="1"/>
          </p:cNvPicPr>
          <p:nvPr/>
        </p:nvPicPr>
        <p:blipFill>
          <a:blip r:embed="rId2" cstate="print"/>
          <a:srcRect/>
          <a:stretch>
            <a:fillRect/>
          </a:stretch>
        </p:blipFill>
        <p:spPr bwMode="auto">
          <a:xfrm>
            <a:off x="539552" y="332656"/>
            <a:ext cx="1860550" cy="592039"/>
          </a:xfrm>
          <a:prstGeom prst="rect">
            <a:avLst/>
          </a:prstGeom>
          <a:noFill/>
        </p:spPr>
      </p:pic>
      <p:pic>
        <p:nvPicPr>
          <p:cNvPr id="5" name="Picture 4" descr="Описание: E:\Documents and Settings\admin\Рабочий стол\3.png"/>
          <p:cNvPicPr>
            <a:picLocks noChangeAspect="1" noChangeArrowheads="1"/>
          </p:cNvPicPr>
          <p:nvPr/>
        </p:nvPicPr>
        <p:blipFill>
          <a:blip r:embed="rId3" cstate="print"/>
          <a:srcRect/>
          <a:stretch>
            <a:fillRect/>
          </a:stretch>
        </p:blipFill>
        <p:spPr bwMode="auto">
          <a:xfrm>
            <a:off x="5868144" y="404664"/>
            <a:ext cx="2535237" cy="550862"/>
          </a:xfrm>
          <a:prstGeom prst="rect">
            <a:avLst/>
          </a:prstGeom>
          <a:noFill/>
        </p:spPr>
      </p:pic>
      <p:pic>
        <p:nvPicPr>
          <p:cNvPr id="6" name="Picture 5" descr="Логотип УжНУ"/>
          <p:cNvPicPr>
            <a:picLocks noChangeAspect="1" noChangeArrowheads="1"/>
          </p:cNvPicPr>
          <p:nvPr/>
        </p:nvPicPr>
        <p:blipFill>
          <a:blip r:embed="rId4" cstate="print"/>
          <a:srcRect/>
          <a:stretch>
            <a:fillRect/>
          </a:stretch>
        </p:blipFill>
        <p:spPr bwMode="auto">
          <a:xfrm>
            <a:off x="7812360" y="5517232"/>
            <a:ext cx="1114425" cy="1133476"/>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Содержимое 2"/>
          <p:cNvSpPr>
            <a:spLocks noGrp="1"/>
          </p:cNvSpPr>
          <p:nvPr>
            <p:ph sz="quarter" idx="1"/>
          </p:nvPr>
        </p:nvSpPr>
        <p:spPr>
          <a:effectLst/>
        </p:spPr>
        <p:txBody>
          <a:bodyPr>
            <a:normAutofit/>
          </a:bodyPr>
          <a:lstStyle/>
          <a:p>
            <a:r>
              <a:rPr lang="en-US" sz="1600" b="1" dirty="0" smtClean="0">
                <a:solidFill>
                  <a:schemeClr val="accent1">
                    <a:lumMod val="50000"/>
                  </a:schemeClr>
                </a:solidFill>
                <a:latin typeface="Arial" pitchFamily="34" charset="0"/>
                <a:cs typeface="Arial" pitchFamily="34" charset="0"/>
              </a:rPr>
              <a:t>WP1 "Exchange of experience and preparation of internal specifications“:</a:t>
            </a:r>
          </a:p>
          <a:p>
            <a:r>
              <a:rPr lang="en-US" sz="1600" b="1" dirty="0" smtClean="0">
                <a:latin typeface="Arial" pitchFamily="34" charset="0"/>
                <a:cs typeface="Arial" pitchFamily="34" charset="0"/>
              </a:rPr>
              <a:t>1.1. Seminars / workshops on “Knowledge triangle in the EU“ within study visits to the partner universities of the EU :</a:t>
            </a:r>
          </a:p>
          <a:p>
            <a:r>
              <a:rPr lang="en-US" sz="1600" dirty="0" smtClean="0">
                <a:latin typeface="Arial" pitchFamily="34" charset="0"/>
                <a:cs typeface="Arial" pitchFamily="34" charset="0"/>
              </a:rPr>
              <a:t>Higher education, innovation and research in the EU</a:t>
            </a:r>
          </a:p>
          <a:p>
            <a:r>
              <a:rPr lang="en-US" sz="1600" dirty="0" smtClean="0">
                <a:latin typeface="Arial" pitchFamily="34" charset="0"/>
                <a:cs typeface="Arial" pitchFamily="34" charset="0"/>
              </a:rPr>
              <a:t>Internships at the partner universities of the EU:  </a:t>
            </a:r>
          </a:p>
          <a:p>
            <a:pPr>
              <a:buNone/>
            </a:pPr>
            <a:r>
              <a:rPr lang="en-US" sz="1600" dirty="0" smtClean="0">
                <a:latin typeface="Arial" pitchFamily="34" charset="0"/>
                <a:cs typeface="Arial" pitchFamily="34" charset="0"/>
              </a:rPr>
              <a:t>      - University of Paderborn (Paderborn, Germany)</a:t>
            </a:r>
          </a:p>
          <a:p>
            <a:pPr>
              <a:buNone/>
            </a:pPr>
            <a:r>
              <a:rPr lang="en-US" sz="1600" dirty="0" smtClean="0">
                <a:latin typeface="Arial" pitchFamily="34" charset="0"/>
                <a:cs typeface="Arial" pitchFamily="34" charset="0"/>
              </a:rPr>
              <a:t>      - Latvia's University (Riga, Latvia)</a:t>
            </a:r>
          </a:p>
          <a:p>
            <a:pPr>
              <a:buNone/>
            </a:pPr>
            <a:r>
              <a:rPr lang="en-US" sz="1600" dirty="0" smtClean="0">
                <a:latin typeface="Arial" pitchFamily="34" charset="0"/>
                <a:cs typeface="Arial" pitchFamily="34" charset="0"/>
              </a:rPr>
              <a:t>      - University of </a:t>
            </a:r>
            <a:r>
              <a:rPr lang="en-US" sz="1600" dirty="0" err="1" smtClean="0">
                <a:latin typeface="Arial" pitchFamily="34" charset="0"/>
                <a:cs typeface="Arial" pitchFamily="34" charset="0"/>
              </a:rPr>
              <a:t>Zilina</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Zilina</a:t>
            </a:r>
            <a:r>
              <a:rPr lang="en-US" sz="1600" dirty="0" smtClean="0">
                <a:latin typeface="Arial" pitchFamily="34" charset="0"/>
                <a:cs typeface="Arial" pitchFamily="34" charset="0"/>
              </a:rPr>
              <a:t>, Slovakia)</a:t>
            </a:r>
          </a:p>
          <a:p>
            <a:pPr lvl="8"/>
            <a:r>
              <a:rPr lang="en-US" sz="200" b="1" dirty="0" smtClean="0">
                <a:latin typeface="Arial" pitchFamily="34" charset="0"/>
                <a:cs typeface="Arial" pitchFamily="34" charset="0"/>
              </a:rPr>
              <a:t>1.2. Requirement Analysis: Preparation of internal specifications</a:t>
            </a:r>
          </a:p>
          <a:p>
            <a:r>
              <a:rPr lang="en-US" sz="1600" b="1" dirty="0" smtClean="0">
                <a:solidFill>
                  <a:schemeClr val="accent1">
                    <a:lumMod val="50000"/>
                  </a:schemeClr>
                </a:solidFill>
                <a:latin typeface="Arial" pitchFamily="34" charset="0"/>
                <a:cs typeface="Arial" pitchFamily="34" charset="0"/>
              </a:rPr>
              <a:t>WP 2 Detailed analysis of the problems:</a:t>
            </a:r>
          </a:p>
          <a:p>
            <a:pPr>
              <a:buNone/>
            </a:pPr>
            <a:r>
              <a:rPr lang="en-US" sz="1600" dirty="0" smtClean="0">
                <a:latin typeface="Arial" pitchFamily="34" charset="0"/>
                <a:cs typeface="Arial" pitchFamily="34" charset="0"/>
              </a:rPr>
              <a:t>        - Analysis of the legal aspects</a:t>
            </a:r>
            <a:br>
              <a:rPr lang="en-US" sz="1600" dirty="0" smtClean="0">
                <a:latin typeface="Arial" pitchFamily="34" charset="0"/>
                <a:cs typeface="Arial" pitchFamily="34" charset="0"/>
              </a:rPr>
            </a:br>
            <a:r>
              <a:rPr lang="en-US" sz="1600" dirty="0" smtClean="0">
                <a:latin typeface="Arial" pitchFamily="34" charset="0"/>
                <a:cs typeface="Arial" pitchFamily="34" charset="0"/>
              </a:rPr>
              <a:t>   - Analysis of the organizational aspects</a:t>
            </a:r>
            <a:br>
              <a:rPr lang="en-US" sz="1600" dirty="0" smtClean="0">
                <a:latin typeface="Arial" pitchFamily="34" charset="0"/>
                <a:cs typeface="Arial" pitchFamily="34" charset="0"/>
              </a:rPr>
            </a:br>
            <a:r>
              <a:rPr lang="en-US" sz="1600" dirty="0" smtClean="0">
                <a:latin typeface="Arial" pitchFamily="34" charset="0"/>
                <a:cs typeface="Arial" pitchFamily="34" charset="0"/>
              </a:rPr>
              <a:t>   - Analysis of staffing issues</a:t>
            </a:r>
            <a:br>
              <a:rPr lang="en-US" sz="1600" dirty="0" smtClean="0">
                <a:latin typeface="Arial" pitchFamily="34" charset="0"/>
                <a:cs typeface="Arial" pitchFamily="34" charset="0"/>
              </a:rPr>
            </a:br>
            <a:r>
              <a:rPr lang="en-US" sz="1600" dirty="0" smtClean="0">
                <a:latin typeface="Arial" pitchFamily="34" charset="0"/>
                <a:cs typeface="Arial" pitchFamily="34" charset="0"/>
              </a:rPr>
              <a:t>   - Analysis of the financial aspects</a:t>
            </a:r>
            <a:br>
              <a:rPr lang="en-US" sz="1600" dirty="0" smtClean="0">
                <a:latin typeface="Arial" pitchFamily="34" charset="0"/>
                <a:cs typeface="Arial" pitchFamily="34" charset="0"/>
              </a:rPr>
            </a:br>
            <a:r>
              <a:rPr lang="en-US" sz="1600" dirty="0" smtClean="0">
                <a:latin typeface="Arial" pitchFamily="34" charset="0"/>
                <a:cs typeface="Arial" pitchFamily="34" charset="0"/>
              </a:rPr>
              <a:t>   - Analysis of other aspects</a:t>
            </a:r>
            <a:br>
              <a:rPr lang="en-US" sz="1600" dirty="0" smtClean="0">
                <a:latin typeface="Arial" pitchFamily="34" charset="0"/>
                <a:cs typeface="Arial" pitchFamily="34" charset="0"/>
              </a:rPr>
            </a:br>
            <a:r>
              <a:rPr lang="en-US" sz="1600" dirty="0" smtClean="0">
                <a:latin typeface="Arial" pitchFamily="34" charset="0"/>
                <a:cs typeface="Arial" pitchFamily="34" charset="0"/>
              </a:rPr>
              <a:t>   - Discussion and analysis of results</a:t>
            </a:r>
            <a:endParaRPr lang="uk-UA" sz="1600" b="1" dirty="0">
              <a:latin typeface="Arial" pitchFamily="34" charset="0"/>
              <a:cs typeface="Arial" pitchFamily="34" charset="0"/>
            </a:endParaRPr>
          </a:p>
        </p:txBody>
      </p:sp>
      <p:pic>
        <p:nvPicPr>
          <p:cNvPr id="4" name="Picture 5" descr="Описание: E:\Documents and Settings\admin\Рабочий стол\1.png"/>
          <p:cNvPicPr>
            <a:picLocks noChangeAspect="1" noChangeArrowheads="1"/>
          </p:cNvPicPr>
          <p:nvPr/>
        </p:nvPicPr>
        <p:blipFill>
          <a:blip r:embed="rId2" cstate="print"/>
          <a:srcRect/>
          <a:stretch>
            <a:fillRect/>
          </a:stretch>
        </p:blipFill>
        <p:spPr bwMode="auto">
          <a:xfrm>
            <a:off x="539552" y="332656"/>
            <a:ext cx="1860550" cy="592039"/>
          </a:xfrm>
          <a:prstGeom prst="rect">
            <a:avLst/>
          </a:prstGeom>
          <a:noFill/>
        </p:spPr>
      </p:pic>
      <p:pic>
        <p:nvPicPr>
          <p:cNvPr id="5" name="Picture 4" descr="Описание: E:\Documents and Settings\admin\Рабочий стол\3.png"/>
          <p:cNvPicPr>
            <a:picLocks noChangeAspect="1" noChangeArrowheads="1"/>
          </p:cNvPicPr>
          <p:nvPr/>
        </p:nvPicPr>
        <p:blipFill>
          <a:blip r:embed="rId3" cstate="print"/>
          <a:srcRect/>
          <a:stretch>
            <a:fillRect/>
          </a:stretch>
        </p:blipFill>
        <p:spPr bwMode="auto">
          <a:xfrm>
            <a:off x="5868144" y="404664"/>
            <a:ext cx="2535237" cy="550862"/>
          </a:xfrm>
          <a:prstGeom prst="rect">
            <a:avLst/>
          </a:prstGeom>
          <a:noFill/>
        </p:spPr>
      </p:pic>
      <p:pic>
        <p:nvPicPr>
          <p:cNvPr id="6" name="Picture 5" descr="Логотип УжНУ"/>
          <p:cNvPicPr>
            <a:picLocks noChangeAspect="1" noChangeArrowheads="1"/>
          </p:cNvPicPr>
          <p:nvPr/>
        </p:nvPicPr>
        <p:blipFill>
          <a:blip r:embed="rId4" cstate="print"/>
          <a:srcRect/>
          <a:stretch>
            <a:fillRect/>
          </a:stretch>
        </p:blipFill>
        <p:spPr bwMode="auto">
          <a:xfrm>
            <a:off x="7812360" y="5517232"/>
            <a:ext cx="1114425" cy="1133476"/>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Содержимое 2"/>
          <p:cNvSpPr>
            <a:spLocks noGrp="1"/>
          </p:cNvSpPr>
          <p:nvPr>
            <p:ph sz="quarter" idx="1"/>
          </p:nvPr>
        </p:nvSpPr>
        <p:spPr>
          <a:xfrm>
            <a:off x="395536" y="1219200"/>
            <a:ext cx="8568952" cy="5378152"/>
          </a:xfrm>
          <a:effectLst/>
        </p:spPr>
        <p:txBody>
          <a:bodyPr>
            <a:noAutofit/>
          </a:bodyPr>
          <a:lstStyle/>
          <a:p>
            <a:endParaRPr lang="en-US" sz="1400" b="1" dirty="0" smtClean="0">
              <a:latin typeface="Arial" pitchFamily="34" charset="0"/>
              <a:cs typeface="Arial" pitchFamily="34" charset="0"/>
            </a:endParaRPr>
          </a:p>
          <a:p>
            <a:pPr>
              <a:buNone/>
            </a:pPr>
            <a:r>
              <a:rPr lang="en-US" sz="1400" b="1" dirty="0" smtClean="0">
                <a:solidFill>
                  <a:schemeClr val="accent1">
                    <a:lumMod val="50000"/>
                  </a:schemeClr>
                </a:solidFill>
                <a:latin typeface="Arial" pitchFamily="34" charset="0"/>
                <a:cs typeface="Arial" pitchFamily="34" charset="0"/>
              </a:rPr>
              <a:t>     Within the framework of the working packages 1 and 2 t</a:t>
            </a:r>
            <a:r>
              <a:rPr lang="vi-VN" sz="1400" b="1" dirty="0" smtClean="0">
                <a:solidFill>
                  <a:schemeClr val="accent1">
                    <a:lumMod val="50000"/>
                  </a:schemeClr>
                </a:solidFill>
                <a:latin typeface="Arial" pitchFamily="34" charset="0"/>
                <a:cs typeface="Arial" pitchFamily="34" charset="0"/>
              </a:rPr>
              <a:t>he specifications </a:t>
            </a:r>
            <a:r>
              <a:rPr lang="en-US" sz="1400" b="1" dirty="0" smtClean="0">
                <a:solidFill>
                  <a:schemeClr val="accent1">
                    <a:lumMod val="50000"/>
                  </a:schemeClr>
                </a:solidFill>
                <a:latin typeface="Arial" pitchFamily="34" charset="0"/>
                <a:cs typeface="Arial" pitchFamily="34" charset="0"/>
              </a:rPr>
              <a:t>analysis </a:t>
            </a:r>
            <a:r>
              <a:rPr lang="vi-VN" sz="1400" b="1" dirty="0" smtClean="0">
                <a:solidFill>
                  <a:schemeClr val="accent1">
                    <a:lumMod val="50000"/>
                  </a:schemeClr>
                </a:solidFill>
                <a:latin typeface="Arial" pitchFamily="34" charset="0"/>
                <a:cs typeface="Arial" pitchFamily="34" charset="0"/>
              </a:rPr>
              <a:t>and</a:t>
            </a:r>
            <a:r>
              <a:rPr lang="en-US" sz="1400" b="1" dirty="0" smtClean="0">
                <a:solidFill>
                  <a:schemeClr val="accent1">
                    <a:lumMod val="50000"/>
                  </a:schemeClr>
                </a:solidFill>
                <a:latin typeface="Arial" pitchFamily="34" charset="0"/>
                <a:cs typeface="Arial" pitchFamily="34" charset="0"/>
              </a:rPr>
              <a:t> </a:t>
            </a:r>
            <a:r>
              <a:rPr lang="vi-VN" sz="1400" b="1" dirty="0" smtClean="0">
                <a:solidFill>
                  <a:schemeClr val="accent1">
                    <a:lumMod val="50000"/>
                  </a:schemeClr>
                </a:solidFill>
                <a:latin typeface="Arial" pitchFamily="34" charset="0"/>
                <a:cs typeface="Arial" pitchFamily="34" charset="0"/>
              </a:rPr>
              <a:t>presentation</a:t>
            </a:r>
            <a:r>
              <a:rPr lang="en-US" sz="1400" b="1" dirty="0" smtClean="0">
                <a:solidFill>
                  <a:schemeClr val="accent1">
                    <a:lumMod val="50000"/>
                  </a:schemeClr>
                </a:solidFill>
                <a:latin typeface="Arial" pitchFamily="34" charset="0"/>
                <a:cs typeface="Arial" pitchFamily="34" charset="0"/>
              </a:rPr>
              <a:t>s</a:t>
            </a:r>
            <a:r>
              <a:rPr lang="vi-VN" sz="1400" b="1" dirty="0" smtClean="0">
                <a:solidFill>
                  <a:schemeClr val="accent1">
                    <a:lumMod val="50000"/>
                  </a:schemeClr>
                </a:solidFill>
                <a:latin typeface="Arial" pitchFamily="34" charset="0"/>
                <a:cs typeface="Arial" pitchFamily="34" charset="0"/>
              </a:rPr>
              <a:t> for the </a:t>
            </a:r>
            <a:r>
              <a:rPr lang="en-US" sz="1400" b="1" dirty="0" smtClean="0">
                <a:solidFill>
                  <a:schemeClr val="accent1">
                    <a:lumMod val="50000"/>
                  </a:schemeClr>
                </a:solidFill>
                <a:latin typeface="Arial" pitchFamily="34" charset="0"/>
                <a:cs typeface="Arial" pitchFamily="34" charset="0"/>
              </a:rPr>
              <a:t>w</a:t>
            </a:r>
            <a:r>
              <a:rPr lang="vi-VN" sz="1400" b="1" dirty="0" smtClean="0">
                <a:solidFill>
                  <a:schemeClr val="accent1">
                    <a:lumMod val="50000"/>
                  </a:schemeClr>
                </a:solidFill>
                <a:latin typeface="Arial" pitchFamily="34" charset="0"/>
                <a:cs typeface="Arial" pitchFamily="34" charset="0"/>
              </a:rPr>
              <a:t>orkshop</a:t>
            </a:r>
            <a:r>
              <a:rPr lang="en-US" sz="1400" b="1" dirty="0" smtClean="0">
                <a:solidFill>
                  <a:schemeClr val="accent1">
                    <a:lumMod val="50000"/>
                  </a:schemeClr>
                </a:solidFill>
                <a:latin typeface="Arial" pitchFamily="34" charset="0"/>
                <a:cs typeface="Arial" pitchFamily="34" charset="0"/>
              </a:rPr>
              <a:t>s on</a:t>
            </a:r>
            <a:r>
              <a:rPr lang="vi-VN" sz="1400" b="1" dirty="0" smtClean="0">
                <a:solidFill>
                  <a:schemeClr val="accent1">
                    <a:lumMod val="50000"/>
                  </a:schemeClr>
                </a:solidFill>
                <a:latin typeface="Arial" pitchFamily="34" charset="0"/>
                <a:cs typeface="Arial" pitchFamily="34" charset="0"/>
              </a:rPr>
              <a:t> project</a:t>
            </a:r>
            <a:r>
              <a:rPr lang="en-US" sz="1400" b="1" dirty="0" smtClean="0">
                <a:solidFill>
                  <a:schemeClr val="accent1">
                    <a:lumMod val="50000"/>
                  </a:schemeClr>
                </a:solidFill>
                <a:latin typeface="Arial" pitchFamily="34" charset="0"/>
                <a:cs typeface="Arial" pitchFamily="34" charset="0"/>
              </a:rPr>
              <a:t> coordination meetings were</a:t>
            </a:r>
            <a:r>
              <a:rPr lang="vi-VN" sz="1400" b="1" dirty="0" smtClean="0">
                <a:solidFill>
                  <a:schemeClr val="accent1">
                    <a:lumMod val="50000"/>
                  </a:schemeClr>
                </a:solidFill>
                <a:latin typeface="Arial" pitchFamily="34" charset="0"/>
                <a:cs typeface="Arial" pitchFamily="34" charset="0"/>
              </a:rPr>
              <a:t> prepared:</a:t>
            </a:r>
            <a:endParaRPr lang="en-US" sz="1400" b="1" dirty="0" smtClean="0">
              <a:solidFill>
                <a:schemeClr val="accent1">
                  <a:lumMod val="50000"/>
                </a:schemeClr>
              </a:solidFill>
              <a:latin typeface="Arial" pitchFamily="34" charset="0"/>
              <a:cs typeface="Arial" pitchFamily="34" charset="0"/>
            </a:endParaRPr>
          </a:p>
          <a:p>
            <a:pPr>
              <a:buNone/>
            </a:pPr>
            <a:r>
              <a:rPr lang="vi-VN" sz="1400" dirty="0" smtClean="0">
                <a:latin typeface="Arial" pitchFamily="34" charset="0"/>
                <a:cs typeface="Arial" pitchFamily="34" charset="0"/>
              </a:rPr>
              <a:t/>
            </a:r>
            <a:br>
              <a:rPr lang="vi-VN" sz="1400" dirty="0" smtClean="0">
                <a:latin typeface="Arial" pitchFamily="34" charset="0"/>
                <a:cs typeface="Arial" pitchFamily="34" charset="0"/>
              </a:rPr>
            </a:br>
            <a:r>
              <a:rPr lang="vi-VN" sz="1400" dirty="0" smtClean="0">
                <a:latin typeface="Arial" pitchFamily="34" charset="0"/>
                <a:cs typeface="Arial" pitchFamily="34" charset="0"/>
              </a:rPr>
              <a:t>1</a:t>
            </a:r>
            <a:r>
              <a:rPr lang="en-US" sz="1400" dirty="0" smtClean="0">
                <a:latin typeface="Arial" pitchFamily="34" charset="0"/>
                <a:cs typeface="Arial" pitchFamily="34" charset="0"/>
              </a:rPr>
              <a:t>.</a:t>
            </a:r>
            <a:r>
              <a:rPr lang="vi-VN" sz="1400" dirty="0" smtClean="0">
                <a:latin typeface="Arial" pitchFamily="34" charset="0"/>
                <a:cs typeface="Arial" pitchFamily="34" charset="0"/>
              </a:rPr>
              <a:t> </a:t>
            </a:r>
            <a:r>
              <a:rPr lang="vi-VN" sz="1400" b="1" dirty="0" smtClean="0">
                <a:latin typeface="Arial" pitchFamily="34" charset="0"/>
                <a:cs typeface="Arial" pitchFamily="34" charset="0"/>
              </a:rPr>
              <a:t>UzhNU </a:t>
            </a:r>
            <a:r>
              <a:rPr lang="en-US" sz="1400" b="1" dirty="0" smtClean="0">
                <a:latin typeface="Arial" pitchFamily="34" charset="0"/>
                <a:cs typeface="Arial" pitchFamily="34" charset="0"/>
              </a:rPr>
              <a:t>and  its </a:t>
            </a:r>
            <a:r>
              <a:rPr lang="vi-VN" sz="1400" b="1" dirty="0" smtClean="0">
                <a:latin typeface="Arial" pitchFamily="34" charset="0"/>
                <a:cs typeface="Arial" pitchFamily="34" charset="0"/>
              </a:rPr>
              <a:t>role in the knowledge triangle </a:t>
            </a:r>
            <a:r>
              <a:rPr lang="en-US" sz="1400" b="1" dirty="0" smtClean="0">
                <a:latin typeface="Arial" pitchFamily="34" charset="0"/>
                <a:cs typeface="Arial" pitchFamily="34" charset="0"/>
              </a:rPr>
              <a:t>implementation </a:t>
            </a:r>
            <a:r>
              <a:rPr lang="vi-VN" sz="1400" dirty="0" smtClean="0">
                <a:latin typeface="Arial" pitchFamily="34" charset="0"/>
                <a:cs typeface="Arial" pitchFamily="34" charset="0"/>
              </a:rPr>
              <a:t>(Paderborn, </a:t>
            </a:r>
            <a:r>
              <a:rPr lang="en-US" sz="1400" dirty="0" smtClean="0">
                <a:latin typeface="Arial" pitchFamily="34" charset="0"/>
                <a:cs typeface="Arial" pitchFamily="34" charset="0"/>
              </a:rPr>
              <a:t>Germany/ </a:t>
            </a:r>
          </a:p>
          <a:p>
            <a:pPr>
              <a:buNone/>
            </a:pPr>
            <a:r>
              <a:rPr lang="en-US" sz="1400" dirty="0" smtClean="0">
                <a:latin typeface="Arial" pitchFamily="34" charset="0"/>
                <a:cs typeface="Arial" pitchFamily="34" charset="0"/>
              </a:rPr>
              <a:t>         </a:t>
            </a:r>
            <a:r>
              <a:rPr lang="vi-VN" sz="1400" dirty="0" smtClean="0">
                <a:latin typeface="Arial" pitchFamily="34" charset="0"/>
                <a:cs typeface="Arial" pitchFamily="34" charset="0"/>
              </a:rPr>
              <a:t>T. Buturlakina, S.Slava)</a:t>
            </a:r>
            <a:br>
              <a:rPr lang="vi-VN" sz="1400" dirty="0" smtClean="0">
                <a:latin typeface="Arial" pitchFamily="34" charset="0"/>
                <a:cs typeface="Arial" pitchFamily="34" charset="0"/>
              </a:rPr>
            </a:br>
            <a:r>
              <a:rPr lang="vi-VN" sz="1400" dirty="0" smtClean="0">
                <a:latin typeface="Arial" pitchFamily="34" charset="0"/>
                <a:cs typeface="Arial" pitchFamily="34" charset="0"/>
              </a:rPr>
              <a:t>2</a:t>
            </a:r>
            <a:r>
              <a:rPr lang="en-US" sz="1400" dirty="0" smtClean="0">
                <a:latin typeface="Arial" pitchFamily="34" charset="0"/>
                <a:cs typeface="Arial" pitchFamily="34" charset="0"/>
              </a:rPr>
              <a:t>.</a:t>
            </a:r>
            <a:r>
              <a:rPr lang="vi-VN" sz="1400" dirty="0" smtClean="0">
                <a:latin typeface="Arial" pitchFamily="34" charset="0"/>
                <a:cs typeface="Arial" pitchFamily="34" charset="0"/>
              </a:rPr>
              <a:t> </a:t>
            </a:r>
            <a:r>
              <a:rPr lang="en-US" sz="1400" b="1" dirty="0" smtClean="0">
                <a:latin typeface="Arial" pitchFamily="34" charset="0"/>
                <a:cs typeface="Arial" pitchFamily="34" charset="0"/>
              </a:rPr>
              <a:t>Fostering the knowledge triangle in </a:t>
            </a:r>
            <a:r>
              <a:rPr lang="vi-VN" sz="1400" b="1" dirty="0" smtClean="0">
                <a:latin typeface="Arial" pitchFamily="34" charset="0"/>
                <a:cs typeface="Arial" pitchFamily="34" charset="0"/>
              </a:rPr>
              <a:t>UzhNU</a:t>
            </a:r>
            <a:r>
              <a:rPr lang="en-US" sz="1400" b="1" dirty="0" smtClean="0">
                <a:latin typeface="Arial" pitchFamily="34" charset="0"/>
                <a:cs typeface="Arial" pitchFamily="34" charset="0"/>
              </a:rPr>
              <a:t>:</a:t>
            </a:r>
            <a:r>
              <a:rPr lang="vi-VN" sz="1400" b="1" dirty="0" smtClean="0">
                <a:latin typeface="Arial" pitchFamily="34" charset="0"/>
                <a:cs typeface="Arial" pitchFamily="34" charset="0"/>
              </a:rPr>
              <a:t> Internal specification</a:t>
            </a:r>
            <a:r>
              <a:rPr lang="vi-VN" sz="1400" dirty="0" smtClean="0">
                <a:latin typeface="Arial" pitchFamily="34" charset="0"/>
                <a:cs typeface="Arial" pitchFamily="34" charset="0"/>
              </a:rPr>
              <a:t> (Riga, </a:t>
            </a:r>
            <a:r>
              <a:rPr lang="en-US" sz="1400" dirty="0" smtClean="0">
                <a:latin typeface="Arial" pitchFamily="34" charset="0"/>
                <a:cs typeface="Arial" pitchFamily="34" charset="0"/>
              </a:rPr>
              <a:t>Latvia/  </a:t>
            </a:r>
            <a:r>
              <a:rPr lang="vi-VN" sz="1400" dirty="0" smtClean="0">
                <a:latin typeface="Arial" pitchFamily="34" charset="0"/>
                <a:cs typeface="Arial" pitchFamily="34" charset="0"/>
              </a:rPr>
              <a:t>T.Buturlakina)</a:t>
            </a:r>
            <a:br>
              <a:rPr lang="vi-VN" sz="1400" dirty="0" smtClean="0">
                <a:latin typeface="Arial" pitchFamily="34" charset="0"/>
                <a:cs typeface="Arial" pitchFamily="34" charset="0"/>
              </a:rPr>
            </a:br>
            <a:r>
              <a:rPr lang="vi-VN" sz="1400" dirty="0" smtClean="0">
                <a:latin typeface="Arial" pitchFamily="34" charset="0"/>
                <a:cs typeface="Arial" pitchFamily="34" charset="0"/>
              </a:rPr>
              <a:t>3</a:t>
            </a:r>
            <a:r>
              <a:rPr lang="en-US" sz="1400" dirty="0" smtClean="0">
                <a:latin typeface="Arial" pitchFamily="34" charset="0"/>
                <a:cs typeface="Arial" pitchFamily="34" charset="0"/>
              </a:rPr>
              <a:t>.</a:t>
            </a:r>
            <a:r>
              <a:rPr lang="vi-VN" sz="1400" dirty="0" smtClean="0">
                <a:latin typeface="Arial" pitchFamily="34" charset="0"/>
                <a:cs typeface="Arial" pitchFamily="34" charset="0"/>
              </a:rPr>
              <a:t> </a:t>
            </a:r>
            <a:r>
              <a:rPr lang="vi-VN" sz="1400" b="1" dirty="0" smtClean="0">
                <a:latin typeface="Arial" pitchFamily="34" charset="0"/>
                <a:cs typeface="Arial" pitchFamily="34" charset="0"/>
              </a:rPr>
              <a:t>Science Park "Uzhhorod National University" (</a:t>
            </a:r>
            <a:r>
              <a:rPr lang="vi-VN" sz="1400" dirty="0" smtClean="0">
                <a:latin typeface="Arial" pitchFamily="34" charset="0"/>
                <a:cs typeface="Arial" pitchFamily="34" charset="0"/>
              </a:rPr>
              <a:t>Riga, </a:t>
            </a:r>
            <a:r>
              <a:rPr lang="en-US" sz="1400" dirty="0" smtClean="0">
                <a:latin typeface="Arial" pitchFamily="34" charset="0"/>
                <a:cs typeface="Arial" pitchFamily="34" charset="0"/>
              </a:rPr>
              <a:t>Latvia/ </a:t>
            </a:r>
            <a:r>
              <a:rPr lang="vi-VN" sz="1400" dirty="0" smtClean="0">
                <a:latin typeface="Arial" pitchFamily="34" charset="0"/>
                <a:cs typeface="Arial" pitchFamily="34" charset="0"/>
              </a:rPr>
              <a:t>J. Golovach)</a:t>
            </a:r>
            <a:br>
              <a:rPr lang="vi-VN" sz="1400" dirty="0" smtClean="0">
                <a:latin typeface="Arial" pitchFamily="34" charset="0"/>
                <a:cs typeface="Arial" pitchFamily="34" charset="0"/>
              </a:rPr>
            </a:br>
            <a:r>
              <a:rPr lang="vi-VN" sz="1400" dirty="0" smtClean="0">
                <a:latin typeface="Arial" pitchFamily="34" charset="0"/>
                <a:cs typeface="Arial" pitchFamily="34" charset="0"/>
              </a:rPr>
              <a:t>4</a:t>
            </a:r>
            <a:r>
              <a:rPr lang="en-US" sz="1400" dirty="0" smtClean="0">
                <a:latin typeface="Arial" pitchFamily="34" charset="0"/>
                <a:cs typeface="Arial" pitchFamily="34" charset="0"/>
              </a:rPr>
              <a:t> . </a:t>
            </a:r>
            <a:r>
              <a:rPr lang="en-US" sz="1400" b="1" dirty="0" smtClean="0">
                <a:latin typeface="Arial" pitchFamily="34" charset="0"/>
                <a:cs typeface="Arial" pitchFamily="34" charset="0"/>
              </a:rPr>
              <a:t>A</a:t>
            </a:r>
            <a:r>
              <a:rPr lang="vi-VN" sz="1400" b="1" dirty="0" smtClean="0">
                <a:latin typeface="Arial" pitchFamily="34" charset="0"/>
                <a:cs typeface="Arial" pitchFamily="34" charset="0"/>
              </a:rPr>
              <a:t>ctivities within the knowledge triangle in UzhNU </a:t>
            </a:r>
            <a:r>
              <a:rPr lang="vi-VN" sz="1400" dirty="0" smtClean="0">
                <a:latin typeface="Arial" pitchFamily="34" charset="0"/>
                <a:cs typeface="Arial" pitchFamily="34" charset="0"/>
              </a:rPr>
              <a:t>(Zilina, Slovakia</a:t>
            </a:r>
            <a:r>
              <a:rPr lang="en-US" sz="1400" dirty="0" smtClean="0">
                <a:latin typeface="Arial" pitchFamily="34" charset="0"/>
                <a:cs typeface="Arial" pitchFamily="34" charset="0"/>
              </a:rPr>
              <a:t>/</a:t>
            </a:r>
            <a:r>
              <a:rPr lang="vi-VN" sz="1400" dirty="0" smtClean="0">
                <a:latin typeface="Arial" pitchFamily="34" charset="0"/>
                <a:cs typeface="Arial" pitchFamily="34" charset="0"/>
              </a:rPr>
              <a:t/>
            </a:r>
            <a:br>
              <a:rPr lang="vi-VN" sz="1400" dirty="0" smtClean="0">
                <a:latin typeface="Arial" pitchFamily="34" charset="0"/>
                <a:cs typeface="Arial" pitchFamily="34" charset="0"/>
              </a:rPr>
            </a:br>
            <a:r>
              <a:rPr lang="vi-VN" sz="1400" dirty="0" smtClean="0">
                <a:latin typeface="Arial" pitchFamily="34" charset="0"/>
                <a:cs typeface="Arial" pitchFamily="34" charset="0"/>
              </a:rPr>
              <a:t>S.Slava, I. Hrabova)</a:t>
            </a:r>
            <a:br>
              <a:rPr lang="vi-VN" sz="1400" dirty="0" smtClean="0">
                <a:latin typeface="Arial" pitchFamily="34" charset="0"/>
                <a:cs typeface="Arial" pitchFamily="34" charset="0"/>
              </a:rPr>
            </a:br>
            <a:r>
              <a:rPr lang="vi-VN" sz="1400" dirty="0" smtClean="0">
                <a:latin typeface="Arial" pitchFamily="34" charset="0"/>
                <a:cs typeface="Arial" pitchFamily="34" charset="0"/>
              </a:rPr>
              <a:t>5</a:t>
            </a:r>
            <a:r>
              <a:rPr lang="en-US" sz="1400" dirty="0" smtClean="0">
                <a:latin typeface="Arial" pitchFamily="34" charset="0"/>
                <a:cs typeface="Arial" pitchFamily="34" charset="0"/>
              </a:rPr>
              <a:t>.</a:t>
            </a:r>
            <a:r>
              <a:rPr lang="vi-VN" sz="1400" dirty="0" smtClean="0">
                <a:latin typeface="Arial" pitchFamily="34" charset="0"/>
                <a:cs typeface="Arial" pitchFamily="34" charset="0"/>
              </a:rPr>
              <a:t> </a:t>
            </a:r>
            <a:r>
              <a:rPr lang="vi-VN" sz="1400" b="1" dirty="0" smtClean="0">
                <a:latin typeface="Arial" pitchFamily="34" charset="0"/>
                <a:cs typeface="Arial" pitchFamily="34" charset="0"/>
              </a:rPr>
              <a:t>Analysis of framework conditions and interaction of elements in the knowledge triangle</a:t>
            </a:r>
            <a:r>
              <a:rPr lang="vi-VN" sz="1400" dirty="0" smtClean="0">
                <a:latin typeface="Arial" pitchFamily="34" charset="0"/>
                <a:cs typeface="Arial" pitchFamily="34" charset="0"/>
              </a:rPr>
              <a:t/>
            </a:r>
            <a:br>
              <a:rPr lang="vi-VN" sz="1400" dirty="0" smtClean="0">
                <a:latin typeface="Arial" pitchFamily="34" charset="0"/>
                <a:cs typeface="Arial" pitchFamily="34" charset="0"/>
              </a:rPr>
            </a:br>
            <a:r>
              <a:rPr lang="vi-VN" sz="1400" b="1" dirty="0" smtClean="0">
                <a:latin typeface="Arial" pitchFamily="34" charset="0"/>
                <a:cs typeface="Arial" pitchFamily="34" charset="0"/>
              </a:rPr>
              <a:t>Ukraine</a:t>
            </a:r>
            <a:r>
              <a:rPr lang="vi-VN" sz="1400" dirty="0" smtClean="0">
                <a:latin typeface="Arial" pitchFamily="34" charset="0"/>
                <a:cs typeface="Arial" pitchFamily="34" charset="0"/>
              </a:rPr>
              <a:t> (Chişinău</a:t>
            </a:r>
            <a:r>
              <a:rPr lang="en-US" sz="1400" dirty="0" smtClean="0">
                <a:latin typeface="Arial" pitchFamily="34" charset="0"/>
                <a:cs typeface="Arial" pitchFamily="34" charset="0"/>
              </a:rPr>
              <a:t>, Moldova /</a:t>
            </a:r>
            <a:r>
              <a:rPr lang="vi-VN" sz="1400" dirty="0" smtClean="0">
                <a:latin typeface="Arial" pitchFamily="34" charset="0"/>
                <a:cs typeface="Arial" pitchFamily="34" charset="0"/>
              </a:rPr>
              <a:t> S.Slava)</a:t>
            </a:r>
            <a:br>
              <a:rPr lang="vi-VN" sz="1400" dirty="0" smtClean="0">
                <a:latin typeface="Arial" pitchFamily="34" charset="0"/>
                <a:cs typeface="Arial" pitchFamily="34" charset="0"/>
              </a:rPr>
            </a:br>
            <a:r>
              <a:rPr lang="vi-VN" sz="1400" dirty="0" smtClean="0">
                <a:latin typeface="Arial" pitchFamily="34" charset="0"/>
                <a:cs typeface="Arial" pitchFamily="34" charset="0"/>
              </a:rPr>
              <a:t>6</a:t>
            </a:r>
            <a:r>
              <a:rPr lang="en-US" sz="1400" dirty="0" smtClean="0">
                <a:latin typeface="Arial" pitchFamily="34" charset="0"/>
                <a:cs typeface="Arial" pitchFamily="34" charset="0"/>
              </a:rPr>
              <a:t>.</a:t>
            </a:r>
            <a:r>
              <a:rPr lang="vi-VN" sz="1400" dirty="0" smtClean="0">
                <a:latin typeface="Arial" pitchFamily="34" charset="0"/>
                <a:cs typeface="Arial" pitchFamily="34" charset="0"/>
              </a:rPr>
              <a:t> </a:t>
            </a:r>
            <a:r>
              <a:rPr lang="vi-VN" sz="1400" b="1" dirty="0" smtClean="0">
                <a:latin typeface="Arial" pitchFamily="34" charset="0"/>
                <a:cs typeface="Arial" pitchFamily="34" charset="0"/>
              </a:rPr>
              <a:t>Science Park "Uzhhorod National University" as the basis o</a:t>
            </a:r>
            <a:r>
              <a:rPr lang="en-US" sz="1400" b="1" dirty="0" smtClean="0">
                <a:latin typeface="Arial" pitchFamily="34" charset="0"/>
                <a:cs typeface="Arial" pitchFamily="34" charset="0"/>
              </a:rPr>
              <a:t>f</a:t>
            </a:r>
            <a:r>
              <a:rPr lang="vi-VN" sz="1400" b="1" dirty="0" smtClean="0">
                <a:latin typeface="Arial" pitchFamily="34" charset="0"/>
                <a:cs typeface="Arial" pitchFamily="34" charset="0"/>
              </a:rPr>
              <a:t> Education </a:t>
            </a:r>
            <a:endParaRPr lang="en-US" sz="1400" b="1" dirty="0" smtClean="0">
              <a:latin typeface="Arial" pitchFamily="34" charset="0"/>
              <a:cs typeface="Arial" pitchFamily="34" charset="0"/>
            </a:endParaRPr>
          </a:p>
          <a:p>
            <a:pPr>
              <a:buNone/>
            </a:pPr>
            <a:r>
              <a:rPr lang="en-US" sz="1400" b="1" dirty="0" smtClean="0">
                <a:latin typeface="Arial" pitchFamily="34" charset="0"/>
                <a:cs typeface="Arial" pitchFamily="34" charset="0"/>
              </a:rPr>
              <a:t>       </a:t>
            </a:r>
            <a:r>
              <a:rPr lang="vi-VN" sz="1400" b="1" dirty="0" smtClean="0">
                <a:latin typeface="Arial" pitchFamily="34" charset="0"/>
                <a:cs typeface="Arial" pitchFamily="34" charset="0"/>
              </a:rPr>
              <a:t>and Science</a:t>
            </a:r>
            <a:r>
              <a:rPr lang="en-US" sz="1400" b="1" dirty="0" smtClean="0">
                <a:latin typeface="Arial" pitchFamily="34" charset="0"/>
                <a:cs typeface="Arial" pitchFamily="34" charset="0"/>
              </a:rPr>
              <a:t> of</a:t>
            </a:r>
            <a:r>
              <a:rPr lang="vi-VN" sz="1400" b="1" dirty="0" smtClean="0">
                <a:latin typeface="Arial" pitchFamily="34" charset="0"/>
                <a:cs typeface="Arial" pitchFamily="34" charset="0"/>
              </a:rPr>
              <a:t> University</a:t>
            </a:r>
            <a:r>
              <a:rPr lang="vi-VN" sz="1400" dirty="0" smtClean="0">
                <a:latin typeface="Arial" pitchFamily="34" charset="0"/>
                <a:cs typeface="Arial" pitchFamily="34" charset="0"/>
              </a:rPr>
              <a:t> (Chişinău,</a:t>
            </a:r>
            <a:r>
              <a:rPr lang="en-US" sz="1400" dirty="0" smtClean="0">
                <a:latin typeface="Arial" pitchFamily="34" charset="0"/>
                <a:cs typeface="Arial" pitchFamily="34" charset="0"/>
              </a:rPr>
              <a:t> Moldova /</a:t>
            </a:r>
            <a:r>
              <a:rPr lang="vi-VN" sz="1400" dirty="0" smtClean="0">
                <a:latin typeface="Arial" pitchFamily="34" charset="0"/>
                <a:cs typeface="Arial" pitchFamily="34" charset="0"/>
              </a:rPr>
              <a:t> J. Golovach)</a:t>
            </a:r>
            <a:endParaRPr lang="uk-UA" sz="1400" dirty="0">
              <a:latin typeface="Arial" pitchFamily="34" charset="0"/>
              <a:cs typeface="Arial" pitchFamily="34" charset="0"/>
            </a:endParaRPr>
          </a:p>
        </p:txBody>
      </p:sp>
      <p:pic>
        <p:nvPicPr>
          <p:cNvPr id="4" name="Picture 5" descr="Описание: E:\Documents and Settings\admin\Рабочий стол\1.png"/>
          <p:cNvPicPr>
            <a:picLocks noChangeAspect="1" noChangeArrowheads="1"/>
          </p:cNvPicPr>
          <p:nvPr/>
        </p:nvPicPr>
        <p:blipFill>
          <a:blip r:embed="rId2" cstate="print"/>
          <a:srcRect/>
          <a:stretch>
            <a:fillRect/>
          </a:stretch>
        </p:blipFill>
        <p:spPr bwMode="auto">
          <a:xfrm>
            <a:off x="539552" y="332656"/>
            <a:ext cx="1860550" cy="592039"/>
          </a:xfrm>
          <a:prstGeom prst="rect">
            <a:avLst/>
          </a:prstGeom>
          <a:noFill/>
        </p:spPr>
      </p:pic>
      <p:pic>
        <p:nvPicPr>
          <p:cNvPr id="5" name="Picture 4" descr="Описание: E:\Documents and Settings\admin\Рабочий стол\3.png"/>
          <p:cNvPicPr>
            <a:picLocks noChangeAspect="1" noChangeArrowheads="1"/>
          </p:cNvPicPr>
          <p:nvPr/>
        </p:nvPicPr>
        <p:blipFill>
          <a:blip r:embed="rId3" cstate="print"/>
          <a:srcRect/>
          <a:stretch>
            <a:fillRect/>
          </a:stretch>
        </p:blipFill>
        <p:spPr bwMode="auto">
          <a:xfrm>
            <a:off x="5868144" y="404664"/>
            <a:ext cx="2535237" cy="550862"/>
          </a:xfrm>
          <a:prstGeom prst="rect">
            <a:avLst/>
          </a:prstGeom>
          <a:noFill/>
        </p:spPr>
      </p:pic>
      <p:pic>
        <p:nvPicPr>
          <p:cNvPr id="6" name="Picture 5" descr="Логотип УжНУ"/>
          <p:cNvPicPr>
            <a:picLocks noChangeAspect="1" noChangeArrowheads="1"/>
          </p:cNvPicPr>
          <p:nvPr/>
        </p:nvPicPr>
        <p:blipFill>
          <a:blip r:embed="rId4" cstate="print"/>
          <a:srcRect/>
          <a:stretch>
            <a:fillRect/>
          </a:stretch>
        </p:blipFill>
        <p:spPr bwMode="auto">
          <a:xfrm>
            <a:off x="7812360" y="5517232"/>
            <a:ext cx="1114425" cy="1133476"/>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Содержимое 2"/>
          <p:cNvSpPr>
            <a:spLocks noGrp="1"/>
          </p:cNvSpPr>
          <p:nvPr>
            <p:ph sz="quarter" idx="1"/>
          </p:nvPr>
        </p:nvSpPr>
        <p:spPr>
          <a:xfrm>
            <a:off x="457200" y="1219200"/>
            <a:ext cx="8229600" cy="5378152"/>
          </a:xfrm>
          <a:effectLst/>
        </p:spPr>
        <p:txBody>
          <a:bodyPr>
            <a:normAutofit/>
          </a:bodyPr>
          <a:lstStyle/>
          <a:p>
            <a:r>
              <a:rPr lang="en-US" sz="1400" b="1" dirty="0" smtClean="0">
                <a:latin typeface="Arial" pitchFamily="34" charset="0"/>
                <a:cs typeface="Arial" pitchFamily="34" charset="0"/>
              </a:rPr>
              <a:t>Main results  of the research and analyses are determined below:</a:t>
            </a:r>
          </a:p>
          <a:p>
            <a:r>
              <a:rPr lang="en-US" sz="1400" b="1" dirty="0" smtClean="0">
                <a:solidFill>
                  <a:schemeClr val="accent1">
                    <a:lumMod val="50000"/>
                  </a:schemeClr>
                </a:solidFill>
                <a:latin typeface="Arial" pitchFamily="34" charset="0"/>
                <a:cs typeface="Arial" pitchFamily="34" charset="0"/>
              </a:rPr>
              <a:t>A. The interaction between research and academic education</a:t>
            </a:r>
          </a:p>
          <a:p>
            <a:r>
              <a:rPr lang="en-US" sz="1400" dirty="0" smtClean="0">
                <a:latin typeface="Arial" pitchFamily="34" charset="0"/>
                <a:cs typeface="Arial" pitchFamily="34" charset="0"/>
              </a:rPr>
              <a:t>Methodological knowledge generated in research, are distributed in the form of educational and scientific publications, information recourses, database, to which, in addition to the authors, the other lecturers have access (</a:t>
            </a:r>
            <a:r>
              <a:rPr lang="en-US" sz="1400" b="1" dirty="0" smtClean="0">
                <a:latin typeface="Arial" pitchFamily="34" charset="0"/>
                <a:cs typeface="Arial" pitchFamily="34" charset="0"/>
              </a:rPr>
              <a:t>E-</a:t>
            </a:r>
            <a:r>
              <a:rPr lang="en-US" sz="1400" b="1" dirty="0" smtClean="0"/>
              <a:t>Repository of  </a:t>
            </a:r>
            <a:r>
              <a:rPr lang="en-US" sz="1400" b="1" dirty="0" err="1" smtClean="0"/>
              <a:t>UzhNU</a:t>
            </a:r>
            <a:r>
              <a:rPr lang="en-US" sz="1400" b="1" dirty="0" smtClean="0"/>
              <a:t>  </a:t>
            </a:r>
            <a:r>
              <a:rPr lang="en-US" sz="1400" dirty="0" smtClean="0"/>
              <a:t>-  </a:t>
            </a:r>
            <a:r>
              <a:rPr lang="en-US" sz="1400" b="1" dirty="0" err="1" smtClean="0"/>
              <a:t>DSpace</a:t>
            </a:r>
            <a:r>
              <a:rPr lang="en-US" sz="1400" b="1" dirty="0" smtClean="0"/>
              <a:t> </a:t>
            </a:r>
            <a:r>
              <a:rPr lang="en-US" sz="1400" b="1" dirty="0" smtClean="0">
                <a:hlinkClick r:id="rId2"/>
              </a:rPr>
              <a:t>http://dspace.uzhnu.edu.ua</a:t>
            </a:r>
            <a:r>
              <a:rPr lang="en-US" sz="1400" dirty="0" smtClean="0">
                <a:latin typeface="Arial" pitchFamily="34" charset="0"/>
                <a:cs typeface="Arial" pitchFamily="34" charset="0"/>
              </a:rPr>
              <a:t>)</a:t>
            </a:r>
          </a:p>
          <a:p>
            <a:r>
              <a:rPr lang="en-US" sz="1400" dirty="0" smtClean="0">
                <a:latin typeface="Arial" pitchFamily="34" charset="0"/>
                <a:cs typeface="Arial" pitchFamily="34" charset="0"/>
              </a:rPr>
              <a:t>In terms of citations </a:t>
            </a:r>
            <a:r>
              <a:rPr lang="en-US" sz="1400" dirty="0" err="1" smtClean="0">
                <a:latin typeface="Arial" pitchFamily="34" charset="0"/>
                <a:cs typeface="Arial" pitchFamily="34" charset="0"/>
              </a:rPr>
              <a:t>SciVerse</a:t>
            </a:r>
            <a:r>
              <a:rPr lang="en-US" sz="1400" dirty="0" smtClean="0">
                <a:latin typeface="Arial" pitchFamily="34" charset="0"/>
                <a:cs typeface="Arial" pitchFamily="34" charset="0"/>
              </a:rPr>
              <a:t> Scopus </a:t>
            </a:r>
            <a:r>
              <a:rPr lang="en-US" sz="1400" dirty="0" err="1" smtClean="0">
                <a:latin typeface="Arial" pitchFamily="34" charset="0"/>
                <a:cs typeface="Arial" pitchFamily="34" charset="0"/>
              </a:rPr>
              <a:t>UzhNU</a:t>
            </a:r>
            <a:r>
              <a:rPr lang="en-US" sz="1400" dirty="0" smtClean="0">
                <a:latin typeface="Arial" pitchFamily="34" charset="0"/>
                <a:cs typeface="Arial" pitchFamily="34" charset="0"/>
              </a:rPr>
              <a:t> constantly occupied 10th place in Ukraine.</a:t>
            </a:r>
          </a:p>
          <a:p>
            <a:r>
              <a:rPr lang="en-US" sz="1400" dirty="0" smtClean="0">
                <a:latin typeface="Arial" pitchFamily="34" charset="0"/>
                <a:cs typeface="Arial" pitchFamily="34" charset="0"/>
              </a:rPr>
              <a:t>In the theme "</a:t>
            </a:r>
            <a:r>
              <a:rPr lang="en-US" sz="1400" b="1" dirty="0" smtClean="0">
                <a:latin typeface="Arial" pitchFamily="34" charset="0"/>
                <a:cs typeface="Arial" pitchFamily="34" charset="0"/>
              </a:rPr>
              <a:t>Development and implementation of information technology in the educational process" </a:t>
            </a:r>
            <a:r>
              <a:rPr lang="en-US" sz="1400" dirty="0" smtClean="0">
                <a:latin typeface="Arial" pitchFamily="34" charset="0"/>
                <a:cs typeface="Arial" pitchFamily="34" charset="0"/>
              </a:rPr>
              <a:t>(2013) the </a:t>
            </a:r>
            <a:r>
              <a:rPr lang="en-US" sz="1400" b="1" dirty="0" smtClean="0">
                <a:latin typeface="Arial" pitchFamily="34" charset="0"/>
                <a:cs typeface="Arial" pitchFamily="34" charset="0"/>
              </a:rPr>
              <a:t>automated system for monitoring and testing students' knowledge </a:t>
            </a:r>
            <a:r>
              <a:rPr lang="en-US" sz="1400" b="1" dirty="0" err="1" smtClean="0">
                <a:latin typeface="Arial" pitchFamily="34" charset="0"/>
                <a:cs typeface="Arial" pitchFamily="34" charset="0"/>
              </a:rPr>
              <a:t>BrainTester</a:t>
            </a:r>
            <a:r>
              <a:rPr lang="en-US" sz="1400" b="1" dirty="0" smtClean="0">
                <a:latin typeface="Arial" pitchFamily="34" charset="0"/>
                <a:cs typeface="Arial" pitchFamily="34" charset="0"/>
              </a:rPr>
              <a:t> </a:t>
            </a:r>
            <a:r>
              <a:rPr lang="en-US" sz="1400" dirty="0" smtClean="0">
                <a:latin typeface="Arial" pitchFamily="34" charset="0"/>
                <a:cs typeface="Arial" pitchFamily="34" charset="0"/>
              </a:rPr>
              <a:t>was developed, which allows to control and test a  process centrally and at the same time throughout the school; system allows to test the several groups; client and server have an intuitive graphical interface; the ability to create a variety of types; system allows you to receive and store the results in the form adopted by the institution; system monitors the test results for the optimization and improvement purposes. </a:t>
            </a:r>
          </a:p>
          <a:p>
            <a:r>
              <a:rPr lang="en-US" sz="1400" dirty="0" smtClean="0">
                <a:latin typeface="Arial" pitchFamily="34" charset="0"/>
                <a:cs typeface="Arial" pitchFamily="34" charset="0"/>
              </a:rPr>
              <a:t>The method of using a universal media interface using the </a:t>
            </a:r>
            <a:r>
              <a:rPr lang="en-US" sz="1400" b="1" dirty="0" smtClean="0">
                <a:latin typeface="Arial" pitchFamily="34" charset="0"/>
                <a:cs typeface="Arial" pitchFamily="34" charset="0"/>
              </a:rPr>
              <a:t>Microsoft Agent technology for e-learning</a:t>
            </a:r>
            <a:r>
              <a:rPr lang="en-US" sz="1400" dirty="0" smtClean="0">
                <a:latin typeface="Arial" pitchFamily="34" charset="0"/>
                <a:cs typeface="Arial" pitchFamily="34" charset="0"/>
              </a:rPr>
              <a:t> materials for different purposes was proposed and developed  - using </a:t>
            </a:r>
            <a:r>
              <a:rPr lang="en-US" sz="1400" b="1" dirty="0" err="1" smtClean="0">
                <a:latin typeface="Arial" pitchFamily="34" charset="0"/>
                <a:cs typeface="Arial" pitchFamily="34" charset="0"/>
              </a:rPr>
              <a:t>Moodle</a:t>
            </a:r>
            <a:r>
              <a:rPr lang="en-US" sz="1400" b="1" dirty="0" smtClean="0">
                <a:latin typeface="Arial" pitchFamily="34" charset="0"/>
                <a:cs typeface="Arial" pitchFamily="34" charset="0"/>
              </a:rPr>
              <a:t> platform(</a:t>
            </a:r>
            <a:r>
              <a:rPr lang="en-US" sz="1400" b="1" dirty="0" smtClean="0">
                <a:latin typeface="Arial" pitchFamily="34" charset="0"/>
                <a:cs typeface="Arial" pitchFamily="34" charset="0"/>
                <a:hlinkClick r:id="rId3"/>
              </a:rPr>
              <a:t>http://e-learn.uzhnu.edu.ua/</a:t>
            </a:r>
            <a:r>
              <a:rPr lang="en-US" sz="1400" b="1" dirty="0" smtClean="0">
                <a:latin typeface="Arial" pitchFamily="34" charset="0"/>
                <a:cs typeface="Arial" pitchFamily="34" charset="0"/>
              </a:rPr>
              <a:t>)</a:t>
            </a:r>
          </a:p>
          <a:p>
            <a:r>
              <a:rPr lang="en-US" sz="1400" dirty="0" smtClean="0">
                <a:latin typeface="Arial" pitchFamily="34" charset="0"/>
                <a:cs typeface="Arial" pitchFamily="34" charset="0"/>
              </a:rPr>
              <a:t>A simple method and technology was suggested to create </a:t>
            </a:r>
            <a:r>
              <a:rPr lang="en-US" sz="1400" b="1" dirty="0" smtClean="0">
                <a:latin typeface="Arial" pitchFamily="34" charset="0"/>
                <a:cs typeface="Arial" pitchFamily="34" charset="0"/>
              </a:rPr>
              <a:t>e-training multimedia content </a:t>
            </a:r>
            <a:r>
              <a:rPr lang="en-US" sz="1400" dirty="0" smtClean="0">
                <a:latin typeface="Arial" pitchFamily="34" charset="0"/>
                <a:cs typeface="Arial" pitchFamily="34" charset="0"/>
              </a:rPr>
              <a:t>for different purposes (textbooks, manuals lecture presentations, etc.) applications using </a:t>
            </a:r>
            <a:r>
              <a:rPr lang="en-US" sz="1400" b="1" dirty="0" smtClean="0">
                <a:latin typeface="Arial" pitchFamily="34" charset="0"/>
                <a:cs typeface="Arial" pitchFamily="34" charset="0"/>
              </a:rPr>
              <a:t>MS Office PowerPoint</a:t>
            </a:r>
            <a:r>
              <a:rPr lang="en-US" sz="1400" dirty="0" smtClean="0">
                <a:latin typeface="Arial" pitchFamily="34" charset="0"/>
                <a:cs typeface="Arial" pitchFamily="34" charset="0"/>
              </a:rPr>
              <a:t>, which generalizes and takes into account the presentation of educational and scientific material. A module that expands the functionality of the system and simplifies the content of multimedia training materials was developed.</a:t>
            </a:r>
          </a:p>
          <a:p>
            <a:endParaRPr lang="en-US" sz="1400" dirty="0" smtClean="0">
              <a:latin typeface="Arial" pitchFamily="34" charset="0"/>
              <a:cs typeface="Arial" pitchFamily="34" charset="0"/>
            </a:endParaRPr>
          </a:p>
          <a:p>
            <a:endParaRPr lang="en-US" sz="1400" dirty="0" smtClean="0">
              <a:latin typeface="Arial" pitchFamily="34" charset="0"/>
              <a:cs typeface="Arial" pitchFamily="34" charset="0"/>
            </a:endParaRPr>
          </a:p>
          <a:p>
            <a:endParaRPr lang="en-US" sz="1400" b="1" dirty="0" smtClean="0">
              <a:latin typeface="Arial" pitchFamily="34" charset="0"/>
              <a:cs typeface="Arial" pitchFamily="34" charset="0"/>
            </a:endParaRPr>
          </a:p>
          <a:p>
            <a:endParaRPr lang="uk-UA" sz="1400" dirty="0">
              <a:latin typeface="Arial" pitchFamily="34" charset="0"/>
              <a:cs typeface="Arial" pitchFamily="34" charset="0"/>
            </a:endParaRPr>
          </a:p>
        </p:txBody>
      </p:sp>
      <p:pic>
        <p:nvPicPr>
          <p:cNvPr id="4" name="Picture 5" descr="Описание: E:\Documents and Settings\admin\Рабочий стол\1.png"/>
          <p:cNvPicPr>
            <a:picLocks noChangeAspect="1" noChangeArrowheads="1"/>
          </p:cNvPicPr>
          <p:nvPr/>
        </p:nvPicPr>
        <p:blipFill>
          <a:blip r:embed="rId4" cstate="print"/>
          <a:srcRect/>
          <a:stretch>
            <a:fillRect/>
          </a:stretch>
        </p:blipFill>
        <p:spPr bwMode="auto">
          <a:xfrm>
            <a:off x="539552" y="332656"/>
            <a:ext cx="1860550" cy="592039"/>
          </a:xfrm>
          <a:prstGeom prst="rect">
            <a:avLst/>
          </a:prstGeom>
          <a:noFill/>
        </p:spPr>
      </p:pic>
      <p:pic>
        <p:nvPicPr>
          <p:cNvPr id="5" name="Picture 4" descr="Описание: E:\Documents and Settings\admin\Рабочий стол\3.png"/>
          <p:cNvPicPr>
            <a:picLocks noChangeAspect="1" noChangeArrowheads="1"/>
          </p:cNvPicPr>
          <p:nvPr/>
        </p:nvPicPr>
        <p:blipFill>
          <a:blip r:embed="rId5" cstate="print"/>
          <a:srcRect/>
          <a:stretch>
            <a:fillRect/>
          </a:stretch>
        </p:blipFill>
        <p:spPr bwMode="auto">
          <a:xfrm>
            <a:off x="5868144" y="404664"/>
            <a:ext cx="2535237" cy="550862"/>
          </a:xfrm>
          <a:prstGeom prst="rect">
            <a:avLst/>
          </a:prstGeom>
          <a:noFill/>
        </p:spPr>
      </p:pic>
      <p:pic>
        <p:nvPicPr>
          <p:cNvPr id="6" name="Picture 5" descr="Логотип УжНУ"/>
          <p:cNvPicPr>
            <a:picLocks noChangeAspect="1" noChangeArrowheads="1"/>
          </p:cNvPicPr>
          <p:nvPr/>
        </p:nvPicPr>
        <p:blipFill>
          <a:blip r:embed="rId6" cstate="print"/>
          <a:srcRect/>
          <a:stretch>
            <a:fillRect/>
          </a:stretch>
        </p:blipFill>
        <p:spPr bwMode="auto">
          <a:xfrm>
            <a:off x="7812360" y="5517232"/>
            <a:ext cx="1114425" cy="1133476"/>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Содержимое 2"/>
          <p:cNvSpPr>
            <a:spLocks noGrp="1"/>
          </p:cNvSpPr>
          <p:nvPr>
            <p:ph sz="quarter" idx="1"/>
          </p:nvPr>
        </p:nvSpPr>
        <p:spPr>
          <a:effectLst/>
        </p:spPr>
        <p:txBody>
          <a:bodyPr/>
          <a:lstStyle/>
          <a:p>
            <a:r>
              <a:rPr lang="en-US" sz="1600" b="1" dirty="0" smtClean="0">
                <a:solidFill>
                  <a:schemeClr val="accent1">
                    <a:lumMod val="50000"/>
                  </a:schemeClr>
                </a:solidFill>
                <a:latin typeface="Arial" pitchFamily="34" charset="0"/>
                <a:cs typeface="Arial" pitchFamily="34" charset="0"/>
              </a:rPr>
              <a:t>A. The interaction between research and academic education:</a:t>
            </a:r>
          </a:p>
          <a:p>
            <a:endParaRPr lang="en-US" sz="1600" b="1" dirty="0" smtClean="0">
              <a:solidFill>
                <a:schemeClr val="accent1">
                  <a:lumMod val="50000"/>
                </a:schemeClr>
              </a:solidFill>
              <a:latin typeface="Arial" pitchFamily="34" charset="0"/>
              <a:cs typeface="Arial" pitchFamily="34" charset="0"/>
            </a:endParaRPr>
          </a:p>
          <a:p>
            <a:r>
              <a:rPr lang="en-US" sz="1600" b="1" dirty="0" smtClean="0">
                <a:latin typeface="Arial" pitchFamily="34" charset="0"/>
                <a:cs typeface="Arial" pitchFamily="34" charset="0"/>
              </a:rPr>
              <a:t>International Consortium of Universities on the base of </a:t>
            </a:r>
            <a:r>
              <a:rPr lang="en-US" sz="1600" b="1" dirty="0" err="1" smtClean="0">
                <a:latin typeface="Arial" pitchFamily="34" charset="0"/>
                <a:cs typeface="Arial" pitchFamily="34" charset="0"/>
              </a:rPr>
              <a:t>UzhNU</a:t>
            </a:r>
            <a:r>
              <a:rPr lang="en-US" sz="1600" b="1" dirty="0" smtClean="0">
                <a:latin typeface="Arial" pitchFamily="34" charset="0"/>
                <a:cs typeface="Arial" pitchFamily="34" charset="0"/>
              </a:rPr>
              <a:t> </a:t>
            </a:r>
            <a:r>
              <a:rPr lang="en-US" sz="1600" dirty="0" smtClean="0">
                <a:latin typeface="Arial" pitchFamily="34" charset="0"/>
                <a:cs typeface="Arial" pitchFamily="34" charset="0"/>
              </a:rPr>
              <a:t>was established in April 23th 2015. </a:t>
            </a:r>
            <a:r>
              <a:rPr lang="en-US" sz="1600" dirty="0" smtClean="0"/>
              <a:t>The aim of the Consortium is to establish and maintain the </a:t>
            </a:r>
            <a:r>
              <a:rPr lang="en-US" sz="1600" dirty="0" err="1" smtClean="0"/>
              <a:t>interinstitutional</a:t>
            </a:r>
            <a:r>
              <a:rPr lang="en-US" sz="1600" dirty="0" smtClean="0"/>
              <a:t> cooperation in the spheres of academic mobility, scientific research, innovations and pilot projects and competitiveness improvement at national and international level (</a:t>
            </a:r>
            <a:r>
              <a:rPr lang="en-US" sz="1600" dirty="0" smtClean="0">
                <a:hlinkClick r:id="rId2"/>
              </a:rPr>
              <a:t>http://www.uzhnu.edu.ua/consortium/en/</a:t>
            </a:r>
            <a:r>
              <a:rPr lang="en-US" sz="1600" dirty="0" smtClean="0"/>
              <a:t>)</a:t>
            </a:r>
          </a:p>
          <a:p>
            <a:endParaRPr lang="en-US" sz="1600" dirty="0" smtClean="0"/>
          </a:p>
          <a:p>
            <a:pPr>
              <a:buNone/>
            </a:pPr>
            <a:r>
              <a:rPr lang="en-US" sz="1600" b="1" dirty="0" smtClean="0"/>
              <a:t>      To the main priorities of the Consortium belong:</a:t>
            </a:r>
          </a:p>
          <a:p>
            <a:r>
              <a:rPr lang="en-US" sz="1600" dirty="0" smtClean="0"/>
              <a:t>Organization of mutual conferences, symposiums, workshops and other scientific meetings; </a:t>
            </a:r>
          </a:p>
          <a:p>
            <a:r>
              <a:rPr lang="en-US" sz="1600" dirty="0" smtClean="0"/>
              <a:t>Preparation and publication mutual educational and scientific works; </a:t>
            </a:r>
          </a:p>
          <a:p>
            <a:r>
              <a:rPr lang="en-US" sz="1600" dirty="0" smtClean="0"/>
              <a:t>Academic mobility of students, PhDs, university staff members; </a:t>
            </a:r>
          </a:p>
          <a:p>
            <a:r>
              <a:rPr lang="en-US" sz="1600" dirty="0" smtClean="0"/>
              <a:t>Development of mutual academic and educational programs; </a:t>
            </a:r>
          </a:p>
          <a:p>
            <a:r>
              <a:rPr lang="en-US" sz="1600" dirty="0" smtClean="0"/>
              <a:t>Establishment of mutual cooperation with public bodies, businesses and other stakeholders; </a:t>
            </a:r>
          </a:p>
          <a:p>
            <a:r>
              <a:rPr lang="en-US" sz="1600" dirty="0" smtClean="0"/>
              <a:t>Development, promotion and implementation of mutual scientific and education projects within different funding programs.</a:t>
            </a:r>
          </a:p>
          <a:p>
            <a:endParaRPr lang="uk-UA" sz="1100" dirty="0">
              <a:latin typeface="Arial" pitchFamily="34" charset="0"/>
              <a:cs typeface="Arial" pitchFamily="34" charset="0"/>
            </a:endParaRPr>
          </a:p>
        </p:txBody>
      </p:sp>
      <p:pic>
        <p:nvPicPr>
          <p:cNvPr id="4" name="Picture 5" descr="Описание: E:\Documents and Settings\admin\Рабочий стол\1.png"/>
          <p:cNvPicPr>
            <a:picLocks noChangeAspect="1" noChangeArrowheads="1"/>
          </p:cNvPicPr>
          <p:nvPr/>
        </p:nvPicPr>
        <p:blipFill>
          <a:blip r:embed="rId3" cstate="print"/>
          <a:srcRect/>
          <a:stretch>
            <a:fillRect/>
          </a:stretch>
        </p:blipFill>
        <p:spPr bwMode="auto">
          <a:xfrm>
            <a:off x="539552" y="332656"/>
            <a:ext cx="1860550" cy="592039"/>
          </a:xfrm>
          <a:prstGeom prst="rect">
            <a:avLst/>
          </a:prstGeom>
          <a:noFill/>
        </p:spPr>
      </p:pic>
      <p:pic>
        <p:nvPicPr>
          <p:cNvPr id="5" name="Picture 4" descr="Описание: E:\Documents and Settings\admin\Рабочий стол\3.png"/>
          <p:cNvPicPr>
            <a:picLocks noChangeAspect="1" noChangeArrowheads="1"/>
          </p:cNvPicPr>
          <p:nvPr/>
        </p:nvPicPr>
        <p:blipFill>
          <a:blip r:embed="rId4" cstate="print"/>
          <a:srcRect/>
          <a:stretch>
            <a:fillRect/>
          </a:stretch>
        </p:blipFill>
        <p:spPr bwMode="auto">
          <a:xfrm>
            <a:off x="5868144" y="404664"/>
            <a:ext cx="2535237" cy="550862"/>
          </a:xfrm>
          <a:prstGeom prst="rect">
            <a:avLst/>
          </a:prstGeom>
          <a:noFill/>
        </p:spPr>
      </p:pic>
      <p:pic>
        <p:nvPicPr>
          <p:cNvPr id="6" name="Picture 5" descr="Логотип УжНУ"/>
          <p:cNvPicPr>
            <a:picLocks noChangeAspect="1" noChangeArrowheads="1"/>
          </p:cNvPicPr>
          <p:nvPr/>
        </p:nvPicPr>
        <p:blipFill>
          <a:blip r:embed="rId5" cstate="print"/>
          <a:srcRect/>
          <a:stretch>
            <a:fillRect/>
          </a:stretch>
        </p:blipFill>
        <p:spPr bwMode="auto">
          <a:xfrm>
            <a:off x="7812360" y="5517232"/>
            <a:ext cx="1114425" cy="1133476"/>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pic>
        <p:nvPicPr>
          <p:cNvPr id="4" name="Picture 5" descr="Описание: E:\Documents and Settings\admin\Рабочий стол\1.png"/>
          <p:cNvPicPr>
            <a:picLocks noChangeAspect="1" noChangeArrowheads="1"/>
          </p:cNvPicPr>
          <p:nvPr/>
        </p:nvPicPr>
        <p:blipFill>
          <a:blip r:embed="rId2" cstate="print"/>
          <a:srcRect/>
          <a:stretch>
            <a:fillRect/>
          </a:stretch>
        </p:blipFill>
        <p:spPr bwMode="auto">
          <a:xfrm>
            <a:off x="539552" y="332656"/>
            <a:ext cx="1860550" cy="592039"/>
          </a:xfrm>
          <a:prstGeom prst="rect">
            <a:avLst/>
          </a:prstGeom>
          <a:noFill/>
        </p:spPr>
      </p:pic>
      <p:pic>
        <p:nvPicPr>
          <p:cNvPr id="5" name="Picture 4" descr="Описание: E:\Documents and Settings\admin\Рабочий стол\3.png"/>
          <p:cNvPicPr>
            <a:picLocks noChangeAspect="1" noChangeArrowheads="1"/>
          </p:cNvPicPr>
          <p:nvPr/>
        </p:nvPicPr>
        <p:blipFill>
          <a:blip r:embed="rId3" cstate="print"/>
          <a:srcRect/>
          <a:stretch>
            <a:fillRect/>
          </a:stretch>
        </p:blipFill>
        <p:spPr bwMode="auto">
          <a:xfrm>
            <a:off x="5868144" y="404664"/>
            <a:ext cx="2535237" cy="550862"/>
          </a:xfrm>
          <a:prstGeom prst="rect">
            <a:avLst/>
          </a:prstGeom>
          <a:noFill/>
        </p:spPr>
      </p:pic>
      <p:sp>
        <p:nvSpPr>
          <p:cNvPr id="8" name="Содержимое 7"/>
          <p:cNvSpPr>
            <a:spLocks noGrp="1"/>
          </p:cNvSpPr>
          <p:nvPr>
            <p:ph sz="quarter" idx="1"/>
          </p:nvPr>
        </p:nvSpPr>
        <p:spPr>
          <a:effectLst/>
        </p:spPr>
        <p:txBody>
          <a:bodyPr>
            <a:normAutofit/>
          </a:bodyPr>
          <a:lstStyle/>
          <a:p>
            <a:r>
              <a:rPr lang="en-US" sz="1600" b="1" dirty="0" smtClean="0">
                <a:solidFill>
                  <a:schemeClr val="accent1">
                    <a:lumMod val="50000"/>
                  </a:schemeClr>
                </a:solidFill>
                <a:latin typeface="Arial" pitchFamily="34" charset="0"/>
                <a:cs typeface="Arial" pitchFamily="34" charset="0"/>
              </a:rPr>
              <a:t>B. The interaction between research and innovation:</a:t>
            </a:r>
          </a:p>
          <a:p>
            <a:r>
              <a:rPr lang="en-US" sz="1400" b="1" dirty="0" smtClean="0">
                <a:latin typeface="Arial" pitchFamily="34" charset="0"/>
                <a:cs typeface="Arial" pitchFamily="34" charset="0"/>
              </a:rPr>
              <a:t>Science Park "</a:t>
            </a:r>
            <a:r>
              <a:rPr lang="en-US" sz="1400" b="1" dirty="0" err="1" smtClean="0">
                <a:latin typeface="Arial" pitchFamily="34" charset="0"/>
                <a:cs typeface="Arial" pitchFamily="34" charset="0"/>
              </a:rPr>
              <a:t>UzhNU</a:t>
            </a:r>
            <a:r>
              <a:rPr lang="en-US" sz="1400" b="1" dirty="0" smtClean="0">
                <a:latin typeface="Arial" pitchFamily="34" charset="0"/>
                <a:cs typeface="Arial" pitchFamily="34" charset="0"/>
              </a:rPr>
              <a:t>“. </a:t>
            </a:r>
            <a:r>
              <a:rPr lang="en-US" sz="1400" dirty="0" smtClean="0">
                <a:latin typeface="Arial" pitchFamily="34" charset="0"/>
                <a:cs typeface="Arial" pitchFamily="34" charset="0"/>
              </a:rPr>
              <a:t>In 2013 the university established the Science Park "</a:t>
            </a:r>
            <a:r>
              <a:rPr lang="en-US" sz="1400" dirty="0" err="1" smtClean="0">
                <a:latin typeface="Arial" pitchFamily="34" charset="0"/>
                <a:cs typeface="Arial" pitchFamily="34" charset="0"/>
              </a:rPr>
              <a:t>Uzhgorod</a:t>
            </a:r>
            <a:r>
              <a:rPr lang="en-US" sz="1400" dirty="0" smtClean="0">
                <a:latin typeface="Arial" pitchFamily="34" charset="0"/>
                <a:cs typeface="Arial" pitchFamily="34" charset="0"/>
              </a:rPr>
              <a:t> National University" for the implementation of research results and the efficient use of the scientific potential of the university.  In </a:t>
            </a:r>
            <a:r>
              <a:rPr lang="en-US" sz="1400" dirty="0" err="1" smtClean="0">
                <a:latin typeface="Arial" pitchFamily="34" charset="0"/>
                <a:cs typeface="Arial" pitchFamily="34" charset="0"/>
              </a:rPr>
              <a:t>Uzhgorod</a:t>
            </a:r>
            <a:r>
              <a:rPr lang="en-US" sz="1400" dirty="0" smtClean="0">
                <a:latin typeface="Arial" pitchFamily="34" charset="0"/>
                <a:cs typeface="Arial" pitchFamily="34" charset="0"/>
              </a:rPr>
              <a:t> and region a work was carried out on a number of </a:t>
            </a:r>
            <a:r>
              <a:rPr lang="en-US" sz="1400" b="1" dirty="0" smtClean="0">
                <a:latin typeface="Arial" pitchFamily="34" charset="0"/>
                <a:cs typeface="Arial" pitchFamily="34" charset="0"/>
              </a:rPr>
              <a:t>innovative projects of the Science Park "</a:t>
            </a:r>
            <a:r>
              <a:rPr lang="en-US" sz="1400" b="1" dirty="0" err="1" smtClean="0">
                <a:latin typeface="Arial" pitchFamily="34" charset="0"/>
                <a:cs typeface="Arial" pitchFamily="34" charset="0"/>
              </a:rPr>
              <a:t>UzhNU</a:t>
            </a:r>
            <a:r>
              <a:rPr lang="en-US" sz="1400" b="1" dirty="0" smtClean="0">
                <a:latin typeface="Arial" pitchFamily="34" charset="0"/>
                <a:cs typeface="Arial" pitchFamily="34" charset="0"/>
              </a:rPr>
              <a:t>", </a:t>
            </a:r>
            <a:r>
              <a:rPr lang="en-US" sz="1400" dirty="0" smtClean="0">
                <a:latin typeface="Arial" pitchFamily="34" charset="0"/>
                <a:cs typeface="Arial" pitchFamily="34" charset="0"/>
              </a:rPr>
              <a:t>which have been demanded by customers:</a:t>
            </a:r>
          </a:p>
          <a:p>
            <a:r>
              <a:rPr lang="en-US" sz="1400" dirty="0" smtClean="0">
                <a:latin typeface="Arial" pitchFamily="34" charset="0"/>
                <a:cs typeface="Arial" pitchFamily="34" charset="0"/>
              </a:rPr>
              <a:t>"</a:t>
            </a:r>
            <a:r>
              <a:rPr lang="en-US" sz="1400" b="1" i="1" dirty="0" smtClean="0">
                <a:latin typeface="Arial" pitchFamily="34" charset="0"/>
                <a:cs typeface="Arial" pitchFamily="34" charset="0"/>
              </a:rPr>
              <a:t>Implementation of energy saving electric heating elements of a new generation in the public sector of the </a:t>
            </a:r>
            <a:r>
              <a:rPr lang="en-US" sz="1400" b="1" i="1" dirty="0" err="1" smtClean="0">
                <a:latin typeface="Arial" pitchFamily="34" charset="0"/>
                <a:cs typeface="Arial" pitchFamily="34" charset="0"/>
              </a:rPr>
              <a:t>Transcarpathian</a:t>
            </a:r>
            <a:r>
              <a:rPr lang="en-US" sz="1400" b="1" i="1" dirty="0" smtClean="0">
                <a:latin typeface="Arial" pitchFamily="34" charset="0"/>
                <a:cs typeface="Arial" pitchFamily="34" charset="0"/>
              </a:rPr>
              <a:t> region</a:t>
            </a:r>
            <a:r>
              <a:rPr lang="en-US" sz="1400" i="1" dirty="0" smtClean="0">
                <a:latin typeface="Arial" pitchFamily="34" charset="0"/>
                <a:cs typeface="Arial" pitchFamily="34" charset="0"/>
              </a:rPr>
              <a:t>." </a:t>
            </a:r>
          </a:p>
          <a:p>
            <a:r>
              <a:rPr lang="en-US" sz="1400" i="1" dirty="0" smtClean="0">
                <a:latin typeface="Arial" pitchFamily="34" charset="0"/>
                <a:cs typeface="Arial" pitchFamily="34" charset="0"/>
              </a:rPr>
              <a:t>- "</a:t>
            </a:r>
            <a:r>
              <a:rPr lang="en-US" sz="1400" b="1" i="1" dirty="0" smtClean="0">
                <a:latin typeface="Arial" pitchFamily="34" charset="0"/>
                <a:cs typeface="Arial" pitchFamily="34" charset="0"/>
              </a:rPr>
              <a:t>Implementation of a solar vacuum collectors in sports facilities  </a:t>
            </a:r>
            <a:r>
              <a:rPr lang="en-US" sz="1400" b="1" i="1" dirty="0" err="1" smtClean="0">
                <a:latin typeface="Arial" pitchFamily="34" charset="0"/>
                <a:cs typeface="Arial" pitchFamily="34" charset="0"/>
              </a:rPr>
              <a:t>UzhNU</a:t>
            </a:r>
            <a:r>
              <a:rPr lang="en-US" sz="1400" b="1" i="1" dirty="0" smtClean="0">
                <a:latin typeface="Arial" pitchFamily="34" charset="0"/>
                <a:cs typeface="Arial" pitchFamily="34" charset="0"/>
              </a:rPr>
              <a:t>." </a:t>
            </a:r>
          </a:p>
          <a:p>
            <a:r>
              <a:rPr lang="en-US" sz="1400" i="1" dirty="0" smtClean="0">
                <a:latin typeface="Arial" pitchFamily="34" charset="0"/>
                <a:cs typeface="Arial" pitchFamily="34" charset="0"/>
              </a:rPr>
              <a:t>- "</a:t>
            </a:r>
            <a:r>
              <a:rPr lang="en-US" sz="1400" b="1" i="1" dirty="0" smtClean="0">
                <a:latin typeface="Arial" pitchFamily="34" charset="0"/>
                <a:cs typeface="Arial" pitchFamily="34" charset="0"/>
              </a:rPr>
              <a:t>Development of semiconductor gas sensors of new generation on a wide range of gases"</a:t>
            </a:r>
            <a:r>
              <a:rPr lang="en-US" sz="1400" i="1" dirty="0" smtClean="0">
                <a:latin typeface="Arial" pitchFamily="34" charset="0"/>
                <a:cs typeface="Arial" pitchFamily="34" charset="0"/>
              </a:rPr>
              <a:t> (OOO "</a:t>
            </a:r>
            <a:r>
              <a:rPr lang="en-US" sz="1400" i="1" dirty="0" err="1" smtClean="0">
                <a:latin typeface="Arial" pitchFamily="34" charset="0"/>
                <a:cs typeface="Arial" pitchFamily="34" charset="0"/>
              </a:rPr>
              <a:t>Renome</a:t>
            </a:r>
            <a:r>
              <a:rPr lang="en-US" sz="1400" i="1" dirty="0" smtClean="0">
                <a:latin typeface="Arial" pitchFamily="34" charset="0"/>
                <a:cs typeface="Arial" pitchFamily="34" charset="0"/>
              </a:rPr>
              <a:t>" Khmelnitsky). </a:t>
            </a:r>
          </a:p>
          <a:p>
            <a:r>
              <a:rPr lang="en-US" sz="1400" i="1" dirty="0" smtClean="0">
                <a:latin typeface="Arial" pitchFamily="34" charset="0"/>
                <a:cs typeface="Arial" pitchFamily="34" charset="0"/>
              </a:rPr>
              <a:t>- "</a:t>
            </a:r>
            <a:r>
              <a:rPr lang="en-US" sz="1400" b="1" i="1" dirty="0" smtClean="0">
                <a:latin typeface="Arial" pitchFamily="34" charset="0"/>
                <a:cs typeface="Arial" pitchFamily="34" charset="0"/>
              </a:rPr>
              <a:t>Multi-fire (gas and temperature) detector" </a:t>
            </a:r>
            <a:r>
              <a:rPr lang="en-US" sz="1400" i="1" dirty="0" smtClean="0">
                <a:latin typeface="Arial" pitchFamily="34" charset="0"/>
                <a:cs typeface="Arial" pitchFamily="34" charset="0"/>
              </a:rPr>
              <a:t>(PE "</a:t>
            </a:r>
            <a:r>
              <a:rPr lang="en-US" sz="1400" i="1" dirty="0" err="1" smtClean="0">
                <a:latin typeface="Arial" pitchFamily="34" charset="0"/>
                <a:cs typeface="Arial" pitchFamily="34" charset="0"/>
              </a:rPr>
              <a:t>Arton</a:t>
            </a:r>
            <a:r>
              <a:rPr lang="en-US" sz="1400" i="1" dirty="0" smtClean="0">
                <a:latin typeface="Arial" pitchFamily="34" charset="0"/>
                <a:cs typeface="Arial" pitchFamily="34" charset="0"/>
              </a:rPr>
              <a:t>" g .. </a:t>
            </a:r>
            <a:r>
              <a:rPr lang="en-US" sz="1400" i="1" dirty="0" err="1" smtClean="0">
                <a:latin typeface="Arial" pitchFamily="34" charset="0"/>
                <a:cs typeface="Arial" pitchFamily="34" charset="0"/>
              </a:rPr>
              <a:t>Chernivtsi</a:t>
            </a:r>
            <a:r>
              <a:rPr lang="en-US" sz="1400" i="1" dirty="0" smtClean="0">
                <a:latin typeface="Arial" pitchFamily="34" charset="0"/>
                <a:cs typeface="Arial" pitchFamily="34" charset="0"/>
              </a:rPr>
              <a:t>). </a:t>
            </a:r>
          </a:p>
          <a:p>
            <a:r>
              <a:rPr lang="en-US" sz="1400" i="1" dirty="0" smtClean="0">
                <a:latin typeface="Arial" pitchFamily="34" charset="0"/>
                <a:cs typeface="Arial" pitchFamily="34" charset="0"/>
              </a:rPr>
              <a:t>- </a:t>
            </a:r>
            <a:r>
              <a:rPr lang="en-US" sz="1400" b="1" i="1" dirty="0" smtClean="0">
                <a:latin typeface="Arial" pitchFamily="34" charset="0"/>
                <a:cs typeface="Arial" pitchFamily="34" charset="0"/>
              </a:rPr>
              <a:t>"Elimination of iodine endemic due to the production of bakery products enriched with iodinated protein</a:t>
            </a:r>
            <a:r>
              <a:rPr lang="en-US" sz="1400" i="1" dirty="0" smtClean="0">
                <a:latin typeface="Arial" pitchFamily="34" charset="0"/>
                <a:cs typeface="Arial" pitchFamily="34" charset="0"/>
              </a:rPr>
              <a:t>", and many others.</a:t>
            </a:r>
          </a:p>
          <a:p>
            <a:pPr>
              <a:buNone/>
            </a:pPr>
            <a:endParaRPr lang="en-US" sz="1400" dirty="0" smtClean="0">
              <a:latin typeface="Arial" pitchFamily="34" charset="0"/>
              <a:cs typeface="Arial" pitchFamily="34" charset="0"/>
            </a:endParaRPr>
          </a:p>
          <a:p>
            <a:r>
              <a:rPr lang="en-US" sz="1400" dirty="0" smtClean="0"/>
              <a:t>On 07/07/2015  the Ministry of Education and Science of Ukraine approved to establish </a:t>
            </a:r>
            <a:r>
              <a:rPr lang="en-US" sz="1400" b="1" dirty="0" smtClean="0"/>
              <a:t>limited liability company "Scientific park “</a:t>
            </a:r>
            <a:r>
              <a:rPr lang="en-US" sz="1400" b="1" dirty="0" err="1" smtClean="0"/>
              <a:t>Uzhgorod</a:t>
            </a:r>
            <a:r>
              <a:rPr lang="en-US" sz="1400" b="1" dirty="0" smtClean="0"/>
              <a:t> National University" on the base of </a:t>
            </a:r>
            <a:r>
              <a:rPr lang="en-US" sz="1400" b="1" dirty="0" err="1" smtClean="0"/>
              <a:t>UzhNU</a:t>
            </a:r>
            <a:r>
              <a:rPr lang="en-US" sz="1400" b="1" dirty="0" smtClean="0"/>
              <a:t> </a:t>
            </a:r>
            <a:r>
              <a:rPr lang="en-US" sz="1400" dirty="0" smtClean="0"/>
              <a:t>and approved the list of priority directions of its activity (the Ministry of Education and Science of Ukraine № 718 from 07.07.2015). </a:t>
            </a:r>
            <a:endParaRPr lang="en-US" sz="1400" dirty="0" smtClean="0">
              <a:latin typeface="Arial" pitchFamily="34" charset="0"/>
              <a:cs typeface="Arial" pitchFamily="34" charset="0"/>
            </a:endParaRPr>
          </a:p>
          <a:p>
            <a:endParaRPr lang="uk-UA" sz="1400" dirty="0" smtClean="0"/>
          </a:p>
          <a:p>
            <a:endParaRPr lang="uk-UA" sz="1400" dirty="0">
              <a:latin typeface="Arial" pitchFamily="34" charset="0"/>
              <a:cs typeface="Arial" pitchFamily="34" charset="0"/>
            </a:endParaRPr>
          </a:p>
        </p:txBody>
      </p:sp>
      <p:pic>
        <p:nvPicPr>
          <p:cNvPr id="9" name="Picture 5" descr="Логотип УжНУ"/>
          <p:cNvPicPr>
            <a:picLocks noChangeAspect="1" noChangeArrowheads="1"/>
          </p:cNvPicPr>
          <p:nvPr/>
        </p:nvPicPr>
        <p:blipFill>
          <a:blip r:embed="rId4" cstate="print"/>
          <a:srcRect/>
          <a:stretch>
            <a:fillRect/>
          </a:stretch>
        </p:blipFill>
        <p:spPr bwMode="auto">
          <a:xfrm>
            <a:off x="7812360" y="5517232"/>
            <a:ext cx="1114425" cy="1133476"/>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Содержимое 2"/>
          <p:cNvSpPr>
            <a:spLocks noGrp="1"/>
          </p:cNvSpPr>
          <p:nvPr>
            <p:ph sz="quarter" idx="1"/>
          </p:nvPr>
        </p:nvSpPr>
        <p:spPr>
          <a:xfrm>
            <a:off x="457200" y="1219200"/>
            <a:ext cx="8229600" cy="4586064"/>
          </a:xfrm>
        </p:spPr>
        <p:txBody>
          <a:bodyPr>
            <a:normAutofit fontScale="85000" lnSpcReduction="10000"/>
          </a:bodyPr>
          <a:lstStyle/>
          <a:p>
            <a:r>
              <a:rPr lang="en-US" sz="1900" b="1" dirty="0" smtClean="0">
                <a:solidFill>
                  <a:schemeClr val="accent1">
                    <a:lumMod val="50000"/>
                  </a:schemeClr>
                </a:solidFill>
                <a:latin typeface="Arial" pitchFamily="34" charset="0"/>
                <a:cs typeface="Arial" pitchFamily="34" charset="0"/>
              </a:rPr>
              <a:t>B. The interaction between research and innovation:</a:t>
            </a:r>
          </a:p>
          <a:p>
            <a:endParaRPr lang="en-US" sz="1900" b="1" dirty="0" smtClean="0"/>
          </a:p>
          <a:p>
            <a:r>
              <a:rPr lang="en-US" sz="1900" b="1" dirty="0" err="1" smtClean="0"/>
              <a:t>Innolab</a:t>
            </a:r>
            <a:r>
              <a:rPr lang="en-US" sz="1900" b="1" dirty="0" smtClean="0"/>
              <a:t>. </a:t>
            </a:r>
            <a:r>
              <a:rPr lang="en-US" sz="1900" dirty="0" smtClean="0"/>
              <a:t>This is an open innovative educational and research platform developed within the project TEMPUS institutionally attached to the </a:t>
            </a:r>
            <a:r>
              <a:rPr lang="en-US" sz="1900" b="1" dirty="0" smtClean="0"/>
              <a:t>innovation lab </a:t>
            </a:r>
            <a:r>
              <a:rPr lang="en-US" sz="1900" b="1" dirty="0" err="1" smtClean="0"/>
              <a:t>UzhNU</a:t>
            </a:r>
            <a:r>
              <a:rPr lang="en-US" sz="1900" b="1" dirty="0" smtClean="0"/>
              <a:t> (</a:t>
            </a:r>
            <a:r>
              <a:rPr lang="en-US" sz="1900" b="1" dirty="0" smtClean="0">
                <a:hlinkClick r:id="rId2"/>
              </a:rPr>
              <a:t>http://innolab.uzhnu.edu.ua/</a:t>
            </a:r>
            <a:r>
              <a:rPr lang="en-US" sz="1900" b="1" dirty="0" smtClean="0"/>
              <a:t>).  </a:t>
            </a:r>
            <a:r>
              <a:rPr lang="en-US" sz="1900" dirty="0" smtClean="0"/>
              <a:t>It has integration effect, promoting the combination of open innovations on the basis of requests of enterprises, thus ensuring the development triangle of research &amp; education&amp; practice.</a:t>
            </a:r>
          </a:p>
          <a:p>
            <a:r>
              <a:rPr lang="en-US" sz="1900" dirty="0" err="1" smtClean="0"/>
              <a:t>Innolab</a:t>
            </a:r>
            <a:r>
              <a:rPr lang="en-US" sz="1900" dirty="0" smtClean="0"/>
              <a:t> is a project on the embeddings of research in the learning process so that they generate innovation for enterprise – either at the level of ideas (the initial level of innovation) with the help of </a:t>
            </a:r>
            <a:r>
              <a:rPr lang="en-US" sz="1900" b="1" dirty="0" smtClean="0"/>
              <a:t>special software “</a:t>
            </a:r>
            <a:r>
              <a:rPr lang="en-US" sz="1900" b="1" dirty="0" err="1" smtClean="0"/>
              <a:t>IdeaMarket</a:t>
            </a:r>
            <a:r>
              <a:rPr lang="en-US" sz="1900" b="1" dirty="0" smtClean="0"/>
              <a:t>", </a:t>
            </a:r>
            <a:r>
              <a:rPr lang="en-US" sz="1900" dirty="0" smtClean="0"/>
              <a:t>or in the form of ideas development through the group work and students theses. The companies express the need, and the University - a team of teachers and students - react and display those work in the educational curriculum.</a:t>
            </a:r>
          </a:p>
          <a:p>
            <a:r>
              <a:rPr lang="en-US" sz="1900" dirty="0" smtClean="0"/>
              <a:t>The </a:t>
            </a:r>
            <a:r>
              <a:rPr lang="en-US" sz="1900" b="1" dirty="0" smtClean="0"/>
              <a:t>regional </a:t>
            </a:r>
            <a:r>
              <a:rPr lang="en-US" sz="1900" b="1" dirty="0" err="1" smtClean="0"/>
              <a:t>ecoplatform</a:t>
            </a:r>
            <a:r>
              <a:rPr lang="en-US" sz="1900" dirty="0" smtClean="0"/>
              <a:t> is developed within the project </a:t>
            </a:r>
            <a:r>
              <a:rPr lang="en-US" sz="1900" dirty="0" err="1" smtClean="0"/>
              <a:t>Innolab</a:t>
            </a:r>
            <a:r>
              <a:rPr lang="en-US" sz="1900" dirty="0" smtClean="0"/>
              <a:t> - a </a:t>
            </a:r>
            <a:r>
              <a:rPr lang="en-US" sz="1900" b="1" dirty="0" smtClean="0"/>
              <a:t>network</a:t>
            </a:r>
            <a:r>
              <a:rPr lang="en-US" sz="1900" dirty="0" smtClean="0"/>
              <a:t> of research, financial, commercial establishments and industrial enterprises, which interact with each other and  will be able to search for, or vice versa, to implement their own innovations. Thus, it will be a network of relationships that will help enterprises to improve the viability of the process through improved sharing of innovations. The additional opportunities for sales may occur as associated processes .</a:t>
            </a:r>
          </a:p>
          <a:p>
            <a:endParaRPr lang="uk-UA" dirty="0"/>
          </a:p>
        </p:txBody>
      </p:sp>
      <p:pic>
        <p:nvPicPr>
          <p:cNvPr id="4" name="Picture 5" descr="Описание: E:\Documents and Settings\admin\Рабочий стол\1.png"/>
          <p:cNvPicPr>
            <a:picLocks noChangeAspect="1" noChangeArrowheads="1"/>
          </p:cNvPicPr>
          <p:nvPr/>
        </p:nvPicPr>
        <p:blipFill>
          <a:blip r:embed="rId3" cstate="print"/>
          <a:srcRect/>
          <a:stretch>
            <a:fillRect/>
          </a:stretch>
        </p:blipFill>
        <p:spPr bwMode="auto">
          <a:xfrm>
            <a:off x="539552" y="332656"/>
            <a:ext cx="1860550" cy="592039"/>
          </a:xfrm>
          <a:prstGeom prst="rect">
            <a:avLst/>
          </a:prstGeom>
          <a:noFill/>
        </p:spPr>
      </p:pic>
      <p:pic>
        <p:nvPicPr>
          <p:cNvPr id="5" name="Picture 4" descr="Описание: E:\Documents and Settings\admin\Рабочий стол\3.png"/>
          <p:cNvPicPr>
            <a:picLocks noChangeAspect="1" noChangeArrowheads="1"/>
          </p:cNvPicPr>
          <p:nvPr/>
        </p:nvPicPr>
        <p:blipFill>
          <a:blip r:embed="rId4" cstate="print"/>
          <a:srcRect/>
          <a:stretch>
            <a:fillRect/>
          </a:stretch>
        </p:blipFill>
        <p:spPr bwMode="auto">
          <a:xfrm>
            <a:off x="5868144" y="404664"/>
            <a:ext cx="2535237" cy="550862"/>
          </a:xfrm>
          <a:prstGeom prst="rect">
            <a:avLst/>
          </a:prstGeom>
          <a:noFill/>
        </p:spPr>
      </p:pic>
      <p:pic>
        <p:nvPicPr>
          <p:cNvPr id="6" name="Picture 5" descr="Логотип УжНУ"/>
          <p:cNvPicPr>
            <a:picLocks noChangeAspect="1" noChangeArrowheads="1"/>
          </p:cNvPicPr>
          <p:nvPr/>
        </p:nvPicPr>
        <p:blipFill>
          <a:blip r:embed="rId5" cstate="print"/>
          <a:srcRect/>
          <a:stretch>
            <a:fillRect/>
          </a:stretch>
        </p:blipFill>
        <p:spPr bwMode="auto">
          <a:xfrm>
            <a:off x="7812360" y="5517232"/>
            <a:ext cx="1114425" cy="1133476"/>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Содержимое 2"/>
          <p:cNvSpPr>
            <a:spLocks noGrp="1"/>
          </p:cNvSpPr>
          <p:nvPr>
            <p:ph sz="quarter" idx="1"/>
          </p:nvPr>
        </p:nvSpPr>
        <p:spPr>
          <a:effectLst/>
        </p:spPr>
        <p:txBody>
          <a:bodyPr>
            <a:normAutofit/>
          </a:bodyPr>
          <a:lstStyle/>
          <a:p>
            <a:r>
              <a:rPr lang="en-US" sz="1600" b="1" dirty="0" smtClean="0">
                <a:solidFill>
                  <a:schemeClr val="accent1">
                    <a:lumMod val="50000"/>
                  </a:schemeClr>
                </a:solidFill>
                <a:latin typeface="Arial" pitchFamily="34" charset="0"/>
                <a:cs typeface="Arial" pitchFamily="34" charset="0"/>
              </a:rPr>
              <a:t>C. The interaction between research and innovation and buisness&amp;enterptrises:</a:t>
            </a:r>
          </a:p>
          <a:p>
            <a:r>
              <a:rPr lang="en-US" sz="1600" b="1" dirty="0" smtClean="0">
                <a:latin typeface="Arial" pitchFamily="34" charset="0"/>
                <a:cs typeface="Arial" pitchFamily="34" charset="0"/>
              </a:rPr>
              <a:t>National Contact Point </a:t>
            </a:r>
            <a:r>
              <a:rPr lang="en-US" sz="1600" dirty="0" smtClean="0">
                <a:latin typeface="Arial" pitchFamily="34" charset="0"/>
                <a:cs typeface="Arial" pitchFamily="34" charset="0"/>
              </a:rPr>
              <a:t>for the priority area </a:t>
            </a:r>
            <a:r>
              <a:rPr lang="en-US" sz="1600" b="1" dirty="0" smtClean="0">
                <a:latin typeface="Arial" pitchFamily="34" charset="0"/>
                <a:cs typeface="Arial" pitchFamily="34" charset="0"/>
              </a:rPr>
              <a:t>"Food security, sustainable agriculture, marine research and bio-economy" </a:t>
            </a:r>
            <a:r>
              <a:rPr lang="en-US" sz="1600" dirty="0" smtClean="0">
                <a:latin typeface="Arial" pitchFamily="34" charset="0"/>
                <a:cs typeface="Arial" pitchFamily="34" charset="0"/>
              </a:rPr>
              <a:t>and</a:t>
            </a:r>
            <a:r>
              <a:rPr lang="en-US" sz="1600" b="1" dirty="0" smtClean="0">
                <a:latin typeface="Arial" pitchFamily="34" charset="0"/>
                <a:cs typeface="Arial" pitchFamily="34" charset="0"/>
              </a:rPr>
              <a:t> "Health, demographic change and well-being“ of HORIZON 2020 Framework </a:t>
            </a:r>
            <a:r>
              <a:rPr lang="en-US" sz="1600" b="1" dirty="0" err="1" smtClean="0">
                <a:latin typeface="Arial" pitchFamily="34" charset="0"/>
                <a:cs typeface="Arial" pitchFamily="34" charset="0"/>
              </a:rPr>
              <a:t>Programme</a:t>
            </a:r>
            <a:r>
              <a:rPr lang="en-US" sz="1600" b="1" dirty="0" smtClean="0">
                <a:latin typeface="Arial" pitchFamily="34" charset="0"/>
                <a:cs typeface="Arial" pitchFamily="34" charset="0"/>
              </a:rPr>
              <a:t> for Research and Innovatio</a:t>
            </a:r>
            <a:r>
              <a:rPr lang="en-US" sz="1600" dirty="0" smtClean="0">
                <a:latin typeface="Arial" pitchFamily="34" charset="0"/>
                <a:cs typeface="Arial" pitchFamily="34" charset="0"/>
              </a:rPr>
              <a:t>n is functioning on the base of </a:t>
            </a:r>
            <a:r>
              <a:rPr lang="en-US" sz="1600" dirty="0" err="1" smtClean="0">
                <a:latin typeface="Arial" pitchFamily="34" charset="0"/>
                <a:cs typeface="Arial" pitchFamily="34" charset="0"/>
              </a:rPr>
              <a:t>UzhNU</a:t>
            </a:r>
            <a:r>
              <a:rPr lang="en-US" sz="1600" dirty="0" smtClean="0">
                <a:latin typeface="Arial" pitchFamily="34" charset="0"/>
                <a:cs typeface="Arial" pitchFamily="34" charset="0"/>
              </a:rPr>
              <a:t> (</a:t>
            </a:r>
            <a:r>
              <a:rPr lang="en-US" sz="1600" dirty="0" smtClean="0">
                <a:latin typeface="Arial" pitchFamily="34" charset="0"/>
                <a:cs typeface="Arial" pitchFamily="34" charset="0"/>
                <a:hlinkClick r:id="rId2"/>
              </a:rPr>
              <a:t>http://ncp-uzhnu.net.ua/</a:t>
            </a:r>
            <a:r>
              <a:rPr lang="en-US" sz="1600" dirty="0" smtClean="0">
                <a:latin typeface="Arial" pitchFamily="34" charset="0"/>
                <a:cs typeface="Arial" pitchFamily="34" charset="0"/>
              </a:rPr>
              <a:t>)</a:t>
            </a:r>
          </a:p>
          <a:p>
            <a:r>
              <a:rPr lang="en-US" sz="1600" dirty="0" smtClean="0"/>
              <a:t>Horizon 2020 - the largest program of EU research and innovation. Horizon 2020 program aimed at the implementation of more breakthroughs, discoveries and examples of world leadership in Europe by implementing good ideas from lab to market. In particular research projects supported innovation in order to reduce the separation between the market and laboratories.</a:t>
            </a:r>
          </a:p>
          <a:p>
            <a:r>
              <a:rPr lang="en-US" sz="1600" b="1" dirty="0" smtClean="0">
                <a:latin typeface="Arial" pitchFamily="34" charset="0"/>
                <a:cs typeface="Arial" pitchFamily="34" charset="0"/>
              </a:rPr>
              <a:t>Ukrainian National Technology Platform “Agro-Food Platform” on the base of </a:t>
            </a:r>
            <a:r>
              <a:rPr lang="en-US" sz="1600" b="1" dirty="0" err="1" smtClean="0">
                <a:latin typeface="Arial" pitchFamily="34" charset="0"/>
                <a:cs typeface="Arial" pitchFamily="34" charset="0"/>
              </a:rPr>
              <a:t>UzhNU</a:t>
            </a:r>
            <a:r>
              <a:rPr lang="en-US" sz="1600" b="1" dirty="0" smtClean="0">
                <a:latin typeface="Arial" pitchFamily="34" charset="0"/>
                <a:cs typeface="Arial" pitchFamily="34" charset="0"/>
              </a:rPr>
              <a:t> (</a:t>
            </a:r>
            <a:r>
              <a:rPr lang="en-US" sz="1600" b="1" dirty="0" smtClean="0">
                <a:latin typeface="Arial" pitchFamily="34" charset="0"/>
                <a:cs typeface="Arial" pitchFamily="34" charset="0"/>
                <a:hlinkClick r:id="rId3"/>
              </a:rPr>
              <a:t>http://www.agrofoodplatform.com/</a:t>
            </a:r>
            <a:r>
              <a:rPr lang="en-US" sz="1600" b="1" dirty="0" smtClean="0">
                <a:latin typeface="Arial" pitchFamily="34" charset="0"/>
                <a:cs typeface="Arial" pitchFamily="34" charset="0"/>
              </a:rPr>
              <a:t>)</a:t>
            </a:r>
          </a:p>
          <a:p>
            <a:r>
              <a:rPr lang="en-US" sz="1600" dirty="0" smtClean="0">
                <a:latin typeface="Arial" pitchFamily="34" charset="0"/>
                <a:cs typeface="Arial" pitchFamily="34" charset="0"/>
              </a:rPr>
              <a:t>– as a part of European Technology Platform ETP “Food for Life” and a partner of </a:t>
            </a:r>
            <a:r>
              <a:rPr lang="en-US" sz="1600" b="1" dirty="0" err="1" smtClean="0">
                <a:latin typeface="Arial" pitchFamily="34" charset="0"/>
                <a:cs typeface="Arial" pitchFamily="34" charset="0"/>
              </a:rPr>
              <a:t>FoodDrinkEurope</a:t>
            </a:r>
            <a:r>
              <a:rPr lang="en-US" sz="1600" b="1" dirty="0" smtClean="0">
                <a:latin typeface="Arial" pitchFamily="34" charset="0"/>
                <a:cs typeface="Arial" pitchFamily="34" charset="0"/>
              </a:rPr>
              <a:t> </a:t>
            </a:r>
            <a:r>
              <a:rPr lang="en-US" sz="1600" dirty="0" smtClean="0">
                <a:latin typeface="Arial" pitchFamily="34" charset="0"/>
                <a:cs typeface="Arial" pitchFamily="34" charset="0"/>
              </a:rPr>
              <a:t>and </a:t>
            </a:r>
            <a:r>
              <a:rPr lang="en-US" sz="1600" b="1" dirty="0" smtClean="0">
                <a:latin typeface="Arial" pitchFamily="34" charset="0"/>
                <a:cs typeface="Arial" pitchFamily="34" charset="0"/>
              </a:rPr>
              <a:t>Food Cluster Initiative</a:t>
            </a:r>
            <a:r>
              <a:rPr lang="en-US" sz="1600" dirty="0" smtClean="0">
                <a:latin typeface="Arial" pitchFamily="34" charset="0"/>
                <a:cs typeface="Arial" pitchFamily="34" charset="0"/>
              </a:rPr>
              <a:t>. It is a an association of separate thematic clusters with organization and work groups, representatives of stakeholders from political, research institutions and industry (innovation infrastructure). </a:t>
            </a:r>
            <a:r>
              <a:rPr lang="en-US" sz="1600" b="1" dirty="0" smtClean="0">
                <a:latin typeface="Arial" pitchFamily="34" charset="0"/>
                <a:cs typeface="Arial" pitchFamily="34" charset="0"/>
              </a:rPr>
              <a:t>NTP</a:t>
            </a:r>
            <a:r>
              <a:rPr lang="en-US" sz="1600" dirty="0" smtClean="0">
                <a:latin typeface="Arial" pitchFamily="34" charset="0"/>
                <a:cs typeface="Arial" pitchFamily="34" charset="0"/>
              </a:rPr>
              <a:t> </a:t>
            </a:r>
            <a:r>
              <a:rPr lang="en-US" sz="1600" b="1" dirty="0" smtClean="0">
                <a:latin typeface="Arial" pitchFamily="34" charset="0"/>
                <a:cs typeface="Arial" pitchFamily="34" charset="0"/>
              </a:rPr>
              <a:t>“Agro-Food Platform” </a:t>
            </a:r>
            <a:r>
              <a:rPr lang="en-US" sz="1600" dirty="0" smtClean="0">
                <a:latin typeface="Arial" pitchFamily="34" charset="0"/>
                <a:cs typeface="Arial" pitchFamily="34" charset="0"/>
              </a:rPr>
              <a:t>is an instrument to strengthen the innovative potential of Ukrainian SVEs and their efficiency.</a:t>
            </a:r>
            <a:endParaRPr lang="en-US" sz="1600" dirty="0">
              <a:latin typeface="Arial" pitchFamily="34" charset="0"/>
              <a:cs typeface="Arial" pitchFamily="34" charset="0"/>
            </a:endParaRPr>
          </a:p>
        </p:txBody>
      </p:sp>
      <p:pic>
        <p:nvPicPr>
          <p:cNvPr id="4" name="Picture 5" descr="Описание: E:\Documents and Settings\admin\Рабочий стол\1.png"/>
          <p:cNvPicPr>
            <a:picLocks noChangeAspect="1" noChangeArrowheads="1"/>
          </p:cNvPicPr>
          <p:nvPr/>
        </p:nvPicPr>
        <p:blipFill>
          <a:blip r:embed="rId4" cstate="print"/>
          <a:srcRect/>
          <a:stretch>
            <a:fillRect/>
          </a:stretch>
        </p:blipFill>
        <p:spPr bwMode="auto">
          <a:xfrm>
            <a:off x="539552" y="332656"/>
            <a:ext cx="1860550" cy="592039"/>
          </a:xfrm>
          <a:prstGeom prst="rect">
            <a:avLst/>
          </a:prstGeom>
          <a:noFill/>
        </p:spPr>
      </p:pic>
      <p:pic>
        <p:nvPicPr>
          <p:cNvPr id="5" name="Picture 4" descr="Описание: E:\Documents and Settings\admin\Рабочий стол\3.png"/>
          <p:cNvPicPr>
            <a:picLocks noChangeAspect="1" noChangeArrowheads="1"/>
          </p:cNvPicPr>
          <p:nvPr/>
        </p:nvPicPr>
        <p:blipFill>
          <a:blip r:embed="rId5" cstate="print"/>
          <a:srcRect/>
          <a:stretch>
            <a:fillRect/>
          </a:stretch>
        </p:blipFill>
        <p:spPr bwMode="auto">
          <a:xfrm>
            <a:off x="5868144" y="404664"/>
            <a:ext cx="2535237" cy="550862"/>
          </a:xfrm>
          <a:prstGeom prst="rect">
            <a:avLst/>
          </a:prstGeom>
          <a:noFill/>
        </p:spPr>
      </p:pic>
      <p:pic>
        <p:nvPicPr>
          <p:cNvPr id="7" name="Picture 5" descr="Логотип УжНУ"/>
          <p:cNvPicPr>
            <a:picLocks noChangeAspect="1" noChangeArrowheads="1"/>
          </p:cNvPicPr>
          <p:nvPr/>
        </p:nvPicPr>
        <p:blipFill>
          <a:blip r:embed="rId6" cstate="print"/>
          <a:srcRect/>
          <a:stretch>
            <a:fillRect/>
          </a:stretch>
        </p:blipFill>
        <p:spPr bwMode="auto">
          <a:xfrm>
            <a:off x="7812360" y="5517232"/>
            <a:ext cx="1114425" cy="1133476"/>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Содержимое 2"/>
          <p:cNvSpPr>
            <a:spLocks noGrp="1"/>
          </p:cNvSpPr>
          <p:nvPr>
            <p:ph sz="quarter" idx="1"/>
          </p:nvPr>
        </p:nvSpPr>
        <p:spPr>
          <a:effectLst/>
        </p:spPr>
        <p:txBody>
          <a:bodyPr>
            <a:normAutofit/>
          </a:bodyPr>
          <a:lstStyle/>
          <a:p>
            <a:r>
              <a:rPr lang="en-US" sz="1600" b="1" dirty="0" smtClean="0">
                <a:solidFill>
                  <a:schemeClr val="accent1">
                    <a:lumMod val="50000"/>
                  </a:schemeClr>
                </a:solidFill>
                <a:latin typeface="Arial" pitchFamily="34" charset="0"/>
                <a:cs typeface="Arial" pitchFamily="34" charset="0"/>
              </a:rPr>
              <a:t>WP 3 Advanced qualifications training and professional development for the higher education management:</a:t>
            </a:r>
          </a:p>
          <a:p>
            <a:r>
              <a:rPr lang="en-US" sz="1600" dirty="0" smtClean="0"/>
              <a:t>The essence of the documents produced by the FKTBUM project has been brought to the attention of and agreed with top management of the university (Rector and Vice-rectors) and agreed with all members of the Working Group (thus a total of 9 people) within the professional development  on:</a:t>
            </a:r>
          </a:p>
          <a:p>
            <a:endParaRPr lang="en-US" sz="1600" b="1" dirty="0" smtClean="0">
              <a:solidFill>
                <a:schemeClr val="accent1">
                  <a:lumMod val="50000"/>
                </a:schemeClr>
              </a:solidFill>
              <a:latin typeface="Arial" pitchFamily="34" charset="0"/>
              <a:cs typeface="Arial" pitchFamily="34" charset="0"/>
            </a:endParaRPr>
          </a:p>
          <a:p>
            <a:r>
              <a:rPr lang="en-US" sz="1600" dirty="0" smtClean="0"/>
              <a:t>Language training</a:t>
            </a:r>
          </a:p>
          <a:p>
            <a:r>
              <a:rPr lang="en-US" sz="1600" dirty="0" smtClean="0"/>
              <a:t>Seminars / workshops on legal, organizational and financial management processes in the EU universities</a:t>
            </a:r>
          </a:p>
          <a:p>
            <a:r>
              <a:rPr lang="en-US" sz="1600" dirty="0" smtClean="0"/>
              <a:t>Seminars / workshops on the organization and financial support of research and R&amp;D activities in the EU universities</a:t>
            </a:r>
          </a:p>
          <a:p>
            <a:r>
              <a:rPr lang="en-US" sz="1600" dirty="0" smtClean="0"/>
              <a:t>Seminars / workshops on the issues of transfer of knowledge and technology in the EU universities</a:t>
            </a:r>
            <a:endParaRPr lang="en-US" sz="1600" b="1" dirty="0" smtClean="0">
              <a:solidFill>
                <a:schemeClr val="accent1">
                  <a:lumMod val="50000"/>
                </a:schemeClr>
              </a:solidFill>
              <a:latin typeface="Arial" pitchFamily="34" charset="0"/>
              <a:cs typeface="Arial" pitchFamily="34" charset="0"/>
            </a:endParaRPr>
          </a:p>
          <a:p>
            <a:endParaRPr lang="uk-UA" sz="1600" b="1" dirty="0">
              <a:solidFill>
                <a:schemeClr val="accent1">
                  <a:lumMod val="50000"/>
                </a:schemeClr>
              </a:solidFill>
              <a:latin typeface="Arial" pitchFamily="34" charset="0"/>
              <a:cs typeface="Arial" pitchFamily="34" charset="0"/>
            </a:endParaRPr>
          </a:p>
        </p:txBody>
      </p:sp>
      <p:pic>
        <p:nvPicPr>
          <p:cNvPr id="4" name="Picture 5" descr="Описание: E:\Documents and Settings\admin\Рабочий стол\1.png"/>
          <p:cNvPicPr>
            <a:picLocks noChangeAspect="1" noChangeArrowheads="1"/>
          </p:cNvPicPr>
          <p:nvPr/>
        </p:nvPicPr>
        <p:blipFill>
          <a:blip r:embed="rId2" cstate="print"/>
          <a:srcRect/>
          <a:stretch>
            <a:fillRect/>
          </a:stretch>
        </p:blipFill>
        <p:spPr bwMode="auto">
          <a:xfrm>
            <a:off x="539552" y="332656"/>
            <a:ext cx="1860550" cy="592039"/>
          </a:xfrm>
          <a:prstGeom prst="rect">
            <a:avLst/>
          </a:prstGeom>
          <a:noFill/>
        </p:spPr>
      </p:pic>
      <p:pic>
        <p:nvPicPr>
          <p:cNvPr id="5" name="Picture 4" descr="Описание: E:\Documents and Settings\admin\Рабочий стол\3.png"/>
          <p:cNvPicPr>
            <a:picLocks noChangeAspect="1" noChangeArrowheads="1"/>
          </p:cNvPicPr>
          <p:nvPr/>
        </p:nvPicPr>
        <p:blipFill>
          <a:blip r:embed="rId3" cstate="print"/>
          <a:srcRect/>
          <a:stretch>
            <a:fillRect/>
          </a:stretch>
        </p:blipFill>
        <p:spPr bwMode="auto">
          <a:xfrm>
            <a:off x="5868144" y="404664"/>
            <a:ext cx="2535237" cy="550862"/>
          </a:xfrm>
          <a:prstGeom prst="rect">
            <a:avLst/>
          </a:prstGeom>
          <a:noFill/>
        </p:spPr>
      </p:pic>
      <p:pic>
        <p:nvPicPr>
          <p:cNvPr id="6" name="Picture 5" descr="Логотип УжНУ"/>
          <p:cNvPicPr>
            <a:picLocks noChangeAspect="1" noChangeArrowheads="1"/>
          </p:cNvPicPr>
          <p:nvPr/>
        </p:nvPicPr>
        <p:blipFill>
          <a:blip r:embed="rId4" cstate="print"/>
          <a:srcRect/>
          <a:stretch>
            <a:fillRect/>
          </a:stretch>
        </p:blipFill>
        <p:spPr bwMode="auto">
          <a:xfrm>
            <a:off x="7812360" y="5517232"/>
            <a:ext cx="1114425" cy="1133476"/>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Начальная">
  <a:themeElements>
    <a:clrScheme name="Литейная">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Начальная">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Начальная">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341</TotalTime>
  <Words>1717</Words>
  <Application>Microsoft Office PowerPoint</Application>
  <PresentationFormat>Экран (4:3)</PresentationFormat>
  <Paragraphs>112</Paragraphs>
  <Slides>14</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Начальная</vt:lpstr>
      <vt:lpstr>Fostering the knowledge Triangle in Belarus, Ukraine, Moldova (FKTBUM):  Project goals and objectives,  performance of work packages 2014-2015</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Fostering the knowledge Triangle in Belarus, Ukraine, Moldova (FKTBUM):  Project goals and objectives,  performance of work packages 2014-2015</dc:title>
  <dc:creator>Tanya</dc:creator>
  <cp:lastModifiedBy>Tanya</cp:lastModifiedBy>
  <cp:revision>54</cp:revision>
  <dcterms:created xsi:type="dcterms:W3CDTF">2015-10-10T12:39:04Z</dcterms:created>
  <dcterms:modified xsi:type="dcterms:W3CDTF">2015-10-11T09:23:55Z</dcterms:modified>
</cp:coreProperties>
</file>