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9" r:id="rId7"/>
    <p:sldId id="271" r:id="rId8"/>
    <p:sldId id="262" r:id="rId9"/>
    <p:sldId id="268" r:id="rId10"/>
    <p:sldId id="272" r:id="rId11"/>
    <p:sldId id="264" r:id="rId12"/>
    <p:sldId id="265" r:id="rId13"/>
    <p:sldId id="266" r:id="rId14"/>
    <p:sldId id="267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0667" autoAdjust="0"/>
    <p:restoredTop sz="94660"/>
  </p:normalViewPr>
  <p:slideViewPr>
    <p:cSldViewPr snapToGrid="0">
      <p:cViewPr varScale="1">
        <p:scale>
          <a:sx n="87" d="100"/>
          <a:sy n="87" d="100"/>
        </p:scale>
        <p:origin x="232" y="4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7C920-6728-45A6-BE5E-BCE52C66C192}" type="datetimeFigureOut">
              <a:rPr lang="ru-RU" smtClean="0"/>
              <a:t>16.05.2024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660E4A-4B9B-4BD9-9EE6-379F19B2F7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18454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7C920-6728-45A6-BE5E-BCE52C66C192}" type="datetimeFigureOut">
              <a:rPr lang="ru-RU" smtClean="0"/>
              <a:t>16.05.2024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660E4A-4B9B-4BD9-9EE6-379F19B2F7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86033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7C920-6728-45A6-BE5E-BCE52C66C192}" type="datetimeFigureOut">
              <a:rPr lang="ru-RU" smtClean="0"/>
              <a:t>16.05.2024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660E4A-4B9B-4BD9-9EE6-379F19B2F7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16001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7C920-6728-45A6-BE5E-BCE52C66C192}" type="datetimeFigureOut">
              <a:rPr lang="ru-RU" smtClean="0"/>
              <a:t>16.05.2024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660E4A-4B9B-4BD9-9EE6-379F19B2F7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24262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7C920-6728-45A6-BE5E-BCE52C66C192}" type="datetimeFigureOut">
              <a:rPr lang="ru-RU" smtClean="0"/>
              <a:t>16.05.2024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660E4A-4B9B-4BD9-9EE6-379F19B2F7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66577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7C920-6728-45A6-BE5E-BCE52C66C192}" type="datetimeFigureOut">
              <a:rPr lang="ru-RU" smtClean="0"/>
              <a:t>16.05.2024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660E4A-4B9B-4BD9-9EE6-379F19B2F7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95695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7C920-6728-45A6-BE5E-BCE52C66C192}" type="datetimeFigureOut">
              <a:rPr lang="ru-RU" smtClean="0"/>
              <a:t>16.05.2024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660E4A-4B9B-4BD9-9EE6-379F19B2F7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03585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7C920-6728-45A6-BE5E-BCE52C66C192}" type="datetimeFigureOut">
              <a:rPr lang="ru-RU" smtClean="0"/>
              <a:t>16.05.2024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660E4A-4B9B-4BD9-9EE6-379F19B2F7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32188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7C920-6728-45A6-BE5E-BCE52C66C192}" type="datetimeFigureOut">
              <a:rPr lang="ru-RU" smtClean="0"/>
              <a:t>16.05.2024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660E4A-4B9B-4BD9-9EE6-379F19B2F7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31224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7C920-6728-45A6-BE5E-BCE52C66C192}" type="datetimeFigureOut">
              <a:rPr lang="ru-RU" smtClean="0"/>
              <a:t>16.05.2024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660E4A-4B9B-4BD9-9EE6-379F19B2F7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85253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7C920-6728-45A6-BE5E-BCE52C66C192}" type="datetimeFigureOut">
              <a:rPr lang="ru-RU" smtClean="0"/>
              <a:t>16.05.2024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660E4A-4B9B-4BD9-9EE6-379F19B2F7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0363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87C920-6728-45A6-BE5E-BCE52C66C192}" type="datetimeFigureOut">
              <a:rPr lang="ru-RU" smtClean="0"/>
              <a:t>16.05.2024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660E4A-4B9B-4BD9-9EE6-379F19B2F7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66877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11.png"/><Relationship Id="rId7" Type="http://schemas.openxmlformats.org/officeDocument/2006/relationships/image" Target="../media/image15.emf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jpeg"/><Relationship Id="rId10" Type="http://schemas.openxmlformats.org/officeDocument/2006/relationships/image" Target="../media/image18.png"/><Relationship Id="rId4" Type="http://schemas.openxmlformats.org/officeDocument/2006/relationships/image" Target="../media/image12.jpg"/><Relationship Id="rId9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4254500"/>
            <a:ext cx="12192000" cy="26035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/>
              <a:t>014 Середня освіта. Угорська мова і література</a:t>
            </a:r>
            <a:r>
              <a:rPr lang="ru-RU" sz="2400" dirty="0"/>
              <a:t> (бакалавр)</a:t>
            </a:r>
          </a:p>
          <a:p>
            <a:pPr algn="ctr"/>
            <a:r>
              <a:rPr lang="uk-UA" sz="2400" dirty="0"/>
              <a:t>014 Середня освіта. Угорська мова і література (магістр)</a:t>
            </a:r>
          </a:p>
          <a:p>
            <a:pPr algn="ctr"/>
            <a:r>
              <a:rPr lang="uk-UA" sz="2400" dirty="0"/>
              <a:t>035 Філологія. Угорська мова і література. Англійська мова. Переклад (бакалавр)</a:t>
            </a:r>
          </a:p>
          <a:p>
            <a:pPr algn="ctr"/>
            <a:r>
              <a:rPr lang="uk-UA" sz="2400" dirty="0"/>
              <a:t>035 Філологія. Угорська мова і література. Англійська мова. Переклад (магістр)</a:t>
            </a:r>
          </a:p>
          <a:p>
            <a:pPr algn="ctr"/>
            <a:endParaRPr lang="uk-UA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812800" y="673100"/>
            <a:ext cx="10744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ДВНЗ «УЖГОРОДСЬКИЙ НАЦІОНАЛЬНИЙ УНІВЕРСИТЕТ»</a:t>
            </a:r>
          </a:p>
          <a:p>
            <a:pPr algn="ctr"/>
            <a:r>
              <a:rPr lang="uk-UA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УКРАЇНСЬКО-УГОРСЬКИЙ НАВЧАЛЬНО-НАУКОВИЙ ІНСТИТУТ</a:t>
            </a:r>
          </a:p>
          <a:p>
            <a:pPr algn="ctr"/>
            <a:r>
              <a:rPr lang="uk-UA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КАФЕДРА УГОРСЬКОЇ ФІЛОЛОГІЇ</a:t>
            </a:r>
            <a:endParaRPr lang="ru-RU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79" t="12194" r="14098" b="5588"/>
          <a:stretch/>
        </p:blipFill>
        <p:spPr bwMode="auto">
          <a:xfrm>
            <a:off x="8798877" y="2090737"/>
            <a:ext cx="2620645" cy="199072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Рисунок 9"/>
          <p:cNvPicPr/>
          <p:nvPr/>
        </p:nvPicPr>
        <p:blipFill>
          <a:blip r:embed="rId3"/>
          <a:stretch>
            <a:fillRect/>
          </a:stretch>
        </p:blipFill>
        <p:spPr>
          <a:xfrm>
            <a:off x="3435350" y="2190750"/>
            <a:ext cx="5346700" cy="1409700"/>
          </a:xfrm>
          <a:prstGeom prst="rect">
            <a:avLst/>
          </a:prstGeom>
        </p:spPr>
      </p:pic>
      <p:sp>
        <p:nvSpPr>
          <p:cNvPr id="11" name="AutoShape 2" descr="УжНУ » Факультет здоров'я та фізичного виховання » Головн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" name="AutoShape 4" descr="УжНУ » Символіка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8037" y="1874837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24410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1A23D93-2DC1-E764-0957-E8EF9DF5840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6557" y="2279560"/>
            <a:ext cx="5765443" cy="4578439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D907DF9-CB53-25C2-CBD8-35AF65B45C2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001556" cy="4327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84209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Рисунок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" y="4762"/>
            <a:ext cx="2865438" cy="3360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Рисунок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2900" y="3365500"/>
            <a:ext cx="3174999" cy="349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Рисунок 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7900" y="0"/>
            <a:ext cx="2870200" cy="337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146800" y="3979689"/>
            <a:ext cx="2832100" cy="18046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  <a:tabLst>
                <a:tab pos="270510" algn="l"/>
              </a:tabLst>
            </a:pPr>
            <a:r>
              <a:rPr lang="uk-UA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Берта Елеонора </a:t>
            </a:r>
            <a:r>
              <a:rPr lang="uk-UA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Тіборівна</a:t>
            </a:r>
            <a:endParaRPr lang="uk-UA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  <a:tabLst>
                <a:tab pos="270510" algn="l"/>
              </a:tabLst>
            </a:pP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  <a:tabLst>
                <a:tab pos="270510" algn="l"/>
              </a:tabLs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Кандидат філологічних наук, доцент кафедри угорської філології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997200" y="614189"/>
            <a:ext cx="2844800" cy="17900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  <a:tabLst>
                <a:tab pos="270510" algn="l"/>
              </a:tabLst>
            </a:pPr>
            <a:r>
              <a:rPr lang="uk-UA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Лизанець</a:t>
            </a:r>
            <a:r>
              <a:rPr lang="uk-UA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Петро</a:t>
            </a:r>
          </a:p>
          <a:p>
            <a:pPr algn="ctr">
              <a:lnSpc>
                <a:spcPct val="107000"/>
              </a:lnSpc>
              <a:spcAft>
                <a:spcPts val="0"/>
              </a:spcAft>
              <a:tabLst>
                <a:tab pos="270510" algn="l"/>
              </a:tabLst>
            </a:pPr>
            <a:r>
              <a:rPr lang="uk-UA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Миколайович</a:t>
            </a:r>
          </a:p>
          <a:p>
            <a:pPr algn="ctr">
              <a:lnSpc>
                <a:spcPct val="107000"/>
              </a:lnSpc>
              <a:spcAft>
                <a:spcPts val="0"/>
              </a:spcAft>
              <a:tabLst>
                <a:tab pos="270510" algn="l"/>
              </a:tabLst>
            </a:pP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  <a:tabLst>
                <a:tab pos="270510" algn="l"/>
              </a:tabLs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Доктор філологічних наук, професор кафедри угорської філології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27000" y="3839989"/>
            <a:ext cx="2451100" cy="23973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  <a:tabLst>
                <a:tab pos="180340" algn="l"/>
              </a:tabLst>
            </a:pPr>
            <a:r>
              <a:rPr lang="uk-UA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Зикань</a:t>
            </a:r>
            <a:r>
              <a:rPr lang="uk-UA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Христина </a:t>
            </a:r>
            <a:r>
              <a:rPr lang="uk-UA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Імрівна</a:t>
            </a:r>
            <a:endParaRPr lang="uk-UA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  <a:tabLst>
                <a:tab pos="180340" algn="l"/>
              </a:tabLst>
            </a:pP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  <a:tabLst>
                <a:tab pos="180340" algn="l"/>
              </a:tabLs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Кандидат філологічних наук, доцент, завідувач кафедри угорської філології 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30" name="Рисунок 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8100" y="3365500"/>
            <a:ext cx="3263899" cy="349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9232900" y="649271"/>
            <a:ext cx="2578100" cy="17670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  <a:tabLst>
                <a:tab pos="270510" algn="l"/>
              </a:tabLst>
            </a:pPr>
            <a:r>
              <a:rPr lang="uk-UA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Гульпа</a:t>
            </a:r>
            <a:r>
              <a:rPr lang="uk-UA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Діана Василівна</a:t>
            </a:r>
          </a:p>
          <a:p>
            <a:pPr algn="ctr">
              <a:spcAft>
                <a:spcPts val="0"/>
              </a:spcAft>
              <a:tabLst>
                <a:tab pos="270510" algn="l"/>
              </a:tabLst>
            </a:pP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  <a:tabLst>
                <a:tab pos="270510" algn="l"/>
              </a:tabLs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Кандидат філологічних наук, доцент кафедри угорської філології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78221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Рисунок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00" y="3390901"/>
            <a:ext cx="3187700" cy="3467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Рисунок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819400" cy="337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Рисунок 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7100" y="0"/>
            <a:ext cx="3187700" cy="339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Рисунок 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7500" y="3403600"/>
            <a:ext cx="2984499" cy="34543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200800" y="4006334"/>
            <a:ext cx="23265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Варга</a:t>
            </a:r>
            <a:r>
              <a:rPr lang="uk-UA" b="1" dirty="0">
                <a:latin typeface="Times New Roman" panose="02020603050405020304" pitchFamily="18" charset="0"/>
                <a:ea typeface="Calibri" panose="020F0502020204030204" pitchFamily="34" charset="0"/>
              </a:rPr>
              <a:t> Наталія Іванівна</a:t>
            </a:r>
          </a:p>
          <a:p>
            <a:pPr algn="ctr"/>
            <a:endParaRPr lang="uk-UA" b="1" dirty="0">
              <a:latin typeface="Times New Roman" panose="02020603050405020304" pitchFamily="18" charset="0"/>
            </a:endParaRPr>
          </a:p>
          <a:p>
            <a:pPr algn="ctr"/>
            <a:r>
              <a:rPr lang="uk-UA" dirty="0">
                <a:latin typeface="Times New Roman" panose="02020603050405020304" pitchFamily="18" charset="0"/>
              </a:rPr>
              <a:t>Доктор філософії, доцент кафедри угорської філології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3149600" y="601489"/>
            <a:ext cx="2514600" cy="17900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  <a:tabLst>
                <a:tab pos="270510" algn="l"/>
              </a:tabLst>
            </a:pPr>
            <a:r>
              <a:rPr lang="uk-UA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Нодь</a:t>
            </a:r>
            <a:r>
              <a:rPr lang="uk-UA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Наталія Йосипівна</a:t>
            </a:r>
          </a:p>
          <a:p>
            <a:pPr algn="ctr">
              <a:lnSpc>
                <a:spcPct val="107000"/>
              </a:lnSpc>
              <a:spcAft>
                <a:spcPts val="0"/>
              </a:spcAft>
              <a:tabLst>
                <a:tab pos="270510" algn="l"/>
              </a:tabLst>
            </a:pP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  <a:tabLst>
                <a:tab pos="270510" algn="l"/>
              </a:tabLs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Кандидат філологічних наук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доцент</a:t>
            </a: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кафедри угорської філології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248400" y="4058335"/>
            <a:ext cx="2705100" cy="17235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  <a:tabLst>
                <a:tab pos="270510" algn="l"/>
              </a:tabLst>
            </a:pPr>
            <a:r>
              <a:rPr lang="ru-RU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Пілаш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Марина </a:t>
            </a:r>
            <a:r>
              <a:rPr lang="ru-RU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Йосипівна</a:t>
            </a:r>
            <a:endParaRPr lang="ru-RU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  <a:tabLst>
                <a:tab pos="270510" algn="l"/>
              </a:tabLst>
            </a:pP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  <a:tabLst>
                <a:tab pos="27051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Старший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викладач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кафедри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угорської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філології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9410700" y="639589"/>
            <a:ext cx="2489200" cy="18558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  <a:tabLst>
                <a:tab pos="270510" algn="l"/>
              </a:tabLst>
            </a:pPr>
            <a:r>
              <a:rPr lang="uk-UA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Талабірчук</a:t>
            </a:r>
            <a:r>
              <a:rPr lang="uk-UA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Оксана Юріївна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  <a:tabLst>
                <a:tab pos="270510" algn="l"/>
              </a:tabLst>
            </a:pPr>
            <a:endParaRPr lang="uk-UA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  <a:tabLst>
                <a:tab pos="270510" algn="l"/>
              </a:tabLs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Кандидат філологічних наук, доцент кафедри угорської філології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16138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Рисунок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4762"/>
            <a:ext cx="3119437" cy="3348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Рисунок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9601" y="3378200"/>
            <a:ext cx="3060700" cy="347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65100" y="3954289"/>
            <a:ext cx="2870200" cy="17900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  <a:tabLst>
                <a:tab pos="270510" algn="l"/>
              </a:tabLst>
            </a:pPr>
            <a:r>
              <a:rPr lang="uk-UA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Шпеник Сільвія </a:t>
            </a:r>
            <a:r>
              <a:rPr lang="uk-UA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Золтанівна</a:t>
            </a:r>
            <a:endParaRPr lang="uk-UA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  <a:tabLst>
                <a:tab pos="270510" algn="l"/>
              </a:tabLst>
            </a:pP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  <a:tabLst>
                <a:tab pos="270510" algn="l"/>
              </a:tabLs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Кандидат педагогічних наук, доцент кафедри угорської філології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479800" y="846618"/>
            <a:ext cx="2794000" cy="18902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800"/>
              </a:spcAft>
              <a:tabLst>
                <a:tab pos="270510" algn="l"/>
              </a:tabLst>
            </a:pPr>
            <a:r>
              <a:rPr lang="uk-UA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Синетар</a:t>
            </a:r>
            <a:r>
              <a:rPr lang="uk-UA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Уляна </a:t>
            </a:r>
          </a:p>
          <a:p>
            <a:pPr algn="ctr">
              <a:lnSpc>
                <a:spcPct val="115000"/>
              </a:lnSpc>
              <a:spcAft>
                <a:spcPts val="800"/>
              </a:spcAft>
              <a:tabLst>
                <a:tab pos="270510" algn="l"/>
              </a:tabLst>
            </a:pPr>
            <a:r>
              <a:rPr lang="uk-UA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Йосипівна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800"/>
              </a:spcAft>
              <a:tabLst>
                <a:tab pos="270510" algn="l"/>
              </a:tabLs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Провідний фахівець кафедри угорської філології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Kép 2">
            <a:extLst>
              <a:ext uri="{FF2B5EF4-FFF2-40B4-BE49-F238E27FC236}">
                <a16:creationId xmlns:a16="http://schemas.microsoft.com/office/drawing/2014/main" id="{645495D5-6579-43B9-BA06-A3D11567A15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0301" y="4761"/>
            <a:ext cx="5976936" cy="6853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40121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6680200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36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uk-UA" sz="36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uk-UA" sz="36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hu-HU" sz="36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uk-UA" sz="36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онтакти</a:t>
            </a:r>
            <a:endParaRPr lang="hu-HU" sz="36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hu-HU" sz="36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Elérhetőségeink</a:t>
            </a:r>
            <a:endParaRPr lang="uk-UA" sz="36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uk-UA" sz="36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uk-UA" sz="36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hu-HU" sz="36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Köszönjük a figyelmet!</a:t>
            </a:r>
            <a:endParaRPr lang="uk-UA" sz="36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uk-UA" sz="36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Дякуємо за увагу!</a:t>
            </a:r>
          </a:p>
          <a:p>
            <a:pPr algn="ctr"/>
            <a:endParaRPr lang="uk-UA" sz="36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uk-UA" sz="36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uk-UA" sz="36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uk-UA" sz="36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36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680200" y="0"/>
            <a:ext cx="5511800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Контакти кафедри угорської філології</a:t>
            </a:r>
          </a:p>
          <a:p>
            <a:pPr algn="ctr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88000,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м.Ужгород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вул.Університетська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14а, каб.519 (5 поверх, новий корпус)</a:t>
            </a:r>
          </a:p>
          <a:p>
            <a:pPr algn="ctr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kaf-hungphil@uzhnu.edu.ua</a:t>
            </a:r>
          </a:p>
          <a:p>
            <a:pPr algn="ctr"/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Контакти приймальної комісії</a:t>
            </a:r>
          </a:p>
          <a:p>
            <a:pPr algn="ctr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88000,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м.Ужгород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вул.Університетська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14а</a:t>
            </a:r>
          </a:p>
          <a:p>
            <a:pPr algn="ctr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admission.@uzhnu.edu.ua</a:t>
            </a:r>
          </a:p>
          <a:p>
            <a:pPr algn="ctr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+38 (0312) 64-30-84;    +38 (066) 571-62-40 </a:t>
            </a:r>
          </a:p>
          <a:p>
            <a:pPr algn="ctr"/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Postacím:</a:t>
            </a:r>
          </a:p>
          <a:p>
            <a:pPr algn="ctr"/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88000, Ungvár, Egyetem út 14a, 519. terem (5. emelet, új épület)</a:t>
            </a:r>
          </a:p>
          <a:p>
            <a:pPr algn="ctr"/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kaf-hungphil@uzhnu.edu.ua</a:t>
            </a:r>
          </a:p>
          <a:p>
            <a:pPr algn="ctr"/>
            <a:endParaRPr lang="hu-H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felvételi bizottság elérhetőségei: </a:t>
            </a:r>
          </a:p>
          <a:p>
            <a:pPr algn="ctr"/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88000, Ungvár, Egyetem út 14a,</a:t>
            </a:r>
          </a:p>
          <a:p>
            <a:pPr algn="ctr"/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admission.@uzhnu.edu.ua</a:t>
            </a:r>
          </a:p>
          <a:p>
            <a:pPr algn="ctr"/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+38 (0312) 64-30-84;    +38 (066) 571-62-40 </a:t>
            </a:r>
          </a:p>
          <a:p>
            <a:pPr algn="ctr"/>
            <a:endParaRPr lang="en-US" dirty="0"/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87114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755900" y="0"/>
            <a:ext cx="5397500" cy="35052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uk-UA" sz="13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Кафедра здійснює підготовку за денною та заочною формами навчання за такими спеціальностями:</a:t>
            </a:r>
          </a:p>
          <a:p>
            <a:pPr algn="just"/>
            <a:r>
              <a:rPr lang="uk-UA" sz="13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•014.026 Середня освіта. Угорська мова і література (мова навчання фахових дисциплін – угорська) </a:t>
            </a:r>
            <a:r>
              <a:rPr lang="uk-UA" sz="135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Кваліфікація</a:t>
            </a:r>
            <a:r>
              <a:rPr lang="uk-UA" sz="13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uk-UA" sz="135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бакалавр середньої освіти </a:t>
            </a:r>
            <a:r>
              <a:rPr lang="uk-UA" sz="13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(Мова та зарубіжна література (угорська)), вчитель угорської мови і літератури, зарубіжної літератури</a:t>
            </a:r>
          </a:p>
          <a:p>
            <a:pPr algn="just"/>
            <a:r>
              <a:rPr lang="uk-UA" sz="13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•035.071 Філологія. Угро-фінські мови та літератури (переклад включно), перша – угорська </a:t>
            </a:r>
            <a:r>
              <a:rPr lang="uk-UA" sz="135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Кваліфікація: бакалавр філології</a:t>
            </a:r>
            <a:r>
              <a:rPr lang="uk-UA" sz="13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перекладач з угорської та англійської мов</a:t>
            </a:r>
          </a:p>
          <a:p>
            <a:pPr algn="just"/>
            <a:r>
              <a:rPr lang="uk-UA" sz="13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•014.026 Середня освіта. Угорська мова і література </a:t>
            </a:r>
            <a:r>
              <a:rPr lang="uk-UA" sz="135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Кваліфікація: магістр середньої освіти </a:t>
            </a:r>
            <a:r>
              <a:rPr lang="uk-UA" sz="13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(Мова та зарубіжна література (угорська)), вчитель угорської мови і літератури, зарубіжної літератури</a:t>
            </a:r>
          </a:p>
          <a:p>
            <a:pPr algn="just"/>
            <a:r>
              <a:rPr lang="uk-UA" sz="13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•035.07 Філологія. Угро-фінські мови та літератури (переклад включно), перша – угорська </a:t>
            </a:r>
            <a:r>
              <a:rPr lang="uk-UA" sz="135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Кваліфікація: магістр філології</a:t>
            </a:r>
            <a:r>
              <a:rPr lang="uk-UA" sz="13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перекладач з угорської та англійської мов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8166100" y="0"/>
            <a:ext cx="4025900" cy="6858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hu-HU" sz="1600" kern="1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endParaRPr lang="hu-HU" sz="1600" kern="100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endParaRPr lang="hu-HU" sz="1600" kern="1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endParaRPr lang="hu-HU" sz="1600" kern="100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endParaRPr lang="hu-HU" sz="1600" kern="1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endParaRPr lang="hu-HU" sz="1600" kern="100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hu-HU" sz="1600" kern="1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 tanszék nappali és levelezős képzést biztosít az alábbi szakterületeken:</a:t>
            </a:r>
            <a:endParaRPr lang="ru-UA" sz="1600" kern="1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hu-HU" sz="1600" kern="1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•</a:t>
            </a:r>
            <a:r>
              <a:rPr lang="hu-HU" sz="1600" b="1" kern="1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014.026</a:t>
            </a:r>
            <a:r>
              <a:rPr lang="hu-HU" sz="1600" kern="1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Középfokú oktatás. Magyar nyelv és irodalom (az oktatás nyelve magyar) Végzettség: (Nyelv és világirodalom (magyar)), magyar nyelv és irodalom, világirodalom szakos tanár.</a:t>
            </a:r>
            <a:endParaRPr lang="ru-UA" sz="1600" kern="1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hu-HU" sz="1600" kern="1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•</a:t>
            </a:r>
            <a:r>
              <a:rPr lang="hu-HU" sz="1600" b="1" kern="1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035.071</a:t>
            </a:r>
            <a:r>
              <a:rPr lang="hu-HU" sz="1600" kern="1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Filológia. Finnugor nyelvek és irodalmak (beleértve a fordítást is), első nyelv – magyar. Végzettség: Filológus </a:t>
            </a:r>
            <a:r>
              <a:rPr lang="hu-HU" sz="1600" kern="1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bachelor</a:t>
            </a:r>
            <a:r>
              <a:rPr lang="hu-HU" sz="1600" kern="1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fordító magyar és angol nyelvből.</a:t>
            </a:r>
            <a:endParaRPr lang="ru-UA" sz="1600" kern="1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hu-HU" sz="1600" kern="1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•</a:t>
            </a:r>
            <a:r>
              <a:rPr lang="hu-HU" sz="1600" b="1" kern="1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014.026 </a:t>
            </a:r>
            <a:r>
              <a:rPr lang="hu-HU" sz="1600" kern="1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Középfokú oktatás. Magyar nyelv és irodalom. Szakképzettség: középfokú oktatás mestere (nyelv és világirodalom (magyar)), magyar nyelv, irodalom</a:t>
            </a:r>
            <a:r>
              <a:rPr lang="hu-HU" sz="1600" kern="1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és </a:t>
            </a:r>
            <a:r>
              <a:rPr lang="hu-HU" sz="1600" kern="1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világirodalom tanár</a:t>
            </a:r>
            <a:endParaRPr lang="ru-UA" sz="1600" kern="1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hu-HU" sz="1600" kern="1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•</a:t>
            </a:r>
            <a:r>
              <a:rPr lang="hu-HU" sz="1600" b="1" kern="1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035.07</a:t>
            </a:r>
            <a:r>
              <a:rPr lang="hu-HU" sz="1600" kern="1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Filológia. finnugor nyelvek és irodalmak (beleértve a fordítást is), az első nyelv – magyar. </a:t>
            </a:r>
            <a:r>
              <a:rPr lang="hu-HU" sz="1600" kern="1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Végze</a:t>
            </a:r>
            <a:r>
              <a:rPr lang="hu-HU" sz="1600" kern="1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ttség: A filológia mestere, fordító magyar és angol nyelvből</a:t>
            </a:r>
          </a:p>
          <a:p>
            <a:pPr algn="just"/>
            <a:endParaRPr lang="hu-HU" sz="1600" kern="100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endParaRPr lang="hu-HU" sz="1600" kern="1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endParaRPr lang="hu-HU" sz="1600" kern="100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endParaRPr lang="hu-HU" sz="1600" kern="1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endParaRPr lang="hu-HU" sz="1600" kern="100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endParaRPr lang="hu-HU" sz="1600" kern="1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endParaRPr lang="ru-UA" sz="1600" kern="1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2755900" cy="6858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b="1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2800" b="1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2800" b="1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2800" b="1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2800" b="1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uk-UA" sz="28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КАФЕДРА УГОРСЬКОЇ ФІЛОЛОГІЇ</a:t>
            </a:r>
            <a:endParaRPr lang="en-US" sz="2800" b="1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CADEMY ENGRAVED LET PLAIN:1.0" panose="02000000000000000000" pitchFamily="2" charset="0"/>
              <a:cs typeface="Times New Roman" panose="02020603050405020304" pitchFamily="18" charset="0"/>
            </a:endParaRPr>
          </a:p>
          <a:p>
            <a:pPr algn="ctr"/>
            <a:endParaRPr lang="en-US" sz="2800" b="1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hu-HU" sz="2800" b="1" i="1" kern="100" dirty="0">
                <a:solidFill>
                  <a:schemeClr val="tx1"/>
                </a:solidFill>
                <a:effectLst/>
                <a:latin typeface="ACADEMY ENGRAVED LET PLAIN:1.0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MAGYAR FILOLÓGIAI TANSZÉK</a:t>
            </a:r>
          </a:p>
          <a:p>
            <a:pPr algn="ctr"/>
            <a:endParaRPr lang="en-US" sz="2800" b="1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2800" b="1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2800" b="1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2800" b="1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2800" b="1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2800" b="1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2800" b="1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2800" b="1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2800" b="1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2800" b="1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2800" b="1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800" b="1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4556" y="3505200"/>
            <a:ext cx="6268844" cy="337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31601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819400"/>
            <a:ext cx="12192000" cy="4038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0" y="2832100"/>
            <a:ext cx="5765800" cy="40259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Кафедра угорської філології Ужгородського національного університету була заснована в 1963 році і з 1965 року є самостійним структурним підрозділом цього вищого навчального закладу. Кафедра здійснює, насамперед, підготовку вчителів угорської мови та літератури для шкіл Закарпаття з національною мовою викладання. Завдяки кафедрі угорської філології школи з угорською мовою викладання впродовж </a:t>
            </a: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60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років були забезпечені якісно підготовленими та відданими своїй справі вчителями, за допомогою яких змогла існувати й розвиватися мовна освіта угорської національної меншини.</a:t>
            </a:r>
          </a:p>
          <a:p>
            <a:pPr algn="ctr"/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6388100" y="838200"/>
            <a:ext cx="4351832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Історія кафедри </a:t>
            </a:r>
          </a:p>
          <a:p>
            <a:r>
              <a:rPr lang="uk-UA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угорської філології</a:t>
            </a:r>
            <a:endParaRPr lang="ru-RU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765800" y="2832100"/>
            <a:ext cx="6426200" cy="40259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Az Ungvári Nemzeti Egyetem Magyar Filológiai Tanszéke </a:t>
            </a:r>
          </a:p>
          <a:p>
            <a:pPr algn="ctr"/>
            <a:r>
              <a:rPr lang="hu-HU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1963-ban alakult, és 1965 óta önálló szerkezeti egysége a felsőoktatási intézménynek. A tanszék elsősorban magyar nyelv </a:t>
            </a:r>
          </a:p>
          <a:p>
            <a:pPr algn="ctr"/>
            <a:r>
              <a:rPr lang="hu-HU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és irodalom szakos tanárokat képez a kárpátaljai nemzetiségi oktatási nyelvű iskolák számára. A Magyar Filológiai Tanszéknek köszönhetően a magyar nyelvet oktató iskolákban 60 </a:t>
            </a:r>
          </a:p>
          <a:p>
            <a:pPr algn="ctr"/>
            <a:r>
              <a:rPr lang="hu-HU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éve minőségi felkészültségű és elhivatott tanárok oktatnak, </a:t>
            </a:r>
          </a:p>
          <a:p>
            <a:pPr algn="ctr"/>
            <a:r>
              <a:rPr lang="hu-HU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akiknek segítségével a magyar nemzeti kisebbség nyelvi </a:t>
            </a:r>
          </a:p>
          <a:p>
            <a:pPr algn="ctr"/>
            <a:r>
              <a:rPr lang="hu-HU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oktatása létezni és fejlődni tudott.</a:t>
            </a:r>
            <a:endParaRPr lang="ru-UA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AutoShape 2" descr="Новини » 10 фактів про УжНУ у 2018-му році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4" descr="Новини » 10 фактів про УжНУ у 2018-му році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103" name="Picture 7" descr="Новини » 10 фактів про УжНУ у 2018-му році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" y="4763"/>
            <a:ext cx="4821237" cy="281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535075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22473"/>
            <a:ext cx="4483100" cy="276860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714876" y="177800"/>
            <a:ext cx="69723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hu-H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 tanszék fő célja a korszerű felsőoktatási lehetőségeket keresők nyelvi és humanitárius képzés iránti igényének kielégítése, a leendő oktatók és fordítók személyi és szakmai tehetségének kibontakoztatásához szükséges feltételek megteremtése</a:t>
            </a:r>
            <a:endParaRPr lang="ru-RU" sz="16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152900" y="1226443"/>
            <a:ext cx="8039100" cy="15621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uk-UA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Основна мета кафедри - задоволення попиту сучасного здобувача вищої освіти на фахову мовно-гуманітарну підготовку за професійним спрямуванням, створення умов для розвитку особистісно-професійного потенціалу майбутніх вчителів та перекладачів.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67000"/>
            <a:ext cx="12192000" cy="4191000"/>
          </a:xfrm>
          <a:prstGeom prst="rect">
            <a:avLst/>
          </a:prstGeom>
        </p:spPr>
      </p:pic>
      <p:pic>
        <p:nvPicPr>
          <p:cNvPr id="6" name="Kép 5">
            <a:extLst>
              <a:ext uri="{FF2B5EF4-FFF2-40B4-BE49-F238E27FC236}">
                <a16:creationId xmlns:a16="http://schemas.microsoft.com/office/drawing/2014/main" id="{28F6F86A-A187-420B-B53E-FAB8A84286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19245"/>
            <a:ext cx="4152900" cy="1414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29363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03700" y="0"/>
            <a:ext cx="3860800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освітньому процесі активно використовуються платформи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Moodle, Google Meet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hu-H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hu-H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hu-H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hu-H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hu-H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hu-H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hu-H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hu-H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hu-H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Moodle</a:t>
            </a:r>
            <a:r>
              <a:rPr lang="hu-H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és a Google </a:t>
            </a:r>
            <a:r>
              <a:rPr lang="hu-H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Meet</a:t>
            </a:r>
            <a:r>
              <a:rPr lang="hu-H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platformokat rendszeresen alkalmazzuk az oktatási folyamatban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20370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7200" y="0"/>
            <a:ext cx="41148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5290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0014" y="315533"/>
            <a:ext cx="3661496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Заходи і діяльність кафедри</a:t>
            </a:r>
            <a:endParaRPr lang="hu-HU" sz="32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hu-HU" sz="32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u-HU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Rendezvényeink és </a:t>
            </a:r>
          </a:p>
          <a:p>
            <a:r>
              <a:rPr lang="hu-HU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szakmai tevékenységünk</a:t>
            </a:r>
          </a:p>
          <a:p>
            <a:endParaRPr lang="ru-RU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D41A504-9327-5F15-184E-044D2AA22F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9675" y="2250093"/>
            <a:ext cx="3262312" cy="4607905"/>
          </a:xfrm>
          <a:prstGeom prst="rect">
            <a:avLst/>
          </a:prstGeom>
        </p:spPr>
      </p:pic>
      <p:pic>
        <p:nvPicPr>
          <p:cNvPr id="5" name="Kép 4">
            <a:extLst>
              <a:ext uri="{FF2B5EF4-FFF2-40B4-BE49-F238E27FC236}">
                <a16:creationId xmlns:a16="http://schemas.microsoft.com/office/drawing/2014/main" id="{8A3DCAB6-6576-4D35-AF20-5FC50907BA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734101"/>
            <a:ext cx="3128275" cy="3123899"/>
          </a:xfrm>
          <a:prstGeom prst="rect">
            <a:avLst/>
          </a:prstGeom>
        </p:spPr>
      </p:pic>
      <p:pic>
        <p:nvPicPr>
          <p:cNvPr id="7" name="Kép 6">
            <a:extLst>
              <a:ext uri="{FF2B5EF4-FFF2-40B4-BE49-F238E27FC236}">
                <a16:creationId xmlns:a16="http://schemas.microsoft.com/office/drawing/2014/main" id="{2E7F9DAA-8BFA-49FE-8A19-F6427DBFEDA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1509" y="88481"/>
            <a:ext cx="4211782" cy="2213848"/>
          </a:xfrm>
          <a:prstGeom prst="rect">
            <a:avLst/>
          </a:prstGeom>
        </p:spPr>
      </p:pic>
      <p:pic>
        <p:nvPicPr>
          <p:cNvPr id="9" name="Kép 8">
            <a:extLst>
              <a:ext uri="{FF2B5EF4-FFF2-40B4-BE49-F238E27FC236}">
                <a16:creationId xmlns:a16="http://schemas.microsoft.com/office/drawing/2014/main" id="{AC62CF8A-1612-4ADD-B41F-A401AAFB146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7576" y="0"/>
            <a:ext cx="2424410" cy="3429000"/>
          </a:xfrm>
          <a:prstGeom prst="rect">
            <a:avLst/>
          </a:prstGeom>
        </p:spPr>
      </p:pic>
      <p:pic>
        <p:nvPicPr>
          <p:cNvPr id="11" name="Kép 10">
            <a:extLst>
              <a:ext uri="{FF2B5EF4-FFF2-40B4-BE49-F238E27FC236}">
                <a16:creationId xmlns:a16="http://schemas.microsoft.com/office/drawing/2014/main" id="{F54297B0-F085-4CB5-874E-F2D407C82D2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2996" y="2041311"/>
            <a:ext cx="3310731" cy="2775378"/>
          </a:xfrm>
          <a:prstGeom prst="rect">
            <a:avLst/>
          </a:prstGeom>
        </p:spPr>
      </p:pic>
      <p:pic>
        <p:nvPicPr>
          <p:cNvPr id="17" name="Kép 16">
            <a:extLst>
              <a:ext uri="{FF2B5EF4-FFF2-40B4-BE49-F238E27FC236}">
                <a16:creationId xmlns:a16="http://schemas.microsoft.com/office/drawing/2014/main" id="{E24C2D35-8AD4-4933-B4F3-B994B488126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904677" y="5740919"/>
            <a:ext cx="2874513" cy="822111"/>
          </a:xfrm>
          <a:prstGeom prst="rect">
            <a:avLst/>
          </a:prstGeom>
        </p:spPr>
      </p:pic>
      <p:pic>
        <p:nvPicPr>
          <p:cNvPr id="19" name="Kép 18">
            <a:extLst>
              <a:ext uri="{FF2B5EF4-FFF2-40B4-BE49-F238E27FC236}">
                <a16:creationId xmlns:a16="http://schemas.microsoft.com/office/drawing/2014/main" id="{D03CEE0D-41FA-4E33-B640-B29B1764F4B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9950" y="2252815"/>
            <a:ext cx="2457450" cy="3276600"/>
          </a:xfrm>
          <a:prstGeom prst="rect">
            <a:avLst/>
          </a:prstGeom>
        </p:spPr>
      </p:pic>
      <p:pic>
        <p:nvPicPr>
          <p:cNvPr id="21" name="Kép 20">
            <a:extLst>
              <a:ext uri="{FF2B5EF4-FFF2-40B4-BE49-F238E27FC236}">
                <a16:creationId xmlns:a16="http://schemas.microsoft.com/office/drawing/2014/main" id="{DB4623A0-8EE4-4F1E-AEE0-CA505F9FA2B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5592" y="4511792"/>
            <a:ext cx="3128275" cy="2346206"/>
          </a:xfrm>
          <a:prstGeom prst="rect">
            <a:avLst/>
          </a:prstGeom>
        </p:spPr>
      </p:pic>
      <p:pic>
        <p:nvPicPr>
          <p:cNvPr id="12" name="Kép 11">
            <a:extLst>
              <a:ext uri="{FF2B5EF4-FFF2-40B4-BE49-F238E27FC236}">
                <a16:creationId xmlns:a16="http://schemas.microsoft.com/office/drawing/2014/main" id="{B92150E8-8E87-47A0-8906-7CDD0615BB0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0260" y="444844"/>
            <a:ext cx="3256499" cy="2213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04250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CCAAA74-CC4F-3B08-3270-A4945A7904C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319" y="0"/>
            <a:ext cx="4861775" cy="34290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AE8524E-24CB-1026-6DCC-F1ED6FABA0B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317" y="2524259"/>
            <a:ext cx="5656510" cy="433374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54E69D3-5836-8AFC-31FF-44FD5B15720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4675" y="92486"/>
            <a:ext cx="5143500" cy="3628032"/>
          </a:xfrm>
          <a:prstGeom prst="rect">
            <a:avLst/>
          </a:prstGeom>
        </p:spPr>
      </p:pic>
      <p:pic>
        <p:nvPicPr>
          <p:cNvPr id="4" name="Kép 3">
            <a:extLst>
              <a:ext uri="{FF2B5EF4-FFF2-40B4-BE49-F238E27FC236}">
                <a16:creationId xmlns:a16="http://schemas.microsoft.com/office/drawing/2014/main" id="{1BFD4517-3F8A-46C0-85CA-BF25377BC77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1642" y="2926939"/>
            <a:ext cx="5700648" cy="3838575"/>
          </a:xfrm>
          <a:prstGeom prst="rect">
            <a:avLst/>
          </a:prstGeom>
        </p:spPr>
      </p:pic>
      <p:pic>
        <p:nvPicPr>
          <p:cNvPr id="8" name="Рисунок 2">
            <a:extLst>
              <a:ext uri="{FF2B5EF4-FFF2-40B4-BE49-F238E27FC236}">
                <a16:creationId xmlns:a16="http://schemas.microsoft.com/office/drawing/2014/main" id="{92FB3881-CA4A-4470-BEA0-66A004AB8A1B}"/>
              </a:ext>
            </a:extLst>
          </p:cNvPr>
          <p:cNvPicPr/>
          <p:nvPr/>
        </p:nvPicPr>
        <p:blipFill>
          <a:blip r:embed="rId6" cstate="print"/>
          <a:srcRect l="4649" t="3535" r="3606" b="5051"/>
          <a:stretch>
            <a:fillRect/>
          </a:stretch>
        </p:blipFill>
        <p:spPr bwMode="auto">
          <a:xfrm>
            <a:off x="4145949" y="0"/>
            <a:ext cx="4661833" cy="3720518"/>
          </a:xfrm>
          <a:prstGeom prst="rect">
            <a:avLst/>
          </a:prstGeom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27903631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3644900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День відкритих дверей</a:t>
            </a:r>
            <a:endParaRPr lang="hu-HU" sz="4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hu-HU" sz="4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hu-HU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Nyílt nap</a:t>
            </a:r>
            <a:endParaRPr lang="ru-RU" sz="4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657600" y="0"/>
            <a:ext cx="4940300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8597900" y="0"/>
            <a:ext cx="3594100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4900" y="0"/>
            <a:ext cx="85471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05177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5854700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Студенти мають унікальну можливість взяти участь у різних програмах міжнародного обміну, зокрема, </a:t>
            </a:r>
            <a:r>
              <a:rPr lang="uk-UA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Erasmus</a:t>
            </a:r>
            <a:r>
              <a:rPr lang="uk-UA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+, під час яких вони зможуть удосконалити свої знання з угорської мови та літератури, ознайомитися з угорською культурою, а також спілкуватися та обмінюватися досвідом з викладачами та студентами з інших країн Європи. </a:t>
            </a:r>
          </a:p>
          <a:p>
            <a:pPr algn="ctr"/>
            <a:endParaRPr lang="uk-UA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uk-UA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uk-UA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uk-UA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hu-H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Az itt tanuló fiatalok anyanyelvükön sajátíthatják el a választott szakmájukkal kapcsolatos ismereteket, valamint a legmagasabb szintű államnyelvi oktatásban részesülnek. Diákjaink részt vehetnek külföldi diákcsere-programokban (Erasmus+), ahol elmélyíthetik tudásukat, új ismereteket szerezhetnek, tapasztalatokat cserélhetnek európai egyetemek diákjaival.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uk-UA" dirty="0"/>
          </a:p>
          <a:p>
            <a:pPr algn="ctr"/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62800" y="673101"/>
            <a:ext cx="3759200" cy="275589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0990" y="3916057"/>
            <a:ext cx="5761219" cy="2658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995410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369</TotalTime>
  <Words>920</Words>
  <Application>Microsoft Macintosh PowerPoint</Application>
  <PresentationFormat>Широкоэкранный</PresentationFormat>
  <Paragraphs>143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0" baseType="lpstr">
      <vt:lpstr>ACADEMY ENGRAVED LET PLAIN:1.0</vt:lpstr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Microsoft Office User</cp:lastModifiedBy>
  <cp:revision>38</cp:revision>
  <dcterms:created xsi:type="dcterms:W3CDTF">2023-11-27T20:36:55Z</dcterms:created>
  <dcterms:modified xsi:type="dcterms:W3CDTF">2024-05-16T08:48:31Z</dcterms:modified>
</cp:coreProperties>
</file>