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9" r:id="rId4"/>
    <p:sldId id="261" r:id="rId5"/>
    <p:sldId id="262" r:id="rId6"/>
    <p:sldId id="263" r:id="rId7"/>
    <p:sldId id="264" r:id="rId8"/>
    <p:sldId id="266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04" autoAdjust="0"/>
  </p:normalViewPr>
  <p:slideViewPr>
    <p:cSldViewPr>
      <p:cViewPr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nadiya.boyko@cassovialifesciences.e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mailto:meleshkotv@ukr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126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0" y="764704"/>
            <a:ext cx="1800225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0" y="2492896"/>
            <a:ext cx="8892480" cy="3744416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Project  </a:t>
            </a:r>
            <a:r>
              <a:rPr lang="en-US" sz="35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title: </a:t>
            </a:r>
            <a:endParaRPr lang="en-US" sz="3500" dirty="0" smtClean="0"/>
          </a:p>
          <a:p>
            <a:pPr>
              <a:buNone/>
            </a:pPr>
            <a:r>
              <a:rPr lang="uk-UA" b="1" dirty="0" smtClean="0"/>
              <a:t>    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</a:rPr>
              <a:t>Personalized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</a:rPr>
              <a:t>diet as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</a:rPr>
              <a:t>an approach in prevention of human no communicable diseases</a:t>
            </a:r>
          </a:p>
          <a:p>
            <a:pPr>
              <a:buFont typeface="Georgia" pitchFamily="18" charset="0"/>
              <a:buNone/>
              <a:defRPr/>
            </a:pPr>
            <a:endParaRPr lang="en-US" b="1" u="sng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defRPr/>
            </a:pPr>
            <a:r>
              <a:rPr lang="en-US" sz="35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Project promoter: </a:t>
            </a:r>
            <a:endParaRPr lang="uk-UA" sz="3500" b="1" u="sng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  <a:defRPr/>
            </a:pPr>
            <a:r>
              <a:rPr lang="uk-UA" sz="3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Scientific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uk-UA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uk-UA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Educational Center </a:t>
            </a:r>
            <a:r>
              <a:rPr lang="uk-UA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MM &amp; IMM</a:t>
            </a:r>
            <a:endParaRPr lang="uk-UA" sz="35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5128" name="Прямоугольник 17"/>
          <p:cNvSpPr>
            <a:spLocks noChangeArrowheads="1"/>
          </p:cNvSpPr>
          <p:nvPr/>
        </p:nvSpPr>
        <p:spPr bwMode="auto">
          <a:xfrm>
            <a:off x="1907704" y="692696"/>
            <a:ext cx="6768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Uzhhorod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National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  <a:endParaRPr lang="uk-UA" sz="4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uk-UA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Uzhhorod National University, Ukraine</a:t>
            </a:r>
            <a:endParaRPr lang="uk-UA" altLang="uk-UA" sz="2400" b="1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95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325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7537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198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970430" y="830574"/>
            <a:ext cx="7713510" cy="999340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anchor="ctr"/>
          <a:lstStyle/>
          <a:p>
            <a:pPr>
              <a:lnSpc>
                <a:spcPct val="100000"/>
              </a:lnSpc>
              <a:defRPr/>
            </a:pPr>
            <a:r>
              <a:rPr lang="en-US" sz="4000" u="sng" kern="12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Funding </a:t>
            </a:r>
            <a:r>
              <a:rPr lang="en-US" sz="4000" u="sng" kern="120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programmes</a:t>
            </a:r>
            <a:r>
              <a:rPr lang="en-US" sz="4000" u="sng" kern="12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endParaRPr lang="ru-RU" sz="4000" b="0" kern="1200" dirty="0">
              <a:solidFill>
                <a:srgbClr val="002060"/>
              </a:solidFill>
            </a:endParaRPr>
          </a:p>
        </p:txBody>
      </p:sp>
      <p:sp>
        <p:nvSpPr>
          <p:cNvPr id="8201" name="Rectangle 33"/>
          <p:cNvSpPr>
            <a:spLocks noGrp="1" noChangeArrowheads="1"/>
          </p:cNvSpPr>
          <p:nvPr>
            <p:ph sz="half" idx="2"/>
          </p:nvPr>
        </p:nvSpPr>
        <p:spPr>
          <a:xfrm>
            <a:off x="4760913" y="2362200"/>
            <a:ext cx="4383087" cy="3724275"/>
          </a:xfrm>
        </p:spPr>
        <p:txBody>
          <a:bodyPr/>
          <a:lstStyle/>
          <a:p>
            <a:pPr eaLnBrk="1" hangingPunct="1"/>
            <a:r>
              <a:rPr lang="uk-UA" altLang="uk-UA" sz="2400" smtClean="0"/>
              <a:t>EU Framework Programme for Research and Innovation "Horizon 2020" </a:t>
            </a:r>
            <a:endParaRPr lang="en-US" altLang="uk-UA" sz="2400" smtClean="0"/>
          </a:p>
          <a:p>
            <a:pPr eaLnBrk="1" hangingPunct="1"/>
            <a:r>
              <a:rPr lang="uk-UA" altLang="uk-UA" sz="2400" smtClean="0"/>
              <a:t>CBC program "Hungary-Slovakia-Romania-Ukraine"</a:t>
            </a:r>
            <a:endParaRPr lang="en-US" altLang="uk-UA" sz="2400" smtClean="0"/>
          </a:p>
          <a:p>
            <a:pPr eaLnBrk="1" hangingPunct="1"/>
            <a:r>
              <a:rPr lang="uk-UA" altLang="uk-UA" sz="2400" smtClean="0"/>
              <a:t>CBC program</a:t>
            </a:r>
            <a:r>
              <a:rPr lang="en-US" altLang="uk-UA" sz="2400" smtClean="0"/>
              <a:t> </a:t>
            </a:r>
            <a:r>
              <a:rPr lang="uk-UA" altLang="uk-UA" sz="2400" smtClean="0"/>
              <a:t>"Romania-Ukraine"</a:t>
            </a:r>
            <a:endParaRPr lang="en-US" altLang="uk-UA" sz="2400" smtClean="0"/>
          </a:p>
          <a:p>
            <a:pPr eaLnBrk="1" hangingPunct="1">
              <a:buFont typeface="Wingdings" pitchFamily="2" charset="2"/>
              <a:buNone/>
            </a:pPr>
            <a:r>
              <a:rPr lang="uk-UA" altLang="uk-UA" sz="2400" smtClean="0"/>
              <a:t> 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79388" y="2924175"/>
            <a:ext cx="7777162" cy="73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50825" y="4365625"/>
            <a:ext cx="7777163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0825" y="5300663"/>
            <a:ext cx="7777163" cy="73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5" name="Picture 3" descr="C:\Users\VDutova\Desktop\Vita\УжНУ\Presentations\images\huskroua-logo-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3357563"/>
            <a:ext cx="2303462" cy="792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6" name="Picture 4" descr="C:\Users\VDutova\Desktop\Vita\УжНУ\Presentations\images\logo_top_e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6362" y="4440858"/>
            <a:ext cx="2217847" cy="792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207" name="AutoShape 2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08" name="AutoShape 2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09" name="AutoShape 2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0" name="AutoShape 2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1" name="AutoShape 3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2" name="AutoShape 3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3" name="AutoShape 37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4" name="AutoShape 3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5" name="AutoShape 4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6" name="AutoShape 4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7" name="AutoShape 4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8" name="AutoShape 47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19" name="AutoShape 4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20" name="AutoShape 5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21" name="AutoShape 5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sp>
        <p:nvSpPr>
          <p:cNvPr id="8222" name="AutoShape 5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/>
          </a:p>
        </p:txBody>
      </p:sp>
      <p:pic>
        <p:nvPicPr>
          <p:cNvPr id="8223" name="Picture 57" descr="Картинки по запросу horizon 2020 украї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3810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29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7174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Aim </a:t>
            </a:r>
            <a:r>
              <a:rPr lang="en-US" b="1" dirty="0" smtClean="0">
                <a:solidFill>
                  <a:srgbClr val="002060"/>
                </a:solidFill>
              </a:rPr>
              <a:t>of the project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algn="just">
              <a:buFont typeface="Georgia" pitchFamily="18" charset="0"/>
              <a:buNone/>
            </a:pPr>
            <a:r>
              <a:rPr lang="en-US" dirty="0" smtClean="0"/>
              <a:t>	Development </a:t>
            </a:r>
            <a:r>
              <a:rPr lang="en-US" dirty="0" smtClean="0"/>
              <a:t>of a personalized </a:t>
            </a:r>
            <a:r>
              <a:rPr lang="en-US" dirty="0" smtClean="0"/>
              <a:t>diet approach  </a:t>
            </a:r>
            <a:r>
              <a:rPr lang="en-US" dirty="0" smtClean="0"/>
              <a:t>for the prevention </a:t>
            </a:r>
            <a:r>
              <a:rPr lang="en-US" dirty="0" smtClean="0"/>
              <a:t>and treatment of </a:t>
            </a:r>
            <a:r>
              <a:rPr lang="en-US" dirty="0" smtClean="0"/>
              <a:t>diabetes type 2 and other </a:t>
            </a:r>
            <a:r>
              <a:rPr lang="en-US" dirty="0" smtClean="0"/>
              <a:t>chronic non-communicative diseases relevant to inflammation</a:t>
            </a:r>
          </a:p>
          <a:p>
            <a:pPr algn="just">
              <a:buFont typeface="Georgia" pitchFamily="18" charset="0"/>
              <a:buNone/>
            </a:pPr>
            <a:endParaRPr lang="en-US" dirty="0" smtClean="0"/>
          </a:p>
          <a:p>
            <a:pPr>
              <a:buFont typeface="Georgia" pitchFamily="18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7174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Содержимое 16"/>
          <p:cNvSpPr>
            <a:spLocks noGrp="1"/>
          </p:cNvSpPr>
          <p:nvPr>
            <p:ph idx="1"/>
          </p:nvPr>
        </p:nvSpPr>
        <p:spPr>
          <a:xfrm>
            <a:off x="0" y="620689"/>
            <a:ext cx="9144000" cy="595315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Objectives: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1)To </a:t>
            </a:r>
            <a:r>
              <a:rPr lang="en-US" dirty="0" smtClean="0"/>
              <a:t>develop the algorithm of prevention and treatment of non-communicable diseases based on obtained data about effect </a:t>
            </a:r>
            <a:r>
              <a:rPr lang="en-US" dirty="0" smtClean="0"/>
              <a:t>of </a:t>
            </a:r>
            <a:r>
              <a:rPr lang="en-US" dirty="0" smtClean="0"/>
              <a:t>edible </a:t>
            </a:r>
            <a:r>
              <a:rPr lang="en-US" dirty="0" smtClean="0"/>
              <a:t>plant originated foods </a:t>
            </a:r>
            <a:r>
              <a:rPr lang="en-US" dirty="0" smtClean="0"/>
              <a:t>rich in biologically active substances on </a:t>
            </a:r>
            <a:r>
              <a:rPr lang="en-US" dirty="0" smtClean="0"/>
              <a:t>mouth / intestinal </a:t>
            </a:r>
            <a:r>
              <a:rPr lang="en-US" dirty="0" err="1" smtClean="0"/>
              <a:t>miсrobiomе</a:t>
            </a:r>
            <a:r>
              <a:rPr lang="en-US" dirty="0" smtClean="0"/>
              <a:t>, local immune response and lipid </a:t>
            </a:r>
            <a:r>
              <a:rPr lang="en-US" dirty="0" smtClean="0"/>
              <a:t>metabolism (in </a:t>
            </a:r>
            <a:r>
              <a:rPr lang="en-US" dirty="0" smtClean="0"/>
              <a:t>diabetes type </a:t>
            </a:r>
            <a:r>
              <a:rPr lang="en-US" dirty="0" smtClean="0"/>
              <a:t>2 case);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2) To establishing </a:t>
            </a:r>
            <a:r>
              <a:rPr lang="en-US" dirty="0" smtClean="0"/>
              <a:t>methodology based on that algorithm for implementation of </a:t>
            </a:r>
            <a:r>
              <a:rPr lang="en-US" dirty="0" err="1" smtClean="0"/>
              <a:t>personilased</a:t>
            </a:r>
            <a:r>
              <a:rPr lang="en-US" dirty="0" smtClean="0"/>
              <a:t> diet approach to maintain metabolic </a:t>
            </a:r>
            <a:r>
              <a:rPr lang="en-US" dirty="0" smtClean="0"/>
              <a:t>balance </a:t>
            </a:r>
            <a:r>
              <a:rPr lang="en-US" dirty="0" smtClean="0"/>
              <a:t>via individual </a:t>
            </a:r>
            <a:r>
              <a:rPr lang="en-US" dirty="0" smtClean="0"/>
              <a:t>human microbiome;</a:t>
            </a:r>
          </a:p>
          <a:p>
            <a:pPr algn="just">
              <a:buNone/>
            </a:pPr>
            <a:r>
              <a:rPr lang="en-US" dirty="0" smtClean="0"/>
              <a:t>3) pre-clinical </a:t>
            </a:r>
            <a:r>
              <a:rPr lang="en-US" dirty="0" smtClean="0"/>
              <a:t>studies, </a:t>
            </a:r>
          </a:p>
          <a:p>
            <a:pPr algn="just">
              <a:buNone/>
            </a:pPr>
            <a:r>
              <a:rPr lang="en-US" dirty="0" smtClean="0"/>
              <a:t>4) Clinical </a:t>
            </a:r>
            <a:r>
              <a:rPr lang="en-US" dirty="0" smtClean="0"/>
              <a:t>trial of effect </a:t>
            </a:r>
            <a:r>
              <a:rPr lang="en-US" dirty="0" smtClean="0"/>
              <a:t>of </a:t>
            </a:r>
            <a:r>
              <a:rPr lang="en-US" dirty="0" smtClean="0"/>
              <a:t>a personalized diet </a:t>
            </a:r>
            <a:r>
              <a:rPr lang="en-US" dirty="0" smtClean="0"/>
              <a:t>on </a:t>
            </a:r>
            <a:r>
              <a:rPr lang="en-US" dirty="0" smtClean="0"/>
              <a:t>intestinal </a:t>
            </a:r>
            <a:r>
              <a:rPr lang="en-US" dirty="0" err="1" smtClean="0"/>
              <a:t>miсrobiomе</a:t>
            </a:r>
            <a:r>
              <a:rPr lang="en-US" dirty="0" smtClean="0"/>
              <a:t>, local immune response and lipids metabolism of human to  diabetes type 2;</a:t>
            </a:r>
          </a:p>
          <a:p>
            <a:pPr algn="just">
              <a:buNone/>
            </a:pPr>
            <a:r>
              <a:rPr lang="en-US" dirty="0" smtClean="0"/>
              <a:t>5) </a:t>
            </a:r>
            <a:r>
              <a:rPr lang="en-US" dirty="0"/>
              <a:t>C</a:t>
            </a:r>
            <a:r>
              <a:rPr lang="en-US" dirty="0" smtClean="0"/>
              <a:t>reation of the Food composition database </a:t>
            </a:r>
            <a:r>
              <a:rPr lang="en-US" dirty="0" smtClean="0"/>
              <a:t>in Ukraine</a:t>
            </a:r>
            <a:r>
              <a:rPr lang="en-US" dirty="0" smtClean="0"/>
              <a:t>; developing the “diet based tool” of prevention and new treatment of non-communicable diseases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107950" y="6119813"/>
            <a:ext cx="903605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833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5811" y="1929518"/>
              <a:ext cx="43214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198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Main expected results of the project: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Decreasing the average of non-communicable diseases in EU and </a:t>
            </a:r>
            <a:r>
              <a:rPr lang="en-US" dirty="0" smtClean="0"/>
              <a:t>strategic regions)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Known mechanisms </a:t>
            </a:r>
            <a:r>
              <a:rPr lang="en-US" dirty="0" smtClean="0"/>
              <a:t>of </a:t>
            </a:r>
            <a:r>
              <a:rPr lang="en-US" dirty="0" smtClean="0"/>
              <a:t>regulation by diet based on plants the </a:t>
            </a:r>
            <a:r>
              <a:rPr lang="en-US" dirty="0" smtClean="0"/>
              <a:t>human </a:t>
            </a:r>
            <a:r>
              <a:rPr lang="en-US" dirty="0" err="1" smtClean="0"/>
              <a:t>miсrobiomе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Implementation </a:t>
            </a:r>
            <a:r>
              <a:rPr lang="en-US" dirty="0" smtClean="0"/>
              <a:t>of </a:t>
            </a:r>
            <a:r>
              <a:rPr lang="en-US" dirty="0" smtClean="0"/>
              <a:t>algorithm of prevention of non-communicable diseases into medical practice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Introduction Food </a:t>
            </a:r>
            <a:r>
              <a:rPr lang="en-US" dirty="0" smtClean="0"/>
              <a:t>composition database </a:t>
            </a:r>
            <a:r>
              <a:rPr lang="en-US" dirty="0" smtClean="0"/>
              <a:t>as a potential tool for calculation of human metabolic balance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Social impact based on prevalence of active and healthy population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222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002060"/>
                </a:solidFill>
              </a:rPr>
              <a:t>Main foreseen activities: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Creating personalized diets;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I</a:t>
            </a:r>
            <a:r>
              <a:rPr lang="en-US" dirty="0" smtClean="0"/>
              <a:t>nnovative research which is based on the metabolic balance and individual human microbiome;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For the first time in Ukraine we will create a database of Ukrainian food products that will be useful and help people monitor the quality of food.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246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Содержимое 3"/>
          <p:cNvGraphicFramePr>
            <a:graphicFrameLocks/>
          </p:cNvGraphicFramePr>
          <p:nvPr/>
        </p:nvGraphicFramePr>
        <p:xfrm>
          <a:off x="683568" y="1700213"/>
          <a:ext cx="8157220" cy="194421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42420"/>
                <a:gridCol w="4114800"/>
              </a:tblGrid>
              <a:tr h="873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Estimated Total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</a:t>
                      </a:r>
                      <a:r>
                        <a:rPr lang="uk-U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600-800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000,00 </a:t>
                      </a:r>
                      <a:r>
                        <a:rPr lang="en-US" baseline="0" dirty="0" smtClean="0"/>
                        <a:t>EUR </a:t>
                      </a:r>
                      <a:endParaRPr lang="ru-RU" dirty="0"/>
                    </a:p>
                  </a:txBody>
                  <a:tcPr/>
                </a:tc>
              </a:tr>
              <a:tr h="10709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/>
                        <a:t>Estimated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duration</a:t>
                      </a:r>
                      <a:r>
                        <a:rPr lang="ru-RU" sz="2000" dirty="0" smtClean="0"/>
                        <a:t/>
                      </a:r>
                      <a:br>
                        <a:rPr lang="ru-RU" sz="2000" dirty="0" smtClean="0"/>
                      </a:b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sz="1800" dirty="0" err="1" smtClean="0"/>
                        <a:t>months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150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3131840" y="1484784"/>
            <a:ext cx="5554960" cy="4729014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Neem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Biotech Ltd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Clinical-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Microbiomics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ApS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EPMA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u="sng" dirty="0" err="1" smtClean="0">
                <a:solidFill>
                  <a:schemeClr val="tx2">
                    <a:lumMod val="50000"/>
                  </a:schemeClr>
                </a:solidFill>
              </a:rPr>
              <a:t>Fraunhofer</a:t>
            </a:r>
            <a:r>
              <a:rPr lang="ru-RU" b="1" u="sng" dirty="0" smtClean="0">
                <a:solidFill>
                  <a:schemeClr val="tx2">
                    <a:lumMod val="50000"/>
                  </a:schemeClr>
                </a:solidFill>
              </a:rPr>
              <a:t> IIS, FIIS</a:t>
            </a: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uk-UA" b="1" u="sng" dirty="0" smtClean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assovia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Life Sciences</a:t>
            </a:r>
            <a:endParaRPr lang="ru-RU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759496"/>
          </a:xfrm>
        </p:spPr>
        <p:txBody>
          <a:bodyPr/>
          <a:lstStyle/>
          <a:p>
            <a:pPr>
              <a:defRPr/>
            </a:pPr>
            <a:r>
              <a:rPr lang="en-US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Partners available</a:t>
            </a:r>
            <a:r>
              <a:rPr lang="en-US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51520" y="2348880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tacks Image 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2592288" cy="1008112"/>
          </a:xfrm>
          <a:prstGeom prst="rect">
            <a:avLst/>
          </a:prstGeom>
          <a:noFill/>
        </p:spPr>
      </p:pic>
      <p:sp>
        <p:nvSpPr>
          <p:cNvPr id="1030" name="AutoShape 6" descr="Clinical-Microbiom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2" name="Picture 8" descr="http://clinical-microbiomics.com/one/img/logo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2915816" cy="1152128"/>
          </a:xfrm>
          <a:prstGeom prst="rect">
            <a:avLst/>
          </a:prstGeom>
          <a:noFill/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323528" y="3284984"/>
            <a:ext cx="79208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 descr="European Powder Metallurgy Associa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3016"/>
            <a:ext cx="2915816" cy="859351"/>
          </a:xfrm>
          <a:prstGeom prst="rect">
            <a:avLst/>
          </a:prstGeom>
          <a:noFill/>
        </p:spPr>
      </p:pic>
      <p:cxnSp>
        <p:nvCxnSpPr>
          <p:cNvPr id="38" name="Прямая соединительная линия 37"/>
          <p:cNvCxnSpPr/>
          <p:nvPr/>
        </p:nvCxnSpPr>
        <p:spPr>
          <a:xfrm>
            <a:off x="395536" y="4365104"/>
            <a:ext cx="784887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Fraunhofer Institute for Integrated Circuits II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509120"/>
            <a:ext cx="2448272" cy="720080"/>
          </a:xfrm>
          <a:prstGeom prst="rect">
            <a:avLst/>
          </a:prstGeom>
          <a:noFill/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323528" y="5301208"/>
            <a:ext cx="79208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 descr="http://www.errin.eu/sites/default/files/styles/fancybox_full/public/CLS-logo.png?itok=uyZD2k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517232"/>
            <a:ext cx="2910183" cy="709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99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6678"/>
            <a:ext cx="8229600" cy="1368152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We are open for your offers!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1113" y="406400"/>
            <a:ext cx="9144000" cy="14446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269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0325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0800000">
              <a:off x="4427537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11272" name="Прямоугольник 11"/>
          <p:cNvSpPr>
            <a:spLocks noChangeArrowheads="1"/>
          </p:cNvSpPr>
          <p:nvPr/>
        </p:nvSpPr>
        <p:spPr bwMode="auto">
          <a:xfrm>
            <a:off x="3764629" y="1484785"/>
            <a:ext cx="516347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Scientific Research &amp; Educational Center of  MM &amp; IMM,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UzNU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Nadiya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Boyko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director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nadiya.boyko@cassovialifesciences.eu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.:+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380506275445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Viktoriia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Tamara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Meleshko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contact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persons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>
              <a:latin typeface="Georg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20608" y="5288816"/>
            <a:ext cx="2802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v.bati@mail.ru</a:t>
            </a:r>
            <a:endParaRPr lang="en-US" sz="2400" u="sng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meleshkotv@ukr.net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pcy;&amp;iukcy;&amp;vcy;&amp;pcy;&amp;rcy;&amp;acy;&amp;tscy;&amp;yacy; &amp;fcy;&amp;ocy;&amp;tcy;&amp;o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5364" name="Picture 4" descr="C:\Users\Дом\Pictures\spivprac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2242904"/>
            <a:ext cx="3609054" cy="315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390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Funding programmes: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Partners available: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Nadiya</cp:lastModifiedBy>
  <cp:revision>20</cp:revision>
  <dcterms:created xsi:type="dcterms:W3CDTF">2015-10-11T17:32:50Z</dcterms:created>
  <dcterms:modified xsi:type="dcterms:W3CDTF">2015-10-14T06:01:53Z</dcterms:modified>
</cp:coreProperties>
</file>