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62" r:id="rId4"/>
    <p:sldId id="263" r:id="rId5"/>
    <p:sldId id="264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9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t>13.10.15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13.10.15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uk-UA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13.10.15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13.10.15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914400" y="899628"/>
            <a:ext cx="7315200" cy="421202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Economic Competence for Educational Leaders: Curriculum Development  and Implementation Practice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41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14400" y="642841"/>
            <a:ext cx="7315200" cy="1154097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Organization </a:t>
            </a:r>
            <a:r>
              <a:rPr lang="en-US" b="1" dirty="0"/>
              <a:t>name </a:t>
            </a:r>
            <a:r>
              <a:rPr lang="en-US" b="1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286"/>
            <a:ext cx="6050071" cy="249267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uk-UA" sz="2400" b="1" dirty="0" smtClean="0"/>
          </a:p>
          <a:p>
            <a:pPr marL="45720" indent="0" algn="ctr">
              <a:buNone/>
            </a:pPr>
            <a:endParaRPr lang="uk-UA" sz="2800" b="1" dirty="0" smtClean="0"/>
          </a:p>
          <a:p>
            <a:pPr marL="45720" indent="0" algn="ctr">
              <a:buNone/>
            </a:pPr>
            <a:r>
              <a:rPr lang="en-US" sz="2800" b="1" dirty="0" smtClean="0"/>
              <a:t>LUTSK NATIONAL TECHNICAL UNIVERSITY, LNTU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833" y="2743201"/>
            <a:ext cx="4171167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932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26719"/>
            <a:ext cx="7315200" cy="145301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PERSPECTIVE PROJECT SPONSORS 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Erasmus +</a:t>
            </a:r>
          </a:p>
          <a:p>
            <a:r>
              <a:rPr lang="en-GB" sz="2800" dirty="0"/>
              <a:t>GO </a:t>
            </a:r>
            <a:r>
              <a:rPr lang="en-GB" sz="2800" dirty="0" smtClean="0"/>
              <a:t>GLOBAL</a:t>
            </a:r>
          </a:p>
          <a:p>
            <a:r>
              <a:rPr lang="en-GB" sz="2800" dirty="0" smtClean="0"/>
              <a:t>British Council</a:t>
            </a:r>
            <a:endParaRPr lang="uk-UA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386" y="2417523"/>
            <a:ext cx="5235880" cy="179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4" y="4613622"/>
            <a:ext cx="76200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645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3259"/>
            <a:ext cx="7315200" cy="948816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Project Goal</a:t>
            </a:r>
            <a:endParaRPr lang="uk-UA" sz="4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14192" y="1628384"/>
            <a:ext cx="7979078" cy="468097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en-US" sz="3200" dirty="0" smtClean="0"/>
              <a:t>to </a:t>
            </a:r>
            <a:r>
              <a:rPr lang="en-US" sz="3200" dirty="0"/>
              <a:t>improve the quality of </a:t>
            </a:r>
            <a:r>
              <a:rPr lang="en-US" sz="3200" dirty="0" smtClean="0"/>
              <a:t>management in educational institutions of Ukraine in context of institutional autonomy which enables them to integrate </a:t>
            </a:r>
            <a:r>
              <a:rPr lang="en-US" sz="3200" dirty="0"/>
              <a:t>into European educational </a:t>
            </a:r>
            <a:r>
              <a:rPr lang="en-US" sz="3200" dirty="0" smtClean="0"/>
              <a:t>space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543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37754"/>
            <a:ext cx="7315200" cy="910386"/>
          </a:xfrm>
        </p:spPr>
        <p:txBody>
          <a:bodyPr/>
          <a:lstStyle/>
          <a:p>
            <a:pPr algn="ctr"/>
            <a:r>
              <a:rPr lang="en-US" dirty="0" smtClean="0"/>
              <a:t>Main tasks</a:t>
            </a:r>
            <a:r>
              <a:rPr lang="en-US" dirty="0" smtClean="0"/>
              <a:t>: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38411" y="1052187"/>
            <a:ext cx="8079288" cy="5257174"/>
          </a:xfrm>
        </p:spPr>
        <p:txBody>
          <a:bodyPr>
            <a:normAutofit/>
          </a:bodyPr>
          <a:lstStyle/>
          <a:p>
            <a:r>
              <a:rPr lang="en-US" dirty="0" smtClean="0"/>
              <a:t>to </a:t>
            </a:r>
            <a:r>
              <a:rPr lang="en-US" dirty="0"/>
              <a:t>elaborate standards and mechanisms of economic competence training for efficiency of educational </a:t>
            </a:r>
            <a:r>
              <a:rPr lang="en-US" dirty="0" smtClean="0"/>
              <a:t>leaders through active </a:t>
            </a:r>
            <a:r>
              <a:rPr lang="en-US" dirty="0"/>
              <a:t>communication with European </a:t>
            </a:r>
            <a:r>
              <a:rPr lang="en-US" dirty="0" smtClean="0"/>
              <a:t>colleagues</a:t>
            </a:r>
            <a:r>
              <a:rPr lang="en-US" dirty="0" smtClean="0"/>
              <a:t>;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develop the structure and content of </a:t>
            </a:r>
            <a:r>
              <a:rPr lang="en-US" dirty="0" smtClean="0"/>
              <a:t> curriculum for training economic competence, </a:t>
            </a:r>
            <a:r>
              <a:rPr lang="en-US" dirty="0"/>
              <a:t>based on </a:t>
            </a:r>
            <a:r>
              <a:rPr lang="en-US" dirty="0" smtClean="0"/>
              <a:t>the best </a:t>
            </a:r>
            <a:r>
              <a:rPr lang="en-US" dirty="0"/>
              <a:t>world practices</a:t>
            </a:r>
            <a:r>
              <a:rPr lang="en-US" dirty="0" smtClean="0"/>
              <a:t>;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provide coaching for summer school trainers </a:t>
            </a:r>
            <a:r>
              <a:rPr lang="en-US" dirty="0"/>
              <a:t>by </a:t>
            </a:r>
            <a:r>
              <a:rPr lang="en-US" dirty="0" smtClean="0"/>
              <a:t>European experts </a:t>
            </a:r>
          </a:p>
          <a:p>
            <a:r>
              <a:rPr lang="en-US" dirty="0" smtClean="0"/>
              <a:t>to </a:t>
            </a:r>
            <a:r>
              <a:rPr lang="en-US" dirty="0"/>
              <a:t>organize the regional </a:t>
            </a:r>
            <a:r>
              <a:rPr lang="en-US" dirty="0" smtClean="0"/>
              <a:t>summer (winter) school “Economic literacy” for educational leaders to implement curriculum attainments</a:t>
            </a:r>
          </a:p>
          <a:p>
            <a:r>
              <a:rPr lang="en-US" dirty="0" smtClean="0"/>
              <a:t>to </a:t>
            </a:r>
            <a:r>
              <a:rPr lang="en-US" dirty="0"/>
              <a:t>introduce international educational electronic platform for exchange and dissemination of innovative pedagogical methods and teaching materials in higher education</a:t>
            </a:r>
            <a:r>
              <a:rPr lang="en-US" dirty="0" smtClean="0"/>
              <a:t>;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form </a:t>
            </a:r>
            <a:r>
              <a:rPr lang="en-US" dirty="0" smtClean="0"/>
              <a:t>educational leaders </a:t>
            </a:r>
            <a:r>
              <a:rPr lang="en-US" dirty="0"/>
              <a:t>motivation to continuous development of </a:t>
            </a:r>
            <a:r>
              <a:rPr lang="en-US" dirty="0" smtClean="0"/>
              <a:t>their  </a:t>
            </a:r>
            <a:r>
              <a:rPr lang="en-US" dirty="0"/>
              <a:t>economic competence and managerial </a:t>
            </a:r>
            <a:r>
              <a:rPr lang="en-US" dirty="0" err="1" smtClean="0"/>
              <a:t>professionalizm</a:t>
            </a:r>
            <a:r>
              <a:rPr lang="en-US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2600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51353" y="964504"/>
            <a:ext cx="8141917" cy="4147145"/>
          </a:xfrm>
        </p:spPr>
        <p:txBody>
          <a:bodyPr>
            <a:normAutofit/>
          </a:bodyPr>
          <a:lstStyle/>
          <a:p>
            <a:r>
              <a:rPr lang="en-US" dirty="0" smtClean="0"/>
              <a:t>Thank you for 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		your attention!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Welcome to collaboration!</a:t>
            </a:r>
            <a:br>
              <a:rPr lang="en-US" dirty="0" smtClean="0"/>
            </a:br>
            <a:endParaRPr lang="uk-UA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subTitle" idx="1"/>
          </p:nvPr>
        </p:nvSpPr>
        <p:spPr>
          <a:xfrm>
            <a:off x="651353" y="5166530"/>
            <a:ext cx="8229600" cy="1144632"/>
          </a:xfrm>
        </p:spPr>
        <p:txBody>
          <a:bodyPr/>
          <a:lstStyle/>
          <a:p>
            <a:r>
              <a:rPr lang="en-US" dirty="0" err="1" smtClean="0"/>
              <a:t>Valentyna</a:t>
            </a:r>
            <a:r>
              <a:rPr lang="en-US" dirty="0" smtClean="0"/>
              <a:t> </a:t>
            </a:r>
            <a:r>
              <a:rPr lang="en-US" dirty="0" err="1" smtClean="0"/>
              <a:t>Halushchak</a:t>
            </a:r>
            <a:r>
              <a:rPr lang="en-US" dirty="0" smtClean="0"/>
              <a:t> – vice-rector for International 		Relations Lutsk National Technical University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97097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Перспектива.thmx</Template>
  <TotalTime>298</TotalTime>
  <Words>177</Words>
  <Application>Microsoft Macintosh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Перспектива</vt:lpstr>
      <vt:lpstr>Economic Competence for Educational Leaders: Curriculum Development  and Implementation Practice </vt:lpstr>
      <vt:lpstr>Organization name   </vt:lpstr>
      <vt:lpstr>PERSPECTIVE PROJECT SPONSORS </vt:lpstr>
      <vt:lpstr>Project Goal</vt:lpstr>
      <vt:lpstr>Main tasks:</vt:lpstr>
      <vt:lpstr>Thank you for      your attention!  Welcome to collaboration!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Pedagogical development of university staff: implementation of modern teaching and learning practices in engineering education</dc:title>
  <dc:creator>mac</dc:creator>
  <cp:lastModifiedBy>mac</cp:lastModifiedBy>
  <cp:revision>23</cp:revision>
  <dcterms:created xsi:type="dcterms:W3CDTF">2015-10-13T09:30:15Z</dcterms:created>
  <dcterms:modified xsi:type="dcterms:W3CDTF">2015-10-13T20:04:28Z</dcterms:modified>
</cp:coreProperties>
</file>