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7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8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453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3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01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6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5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0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0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A449D7D-22AB-444B-BFA7-01F352B0810E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C2AAAE-C8E7-43CC-9FA9-31E7BE9400A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4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343" y="1203267"/>
            <a:ext cx="9944454" cy="3440950"/>
          </a:xfrm>
        </p:spPr>
        <p:txBody>
          <a:bodyPr/>
          <a:lstStyle/>
          <a:p>
            <a:pPr algn="ctr"/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b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«Курсова робота»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1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045" y="933931"/>
            <a:ext cx="10199910" cy="13255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прийнятною</a:t>
            </a:r>
            <a:r>
              <a:rPr lang="ru-RU" dirty="0"/>
              <a:t> є </a:t>
            </a:r>
            <a:r>
              <a:rPr lang="ru-RU" dirty="0" err="1"/>
              <a:t>така</a:t>
            </a:r>
            <a:r>
              <a:rPr lang="ru-RU" dirty="0"/>
              <a:t> структура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3 </a:t>
            </a:r>
            <a:r>
              <a:rPr lang="ru-RU" dirty="0" err="1"/>
              <a:t>розділи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ru-RU" dirty="0" err="1"/>
              <a:t>Розділ</a:t>
            </a:r>
            <a:r>
              <a:rPr lang="ru-RU" dirty="0"/>
              <a:t> 1 повинен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об'єктом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r>
              <a:rPr lang="ru-RU" dirty="0" err="1"/>
              <a:t>Розділ</a:t>
            </a:r>
            <a:r>
              <a:rPr lang="ru-RU" dirty="0"/>
              <a:t> 2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предмета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розділі</a:t>
            </a:r>
            <a:r>
              <a:rPr lang="ru-RU" dirty="0"/>
              <a:t> 3 </a:t>
            </a:r>
            <a:r>
              <a:rPr lang="ru-RU" dirty="0" err="1"/>
              <a:t>варто</a:t>
            </a:r>
            <a:r>
              <a:rPr lang="ru-RU" dirty="0"/>
              <a:t> подати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за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обраного</a:t>
            </a:r>
            <a:r>
              <a:rPr lang="ru-RU" dirty="0"/>
              <a:t> предмета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09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78302"/>
            <a:ext cx="10091430" cy="577009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тексту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F2D973-15BB-428C-9BFC-05C40C3B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44" y="2293473"/>
            <a:ext cx="41052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Додатки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008" y="2137870"/>
            <a:ext cx="9959503" cy="2032986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додатках</a:t>
            </a:r>
            <a:r>
              <a:rPr lang="ru-RU" sz="2400" dirty="0"/>
              <a:t> повинен </a:t>
            </a:r>
            <a:r>
              <a:rPr lang="ru-RU" sz="2400" dirty="0" err="1"/>
              <a:t>міститися</a:t>
            </a:r>
            <a:r>
              <a:rPr lang="ru-RU" sz="2400" dirty="0"/>
              <a:t> </a:t>
            </a:r>
            <a:r>
              <a:rPr lang="ru-RU" sz="2400" dirty="0" err="1"/>
              <a:t>допоміжний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таблиць</a:t>
            </a:r>
            <a:r>
              <a:rPr lang="ru-RU" sz="2400" dirty="0"/>
              <a:t>, схем, </a:t>
            </a:r>
            <a:r>
              <a:rPr lang="ru-RU" sz="2400" dirty="0" err="1"/>
              <a:t>рисунків</a:t>
            </a:r>
            <a:r>
              <a:rPr lang="ru-RU" sz="2400" dirty="0"/>
              <a:t> (</a:t>
            </a:r>
            <a:r>
              <a:rPr lang="ru-RU" sz="2400" dirty="0" err="1"/>
              <a:t>графіки</a:t>
            </a:r>
            <a:r>
              <a:rPr lang="ru-RU" sz="2400" dirty="0"/>
              <a:t>), </a:t>
            </a:r>
            <a:r>
              <a:rPr lang="ru-RU" sz="2400" dirty="0" err="1"/>
              <a:t>картографічного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за </a:t>
            </a:r>
            <a:r>
              <a:rPr lang="ru-RU" sz="2400" dirty="0" err="1"/>
              <a:t>обсягом</a:t>
            </a:r>
            <a:r>
              <a:rPr lang="ru-RU" sz="2400" dirty="0"/>
              <a:t> </a:t>
            </a:r>
            <a:r>
              <a:rPr lang="ru-RU" sz="2400" dirty="0" err="1"/>
              <a:t>перевищують</a:t>
            </a:r>
            <a:r>
              <a:rPr lang="ru-RU" sz="2400" dirty="0"/>
              <a:t> </a:t>
            </a:r>
            <a:r>
              <a:rPr lang="ru-RU" sz="2400" dirty="0" err="1"/>
              <a:t>аркуш</a:t>
            </a:r>
            <a:r>
              <a:rPr lang="ru-RU" sz="2400" dirty="0"/>
              <a:t> формату А4. В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вони </a:t>
            </a:r>
            <a:r>
              <a:rPr lang="ru-RU" sz="2400" dirty="0" err="1"/>
              <a:t>розміщуються</a:t>
            </a:r>
            <a:r>
              <a:rPr lang="ru-RU" sz="2400" dirty="0"/>
              <a:t> у </a:t>
            </a:r>
            <a:r>
              <a:rPr lang="ru-RU" sz="2400" dirty="0" err="1"/>
              <a:t>тексті</a:t>
            </a:r>
            <a:r>
              <a:rPr lang="ru-RU" sz="2400" dirty="0"/>
              <a:t> </a:t>
            </a:r>
            <a:r>
              <a:rPr lang="ru-RU" sz="2400" dirty="0" err="1"/>
              <a:t>курсової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згадування</a:t>
            </a:r>
            <a:r>
              <a:rPr lang="ru-RU" sz="2400" dirty="0"/>
              <a:t> про них </a:t>
            </a:r>
            <a:r>
              <a:rPr lang="ru-RU" sz="2400" dirty="0" err="1"/>
              <a:t>або</a:t>
            </a:r>
            <a:r>
              <a:rPr lang="ru-RU" sz="2400" dirty="0"/>
              <a:t> на </a:t>
            </a:r>
            <a:r>
              <a:rPr lang="ru-RU" sz="2400" dirty="0" err="1"/>
              <a:t>наступній</a:t>
            </a:r>
            <a:r>
              <a:rPr lang="ru-RU" sz="2400" dirty="0"/>
              <a:t> </a:t>
            </a:r>
            <a:r>
              <a:rPr lang="ru-RU" sz="2400" dirty="0" err="1"/>
              <a:t>сторінці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629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ED4A58-C218-4DE4-A608-E2D2C9B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61182"/>
            <a:ext cx="8946541" cy="55872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КУРСОВОЇ РОБОТИ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– вертикальний, А4;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літер – 14;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Міжстроковий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інтервал – 1,5;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Об'єм курсової роботи – 30-35 сторінок;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 абзацу – 1,5;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 – по ширині;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зліва – 2,5 до 3,0;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праворуч – 1 см;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внизу і вгорі – 2см.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▷ Курсові роботи на замовлення в Києві">
            <a:extLst>
              <a:ext uri="{FF2B5EF4-FFF2-40B4-BE49-F238E27FC236}">
                <a16:creationId xmlns:a16="http://schemas.microsoft.com/office/drawing/2014/main" id="{695C0A7E-3BC5-460E-9C0C-7CDA8C64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43" y="1969184"/>
            <a:ext cx="4762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3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75" y="0"/>
            <a:ext cx="9404723" cy="1400530"/>
          </a:xfrm>
        </p:spPr>
        <p:txBody>
          <a:bodyPr/>
          <a:lstStyle/>
          <a:p>
            <a:pPr algn="ctr"/>
            <a:r>
              <a:rPr lang="uk-UA" dirty="0"/>
              <a:t>ДЯКУЄМО за УВАГУ !!!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FCDB0A-99E8-41AB-8F3E-75259AF3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62" y="1453117"/>
            <a:ext cx="41719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4" y="84247"/>
            <a:ext cx="9404723" cy="983007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написання курсової роботи: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37" y="1205132"/>
            <a:ext cx="10672650" cy="4447735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Навчитись пошуку, обробки, аналізу, структурування інформації;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 актуальні аспекти теми дослідження;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методи індукції та дедукції у пошуку інформації;</a:t>
            </a:r>
          </a:p>
        </p:txBody>
      </p:sp>
      <p:pic>
        <p:nvPicPr>
          <p:cNvPr id="2050" name="Picture 2" descr="Київський професійно-педагогічний коледж імені Антона Макаренка ІНФОРМАТИКА  ТА КОМП&amp;#39;ЮТЕРНА ТЕХНІКА Електронний навчально-методичний посібник Головна  Анотація Навчальна програма Критерії оцінювання Теоретичний матеріал ...">
            <a:extLst>
              <a:ext uri="{FF2B5EF4-FFF2-40B4-BE49-F238E27FC236}">
                <a16:creationId xmlns:a16="http://schemas.microsoft.com/office/drawing/2014/main" id="{E53C0947-32AA-49C8-80DC-ED4B4779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53" y="3122001"/>
            <a:ext cx="54006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8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" y="0"/>
            <a:ext cx="9692640" cy="1325562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для курсового проекту: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952" y="1908699"/>
            <a:ext cx="8595360" cy="4351337"/>
          </a:xfrm>
        </p:spPr>
        <p:txBody>
          <a:bodyPr>
            <a:normAutofit fontScale="77500" lnSpcReduction="2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Актуальність;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Достовірність;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Повність викладу;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 викладу думок;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викладу інформації;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94" y="1711503"/>
            <a:ext cx="4392414" cy="43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8" y="322952"/>
            <a:ext cx="6325899" cy="6325899"/>
          </a:xfrm>
        </p:spPr>
      </p:pic>
    </p:spTree>
    <p:extLst>
      <p:ext uri="{BB962C8B-B14F-4D97-AF65-F5344CB8AC3E}">
        <p14:creationId xmlns:p14="http://schemas.microsoft.com/office/powerpoint/2010/main" val="343002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Курсова</a:t>
            </a:r>
            <a:r>
              <a:rPr lang="ru-RU" b="1" dirty="0"/>
              <a:t> робота повинна: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те, </a:t>
            </a:r>
            <a:r>
              <a:rPr lang="ru-RU" dirty="0" err="1"/>
              <a:t>наскільки</a:t>
            </a:r>
            <a:r>
              <a:rPr lang="ru-RU" dirty="0"/>
              <a:t> студент </a:t>
            </a:r>
            <a:r>
              <a:rPr lang="ru-RU" dirty="0" err="1"/>
              <a:t>оволодів</a:t>
            </a:r>
            <a:r>
              <a:rPr lang="ru-RU" dirty="0"/>
              <a:t> методом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;</a:t>
            </a:r>
          </a:p>
          <a:p>
            <a:r>
              <a:rPr lang="ru-RU" dirty="0" err="1"/>
              <a:t>показати</a:t>
            </a:r>
            <a:r>
              <a:rPr lang="ru-RU" dirty="0"/>
              <a:t>   </a:t>
            </a:r>
            <a:r>
              <a:rPr lang="ru-RU" dirty="0" err="1"/>
              <a:t>вміння</a:t>
            </a:r>
            <a:r>
              <a:rPr lang="ru-RU" dirty="0"/>
              <a:t>   студента   </a:t>
            </a:r>
            <a:r>
              <a:rPr lang="ru-RU" dirty="0" err="1"/>
              <a:t>робити</a:t>
            </a:r>
            <a:r>
              <a:rPr lang="ru-RU" dirty="0"/>
              <a:t>   </a:t>
            </a:r>
            <a:r>
              <a:rPr lang="ru-RU" dirty="0" err="1"/>
              <a:t>теоретичні</a:t>
            </a:r>
            <a:r>
              <a:rPr lang="ru-RU" dirty="0"/>
              <a:t>   </a:t>
            </a:r>
            <a:r>
              <a:rPr lang="ru-RU" dirty="0" err="1"/>
              <a:t>узагальнення</a:t>
            </a:r>
            <a:r>
              <a:rPr lang="ru-RU" dirty="0"/>
              <a:t>   і </a:t>
            </a:r>
            <a:r>
              <a:rPr lang="ru-RU" dirty="0" err="1"/>
              <a:t>практичні</a:t>
            </a:r>
            <a:r>
              <a:rPr lang="ru-RU" dirty="0"/>
              <a:t>   </a:t>
            </a:r>
            <a:r>
              <a:rPr lang="ru-RU" dirty="0" err="1"/>
              <a:t>висновки</a:t>
            </a:r>
            <a:r>
              <a:rPr lang="ru-RU" dirty="0"/>
              <a:t>;</a:t>
            </a:r>
          </a:p>
          <a:p>
            <a:r>
              <a:rPr lang="ru-RU" dirty="0" err="1"/>
              <a:t>відрізнятись</a:t>
            </a:r>
            <a:r>
              <a:rPr lang="ru-RU" dirty="0"/>
              <a:t>   </a:t>
            </a:r>
            <a:r>
              <a:rPr lang="ru-RU" dirty="0" err="1"/>
              <a:t>логічністю</a:t>
            </a:r>
            <a:r>
              <a:rPr lang="ru-RU" dirty="0"/>
              <a:t>,    </a:t>
            </a:r>
            <a:r>
              <a:rPr lang="ru-RU" dirty="0" err="1"/>
              <a:t>доказовістю</a:t>
            </a:r>
            <a:r>
              <a:rPr lang="ru-RU" dirty="0"/>
              <a:t>,    </a:t>
            </a:r>
            <a:r>
              <a:rPr lang="ru-RU" dirty="0" err="1"/>
              <a:t>чітким</a:t>
            </a:r>
            <a:r>
              <a:rPr lang="ru-RU" dirty="0"/>
              <a:t>    і    </a:t>
            </a:r>
            <a:r>
              <a:rPr lang="ru-RU" dirty="0" err="1"/>
              <a:t>зрозумілим</a:t>
            </a:r>
            <a:r>
              <a:rPr lang="ru-RU" dirty="0"/>
              <a:t> </a:t>
            </a:r>
            <a:r>
              <a:rPr lang="ru-RU" dirty="0" err="1"/>
              <a:t>викладом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достовірністю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, </a:t>
            </a:r>
            <a:r>
              <a:rPr lang="ru-RU" dirty="0" err="1"/>
              <a:t>відображенням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студента </a:t>
            </a:r>
            <a:r>
              <a:rPr lang="ru-RU" dirty="0" err="1"/>
              <a:t>користуватися</a:t>
            </a:r>
            <a:r>
              <a:rPr lang="ru-RU" dirty="0"/>
              <a:t>  </a:t>
            </a:r>
            <a:r>
              <a:rPr lang="ru-RU" dirty="0" err="1"/>
              <a:t>раціональними</a:t>
            </a:r>
            <a:r>
              <a:rPr lang="ru-RU" dirty="0"/>
              <a:t>  </a:t>
            </a:r>
            <a:r>
              <a:rPr lang="ru-RU" dirty="0" err="1"/>
              <a:t>прийомами</a:t>
            </a:r>
            <a:r>
              <a:rPr lang="ru-RU" dirty="0"/>
              <a:t> 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відбору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систематизації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96" y="4275116"/>
            <a:ext cx="2690503" cy="25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7863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курсової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97" y="1487488"/>
            <a:ext cx="8595360" cy="435133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вибір</a:t>
            </a:r>
            <a:r>
              <a:rPr lang="ru-RU" dirty="0"/>
              <a:t> теми </a:t>
            </a:r>
            <a:r>
              <a:rPr lang="ru-RU" dirty="0" err="1"/>
              <a:t>роботи</a:t>
            </a:r>
            <a:r>
              <a:rPr lang="ru-RU" dirty="0"/>
              <a:t>; </a:t>
            </a:r>
          </a:p>
          <a:p>
            <a:r>
              <a:rPr lang="ru-RU" dirty="0"/>
              <a:t>2)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відбір</a:t>
            </a:r>
            <a:r>
              <a:rPr lang="ru-RU" dirty="0"/>
              <a:t> фактичного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</a:p>
          <a:p>
            <a:r>
              <a:rPr lang="ru-RU" dirty="0"/>
              <a:t>3) </a:t>
            </a:r>
            <a:r>
              <a:rPr lang="ru-RU" dirty="0" err="1"/>
              <a:t>складання</a:t>
            </a:r>
            <a:r>
              <a:rPr lang="ru-RU" dirty="0"/>
              <a:t> та </a:t>
            </a:r>
            <a:r>
              <a:rPr lang="ru-RU" dirty="0" err="1"/>
              <a:t>погодження</a:t>
            </a:r>
            <a:r>
              <a:rPr lang="ru-RU" dirty="0"/>
              <a:t> з </a:t>
            </a:r>
            <a:r>
              <a:rPr lang="ru-RU" dirty="0" err="1"/>
              <a:t>науковим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плану </a:t>
            </a:r>
            <a:r>
              <a:rPr lang="ru-RU" dirty="0" err="1"/>
              <a:t>роботи</a:t>
            </a:r>
            <a:r>
              <a:rPr lang="ru-RU" dirty="0"/>
              <a:t>; </a:t>
            </a:r>
          </a:p>
          <a:p>
            <a:r>
              <a:rPr lang="ru-RU" dirty="0"/>
              <a:t>4) </a:t>
            </a:r>
            <a:r>
              <a:rPr lang="ru-RU" dirty="0" err="1"/>
              <a:t>підбір</a:t>
            </a:r>
            <a:r>
              <a:rPr lang="ru-RU" dirty="0"/>
              <a:t> та </a:t>
            </a:r>
            <a:r>
              <a:rPr lang="ru-RU" dirty="0" err="1"/>
              <a:t>опрацювання</a:t>
            </a:r>
            <a:r>
              <a:rPr lang="ru-RU" dirty="0"/>
              <a:t> фактичного та </a:t>
            </a:r>
            <a:r>
              <a:rPr lang="ru-RU" dirty="0" err="1"/>
              <a:t>статистичного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</a:p>
          <a:p>
            <a:r>
              <a:rPr lang="ru-RU" dirty="0"/>
              <a:t>5)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 </a:t>
            </a:r>
          </a:p>
          <a:p>
            <a:r>
              <a:rPr lang="ru-RU" dirty="0"/>
              <a:t>6)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66" y="1019175"/>
            <a:ext cx="44577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692640" cy="1325562"/>
          </a:xfrm>
        </p:spPr>
        <p:txBody>
          <a:bodyPr/>
          <a:lstStyle/>
          <a:p>
            <a:r>
              <a:rPr lang="ru-RU" dirty="0"/>
              <a:t>ВИМОГИ ДО СТРУКТУРИ РОБОТИ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846556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список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56" y="2674917"/>
            <a:ext cx="5577444" cy="41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1,5-2 ст.)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перед собою студент;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предмет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коротко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61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381" y="563556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правило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C8589-AC72-490F-A13C-942924C7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76" y="2086236"/>
            <a:ext cx="6835350" cy="39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84080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євид">
  <a:themeElements>
    <a:clrScheme name="Червоно-фіолетова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Крає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рає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Краєвид</Template>
  <TotalTime>90</TotalTime>
  <Words>512</Words>
  <Application>Microsoft Office PowerPoint</Application>
  <PresentationFormat>Широкий екран</PresentationFormat>
  <Paragraphs>70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Century Schoolbook</vt:lpstr>
      <vt:lpstr>Times New Roman</vt:lpstr>
      <vt:lpstr>Wingdings</vt:lpstr>
      <vt:lpstr>Wingdings 2</vt:lpstr>
      <vt:lpstr>Краєвид</vt:lpstr>
      <vt:lpstr>Проєкт  «Курсова робота»</vt:lpstr>
      <vt:lpstr>Мета написання курсової роботи:</vt:lpstr>
      <vt:lpstr>Інформація для курсового проекту:</vt:lpstr>
      <vt:lpstr>Презентація PowerPoint</vt:lpstr>
      <vt:lpstr>Курсова робота повинна: </vt:lpstr>
      <vt:lpstr>Для виконання курсової роботи слід виділити щонайменше шість етапів:  </vt:lpstr>
      <vt:lpstr>ВИМОГИ ДО СТРУКТУРИ РОБОТИ</vt:lpstr>
      <vt:lpstr>Вступ (обсяг 1,5-2 ст.) розкриває сутність і стан вивчення проблеми та її значущість, підстави і вихідні дані для розробки теми, обґрунтування необхідності проведення дослідження.  </vt:lpstr>
      <vt:lpstr>Презентація PowerPoint</vt:lpstr>
      <vt:lpstr>Найбільш прийнятною є така структура роботи, що передбачає 3 розділи: </vt:lpstr>
      <vt:lpstr>Презентація PowerPoint</vt:lpstr>
      <vt:lpstr>Додатки</vt:lpstr>
      <vt:lpstr>Презентація PowerPoint</vt:lpstr>
      <vt:lpstr>ДЯКУЄМО за УВАГУ 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«Курсова робота»</dc:title>
  <dc:creator>User</dc:creator>
  <cp:lastModifiedBy>Dell</cp:lastModifiedBy>
  <cp:revision>10</cp:revision>
  <dcterms:created xsi:type="dcterms:W3CDTF">2016-09-29T09:07:40Z</dcterms:created>
  <dcterms:modified xsi:type="dcterms:W3CDTF">2024-09-08T15:17:01Z</dcterms:modified>
</cp:coreProperties>
</file>