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4655" autoAdjust="0"/>
    <p:restoredTop sz="94660"/>
  </p:normalViewPr>
  <p:slideViewPr>
    <p:cSldViewPr>
      <p:cViewPr varScale="1">
        <p:scale>
          <a:sx n="97" d="100"/>
          <a:sy n="97" d="100"/>
        </p:scale>
        <p:origin x="-13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3"/>
              <a:ext cx="1856" cy="3626"/>
              <a:chOff x="3010" y="777"/>
              <a:chExt cx="1856" cy="3626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>
                  <a:gd name="T0" fmla="*/ 16 w 596"/>
                  <a:gd name="T1" fmla="*/ 370 h 666"/>
                  <a:gd name="T2" fmla="*/ 6 w 596"/>
                  <a:gd name="T3" fmla="*/ 341 h 666"/>
                  <a:gd name="T4" fmla="*/ 0 w 596"/>
                  <a:gd name="T5" fmla="*/ 289 h 666"/>
                  <a:gd name="T6" fmla="*/ 4 w 596"/>
                  <a:gd name="T7" fmla="*/ 222 h 666"/>
                  <a:gd name="T8" fmla="*/ 25 w 596"/>
                  <a:gd name="T9" fmla="*/ 151 h 666"/>
                  <a:gd name="T10" fmla="*/ 69 w 596"/>
                  <a:gd name="T11" fmla="*/ 84 h 666"/>
                  <a:gd name="T12" fmla="*/ 142 w 596"/>
                  <a:gd name="T13" fmla="*/ 31 h 666"/>
                  <a:gd name="T14" fmla="*/ 247 w 596"/>
                  <a:gd name="T15" fmla="*/ 2 h 666"/>
                  <a:gd name="T16" fmla="*/ 380 w 596"/>
                  <a:gd name="T17" fmla="*/ 9 h 666"/>
                  <a:gd name="T18" fmla="*/ 484 w 596"/>
                  <a:gd name="T19" fmla="*/ 68 h 666"/>
                  <a:gd name="T20" fmla="*/ 554 w 596"/>
                  <a:gd name="T21" fmla="*/ 165 h 666"/>
                  <a:gd name="T22" fmla="*/ 591 w 596"/>
                  <a:gd name="T23" fmla="*/ 284 h 666"/>
                  <a:gd name="T24" fmla="*/ 595 w 596"/>
                  <a:gd name="T25" fmla="*/ 409 h 666"/>
                  <a:gd name="T26" fmla="*/ 566 w 596"/>
                  <a:gd name="T27" fmla="*/ 525 h 666"/>
                  <a:gd name="T28" fmla="*/ 507 w 596"/>
                  <a:gd name="T29" fmla="*/ 615 h 666"/>
                  <a:gd name="T30" fmla="*/ 417 w 596"/>
                  <a:gd name="T31" fmla="*/ 663 h 666"/>
                  <a:gd name="T32" fmla="*/ 389 w 596"/>
                  <a:gd name="T33" fmla="*/ 659 h 666"/>
                  <a:gd name="T34" fmla="*/ 441 w 596"/>
                  <a:gd name="T35" fmla="*/ 617 h 666"/>
                  <a:gd name="T36" fmla="*/ 482 w 596"/>
                  <a:gd name="T37" fmla="*/ 544 h 666"/>
                  <a:gd name="T38" fmla="*/ 509 w 596"/>
                  <a:gd name="T39" fmla="*/ 454 h 666"/>
                  <a:gd name="T40" fmla="*/ 520 w 596"/>
                  <a:gd name="T41" fmla="*/ 355 h 666"/>
                  <a:gd name="T42" fmla="*/ 514 w 596"/>
                  <a:gd name="T43" fmla="*/ 258 h 666"/>
                  <a:gd name="T44" fmla="*/ 485 w 596"/>
                  <a:gd name="T45" fmla="*/ 174 h 666"/>
                  <a:gd name="T46" fmla="*/ 433 w 596"/>
                  <a:gd name="T47" fmla="*/ 112 h 666"/>
                  <a:gd name="T48" fmla="*/ 341 w 596"/>
                  <a:gd name="T49" fmla="*/ 75 h 666"/>
                  <a:gd name="T50" fmla="*/ 246 w 596"/>
                  <a:gd name="T51" fmla="*/ 61 h 666"/>
                  <a:gd name="T52" fmla="*/ 174 w 596"/>
                  <a:gd name="T53" fmla="*/ 71 h 666"/>
                  <a:gd name="T54" fmla="*/ 121 w 596"/>
                  <a:gd name="T55" fmla="*/ 101 h 666"/>
                  <a:gd name="T56" fmla="*/ 84 w 596"/>
                  <a:gd name="T57" fmla="*/ 149 h 666"/>
                  <a:gd name="T58" fmla="*/ 57 w 596"/>
                  <a:gd name="T59" fmla="*/ 206 h 666"/>
                  <a:gd name="T60" fmla="*/ 40 w 596"/>
                  <a:gd name="T61" fmla="*/ 272 h 666"/>
                  <a:gd name="T62" fmla="*/ 28 w 596"/>
                  <a:gd name="T63" fmla="*/ 339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6 w 149"/>
                  <a:gd name="T3" fmla="*/ 6 h 704"/>
                  <a:gd name="T4" fmla="*/ 16 w 149"/>
                  <a:gd name="T5" fmla="*/ 14 h 704"/>
                  <a:gd name="T6" fmla="*/ 28 w 149"/>
                  <a:gd name="T7" fmla="*/ 24 h 704"/>
                  <a:gd name="T8" fmla="*/ 41 w 149"/>
                  <a:gd name="T9" fmla="*/ 37 h 704"/>
                  <a:gd name="T10" fmla="*/ 58 w 149"/>
                  <a:gd name="T11" fmla="*/ 53 h 704"/>
                  <a:gd name="T12" fmla="*/ 73 w 149"/>
                  <a:gd name="T13" fmla="*/ 70 h 704"/>
                  <a:gd name="T14" fmla="*/ 88 w 149"/>
                  <a:gd name="T15" fmla="*/ 90 h 704"/>
                  <a:gd name="T16" fmla="*/ 100 w 149"/>
                  <a:gd name="T17" fmla="*/ 113 h 704"/>
                  <a:gd name="T18" fmla="*/ 112 w 149"/>
                  <a:gd name="T19" fmla="*/ 137 h 704"/>
                  <a:gd name="T20" fmla="*/ 120 w 149"/>
                  <a:gd name="T21" fmla="*/ 165 h 704"/>
                  <a:gd name="T22" fmla="*/ 124 w 149"/>
                  <a:gd name="T23" fmla="*/ 196 h 704"/>
                  <a:gd name="T24" fmla="*/ 126 w 149"/>
                  <a:gd name="T25" fmla="*/ 228 h 704"/>
                  <a:gd name="T26" fmla="*/ 120 w 149"/>
                  <a:gd name="T27" fmla="*/ 264 h 704"/>
                  <a:gd name="T28" fmla="*/ 109 w 149"/>
                  <a:gd name="T29" fmla="*/ 302 h 704"/>
                  <a:gd name="T30" fmla="*/ 92 w 149"/>
                  <a:gd name="T31" fmla="*/ 342 h 704"/>
                  <a:gd name="T32" fmla="*/ 67 w 149"/>
                  <a:gd name="T33" fmla="*/ 386 h 704"/>
                  <a:gd name="T34" fmla="*/ 39 w 149"/>
                  <a:gd name="T35" fmla="*/ 436 h 704"/>
                  <a:gd name="T36" fmla="*/ 21 w 149"/>
                  <a:gd name="T37" fmla="*/ 482 h 704"/>
                  <a:gd name="T38" fmla="*/ 10 w 149"/>
                  <a:gd name="T39" fmla="*/ 525 h 704"/>
                  <a:gd name="T40" fmla="*/ 6 w 149"/>
                  <a:gd name="T41" fmla="*/ 566 h 704"/>
                  <a:gd name="T42" fmla="*/ 6 w 149"/>
                  <a:gd name="T43" fmla="*/ 605 h 704"/>
                  <a:gd name="T44" fmla="*/ 8 w 149"/>
                  <a:gd name="T45" fmla="*/ 641 h 704"/>
                  <a:gd name="T46" fmla="*/ 12 w 149"/>
                  <a:gd name="T47" fmla="*/ 673 h 704"/>
                  <a:gd name="T48" fmla="*/ 14 w 149"/>
                  <a:gd name="T49" fmla="*/ 704 h 704"/>
                  <a:gd name="T50" fmla="*/ 41 w 149"/>
                  <a:gd name="T51" fmla="*/ 688 h 704"/>
                  <a:gd name="T52" fmla="*/ 39 w 149"/>
                  <a:gd name="T53" fmla="*/ 680 h 704"/>
                  <a:gd name="T54" fmla="*/ 36 w 149"/>
                  <a:gd name="T55" fmla="*/ 657 h 704"/>
                  <a:gd name="T56" fmla="*/ 33 w 149"/>
                  <a:gd name="T57" fmla="*/ 622 h 704"/>
                  <a:gd name="T58" fmla="*/ 35 w 149"/>
                  <a:gd name="T59" fmla="*/ 575 h 704"/>
                  <a:gd name="T60" fmla="*/ 41 w 149"/>
                  <a:gd name="T61" fmla="*/ 519 h 704"/>
                  <a:gd name="T62" fmla="*/ 58 w 149"/>
                  <a:gd name="T63" fmla="*/ 455 h 704"/>
                  <a:gd name="T64" fmla="*/ 86 w 149"/>
                  <a:gd name="T65" fmla="*/ 386 h 704"/>
                  <a:gd name="T66" fmla="*/ 129 w 149"/>
                  <a:gd name="T67" fmla="*/ 313 h 704"/>
                  <a:gd name="T68" fmla="*/ 143 w 149"/>
                  <a:gd name="T69" fmla="*/ 279 h 704"/>
                  <a:gd name="T70" fmla="*/ 149 w 149"/>
                  <a:gd name="T71" fmla="*/ 235 h 704"/>
                  <a:gd name="T72" fmla="*/ 144 w 149"/>
                  <a:gd name="T73" fmla="*/ 184 h 704"/>
                  <a:gd name="T74" fmla="*/ 131 w 149"/>
                  <a:gd name="T75" fmla="*/ 134 h 704"/>
                  <a:gd name="T76" fmla="*/ 109 w 149"/>
                  <a:gd name="T77" fmla="*/ 85 h 704"/>
                  <a:gd name="T78" fmla="*/ 81 w 149"/>
                  <a:gd name="T79" fmla="*/ 44 h 704"/>
                  <a:gd name="T80" fmla="*/ 44 w 149"/>
                  <a:gd name="T81" fmla="*/ 14 h 704"/>
                  <a:gd name="T82" fmla="*/ 0 w 149"/>
                  <a:gd name="T83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94 w 128"/>
                <a:gd name="T1" fmla="*/ 0 h 217"/>
                <a:gd name="T2" fmla="*/ 105 w 128"/>
                <a:gd name="T3" fmla="*/ 9 h 217"/>
                <a:gd name="T4" fmla="*/ 115 w 128"/>
                <a:gd name="T5" fmla="*/ 27 h 217"/>
                <a:gd name="T6" fmla="*/ 123 w 128"/>
                <a:gd name="T7" fmla="*/ 50 h 217"/>
                <a:gd name="T8" fmla="*/ 128 w 128"/>
                <a:gd name="T9" fmla="*/ 78 h 217"/>
                <a:gd name="T10" fmla="*/ 127 w 128"/>
                <a:gd name="T11" fmla="*/ 111 h 217"/>
                <a:gd name="T12" fmla="*/ 116 w 128"/>
                <a:gd name="T13" fmla="*/ 145 h 217"/>
                <a:gd name="T14" fmla="*/ 94 w 128"/>
                <a:gd name="T15" fmla="*/ 181 h 217"/>
                <a:gd name="T16" fmla="*/ 60 w 128"/>
                <a:gd name="T17" fmla="*/ 217 h 217"/>
                <a:gd name="T18" fmla="*/ 49 w 128"/>
                <a:gd name="T19" fmla="*/ 213 h 217"/>
                <a:gd name="T20" fmla="*/ 38 w 128"/>
                <a:gd name="T21" fmla="*/ 210 h 217"/>
                <a:gd name="T22" fmla="*/ 26 w 128"/>
                <a:gd name="T23" fmla="*/ 205 h 217"/>
                <a:gd name="T24" fmla="*/ 16 w 128"/>
                <a:gd name="T25" fmla="*/ 201 h 217"/>
                <a:gd name="T26" fmla="*/ 8 w 128"/>
                <a:gd name="T27" fmla="*/ 196 h 217"/>
                <a:gd name="T28" fmla="*/ 2 w 128"/>
                <a:gd name="T29" fmla="*/ 190 h 217"/>
                <a:gd name="T30" fmla="*/ 0 w 128"/>
                <a:gd name="T31" fmla="*/ 183 h 217"/>
                <a:gd name="T32" fmla="*/ 1 w 128"/>
                <a:gd name="T33" fmla="*/ 178 h 217"/>
                <a:gd name="T34" fmla="*/ 13 w 128"/>
                <a:gd name="T35" fmla="*/ 171 h 217"/>
                <a:gd name="T36" fmla="*/ 29 w 128"/>
                <a:gd name="T37" fmla="*/ 161 h 217"/>
                <a:gd name="T38" fmla="*/ 46 w 128"/>
                <a:gd name="T39" fmla="*/ 150 h 217"/>
                <a:gd name="T40" fmla="*/ 63 w 128"/>
                <a:gd name="T41" fmla="*/ 134 h 217"/>
                <a:gd name="T42" fmla="*/ 79 w 128"/>
                <a:gd name="T43" fmla="*/ 112 h 217"/>
                <a:gd name="T44" fmla="*/ 91 w 128"/>
                <a:gd name="T45" fmla="*/ 83 h 217"/>
                <a:gd name="T46" fmla="*/ 97 w 128"/>
                <a:gd name="T47" fmla="*/ 46 h 217"/>
                <a:gd name="T48" fmla="*/ 94 w 128"/>
                <a:gd name="T4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75 w 117"/>
                <a:gd name="T1" fmla="*/ 0 h 132"/>
                <a:gd name="T2" fmla="*/ 0 w 117"/>
                <a:gd name="T3" fmla="*/ 25 h 132"/>
                <a:gd name="T4" fmla="*/ 3 w 117"/>
                <a:gd name="T5" fmla="*/ 26 h 132"/>
                <a:gd name="T6" fmla="*/ 14 w 117"/>
                <a:gd name="T7" fmla="*/ 29 h 132"/>
                <a:gd name="T8" fmla="*/ 29 w 117"/>
                <a:gd name="T9" fmla="*/ 36 h 132"/>
                <a:gd name="T10" fmla="*/ 46 w 117"/>
                <a:gd name="T11" fmla="*/ 47 h 132"/>
                <a:gd name="T12" fmla="*/ 66 w 117"/>
                <a:gd name="T13" fmla="*/ 62 h 132"/>
                <a:gd name="T14" fmla="*/ 84 w 117"/>
                <a:gd name="T15" fmla="*/ 80 h 132"/>
                <a:gd name="T16" fmla="*/ 102 w 117"/>
                <a:gd name="T17" fmla="*/ 103 h 132"/>
                <a:gd name="T18" fmla="*/ 116 w 117"/>
                <a:gd name="T19" fmla="*/ 132 h 132"/>
                <a:gd name="T20" fmla="*/ 117 w 117"/>
                <a:gd name="T21" fmla="*/ 120 h 132"/>
                <a:gd name="T22" fmla="*/ 115 w 117"/>
                <a:gd name="T23" fmla="*/ 107 h 132"/>
                <a:gd name="T24" fmla="*/ 108 w 117"/>
                <a:gd name="T25" fmla="*/ 90 h 132"/>
                <a:gd name="T26" fmla="*/ 99 w 117"/>
                <a:gd name="T27" fmla="*/ 74 h 132"/>
                <a:gd name="T28" fmla="*/ 89 w 117"/>
                <a:gd name="T29" fmla="*/ 58 h 132"/>
                <a:gd name="T30" fmla="*/ 78 w 117"/>
                <a:gd name="T31" fmla="*/ 45 h 132"/>
                <a:gd name="T32" fmla="*/ 67 w 117"/>
                <a:gd name="T33" fmla="*/ 36 h 132"/>
                <a:gd name="T34" fmla="*/ 58 w 117"/>
                <a:gd name="T35" fmla="*/ 32 h 132"/>
                <a:gd name="T36" fmla="*/ 69 w 117"/>
                <a:gd name="T37" fmla="*/ 29 h 132"/>
                <a:gd name="T38" fmla="*/ 79 w 117"/>
                <a:gd name="T39" fmla="*/ 28 h 132"/>
                <a:gd name="T40" fmla="*/ 89 w 117"/>
                <a:gd name="T41" fmla="*/ 26 h 132"/>
                <a:gd name="T42" fmla="*/ 98 w 117"/>
                <a:gd name="T43" fmla="*/ 25 h 132"/>
                <a:gd name="T44" fmla="*/ 105 w 117"/>
                <a:gd name="T45" fmla="*/ 24 h 132"/>
                <a:gd name="T46" fmla="*/ 109 w 117"/>
                <a:gd name="T47" fmla="*/ 22 h 132"/>
                <a:gd name="T48" fmla="*/ 113 w 117"/>
                <a:gd name="T49" fmla="*/ 21 h 132"/>
                <a:gd name="T50" fmla="*/ 114 w 117"/>
                <a:gd name="T51" fmla="*/ 21 h 132"/>
                <a:gd name="T52" fmla="*/ 75 w 117"/>
                <a:gd name="T5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9 w 29"/>
                <a:gd name="T1" fmla="*/ 0 h 77"/>
                <a:gd name="T2" fmla="*/ 23 w 29"/>
                <a:gd name="T3" fmla="*/ 0 h 77"/>
                <a:gd name="T4" fmla="*/ 16 w 29"/>
                <a:gd name="T5" fmla="*/ 4 h 77"/>
                <a:gd name="T6" fmla="*/ 9 w 29"/>
                <a:gd name="T7" fmla="*/ 9 h 77"/>
                <a:gd name="T8" fmla="*/ 4 w 29"/>
                <a:gd name="T9" fmla="*/ 19 h 77"/>
                <a:gd name="T10" fmla="*/ 1 w 29"/>
                <a:gd name="T11" fmla="*/ 30 h 77"/>
                <a:gd name="T12" fmla="*/ 0 w 29"/>
                <a:gd name="T13" fmla="*/ 44 h 77"/>
                <a:gd name="T14" fmla="*/ 3 w 29"/>
                <a:gd name="T15" fmla="*/ 60 h 77"/>
                <a:gd name="T16" fmla="*/ 11 w 29"/>
                <a:gd name="T17" fmla="*/ 77 h 77"/>
                <a:gd name="T18" fmla="*/ 15 w 29"/>
                <a:gd name="T19" fmla="*/ 53 h 77"/>
                <a:gd name="T20" fmla="*/ 19 w 29"/>
                <a:gd name="T21" fmla="*/ 37 h 77"/>
                <a:gd name="T22" fmla="*/ 23 w 29"/>
                <a:gd name="T23" fmla="*/ 22 h 77"/>
                <a:gd name="T24" fmla="*/ 29 w 29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2" y="127"/>
              <a:ext cx="356" cy="608"/>
              <a:chOff x="1728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6" y="3307"/>
              <a:ext cx="500" cy="500"/>
              <a:chOff x="1727" y="867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1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5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6 w 149"/>
                <a:gd name="T3" fmla="*/ 6 h 704"/>
                <a:gd name="T4" fmla="*/ 16 w 149"/>
                <a:gd name="T5" fmla="*/ 14 h 704"/>
                <a:gd name="T6" fmla="*/ 28 w 149"/>
                <a:gd name="T7" fmla="*/ 24 h 704"/>
                <a:gd name="T8" fmla="*/ 41 w 149"/>
                <a:gd name="T9" fmla="*/ 37 h 704"/>
                <a:gd name="T10" fmla="*/ 58 w 149"/>
                <a:gd name="T11" fmla="*/ 53 h 704"/>
                <a:gd name="T12" fmla="*/ 73 w 149"/>
                <a:gd name="T13" fmla="*/ 70 h 704"/>
                <a:gd name="T14" fmla="*/ 88 w 149"/>
                <a:gd name="T15" fmla="*/ 90 h 704"/>
                <a:gd name="T16" fmla="*/ 100 w 149"/>
                <a:gd name="T17" fmla="*/ 113 h 704"/>
                <a:gd name="T18" fmla="*/ 112 w 149"/>
                <a:gd name="T19" fmla="*/ 137 h 704"/>
                <a:gd name="T20" fmla="*/ 120 w 149"/>
                <a:gd name="T21" fmla="*/ 165 h 704"/>
                <a:gd name="T22" fmla="*/ 124 w 149"/>
                <a:gd name="T23" fmla="*/ 196 h 704"/>
                <a:gd name="T24" fmla="*/ 126 w 149"/>
                <a:gd name="T25" fmla="*/ 228 h 704"/>
                <a:gd name="T26" fmla="*/ 120 w 149"/>
                <a:gd name="T27" fmla="*/ 264 h 704"/>
                <a:gd name="T28" fmla="*/ 109 w 149"/>
                <a:gd name="T29" fmla="*/ 302 h 704"/>
                <a:gd name="T30" fmla="*/ 92 w 149"/>
                <a:gd name="T31" fmla="*/ 342 h 704"/>
                <a:gd name="T32" fmla="*/ 67 w 149"/>
                <a:gd name="T33" fmla="*/ 386 h 704"/>
                <a:gd name="T34" fmla="*/ 39 w 149"/>
                <a:gd name="T35" fmla="*/ 436 h 704"/>
                <a:gd name="T36" fmla="*/ 21 w 149"/>
                <a:gd name="T37" fmla="*/ 482 h 704"/>
                <a:gd name="T38" fmla="*/ 10 w 149"/>
                <a:gd name="T39" fmla="*/ 525 h 704"/>
                <a:gd name="T40" fmla="*/ 6 w 149"/>
                <a:gd name="T41" fmla="*/ 566 h 704"/>
                <a:gd name="T42" fmla="*/ 6 w 149"/>
                <a:gd name="T43" fmla="*/ 605 h 704"/>
                <a:gd name="T44" fmla="*/ 8 w 149"/>
                <a:gd name="T45" fmla="*/ 641 h 704"/>
                <a:gd name="T46" fmla="*/ 12 w 149"/>
                <a:gd name="T47" fmla="*/ 673 h 704"/>
                <a:gd name="T48" fmla="*/ 14 w 149"/>
                <a:gd name="T49" fmla="*/ 704 h 704"/>
                <a:gd name="T50" fmla="*/ 41 w 149"/>
                <a:gd name="T51" fmla="*/ 688 h 704"/>
                <a:gd name="T52" fmla="*/ 39 w 149"/>
                <a:gd name="T53" fmla="*/ 680 h 704"/>
                <a:gd name="T54" fmla="*/ 36 w 149"/>
                <a:gd name="T55" fmla="*/ 657 h 704"/>
                <a:gd name="T56" fmla="*/ 33 w 149"/>
                <a:gd name="T57" fmla="*/ 622 h 704"/>
                <a:gd name="T58" fmla="*/ 35 w 149"/>
                <a:gd name="T59" fmla="*/ 575 h 704"/>
                <a:gd name="T60" fmla="*/ 41 w 149"/>
                <a:gd name="T61" fmla="*/ 519 h 704"/>
                <a:gd name="T62" fmla="*/ 58 w 149"/>
                <a:gd name="T63" fmla="*/ 455 h 704"/>
                <a:gd name="T64" fmla="*/ 86 w 149"/>
                <a:gd name="T65" fmla="*/ 386 h 704"/>
                <a:gd name="T66" fmla="*/ 129 w 149"/>
                <a:gd name="T67" fmla="*/ 313 h 704"/>
                <a:gd name="T68" fmla="*/ 143 w 149"/>
                <a:gd name="T69" fmla="*/ 279 h 704"/>
                <a:gd name="T70" fmla="*/ 149 w 149"/>
                <a:gd name="T71" fmla="*/ 235 h 704"/>
                <a:gd name="T72" fmla="*/ 144 w 149"/>
                <a:gd name="T73" fmla="*/ 184 h 704"/>
                <a:gd name="T74" fmla="*/ 131 w 149"/>
                <a:gd name="T75" fmla="*/ 134 h 704"/>
                <a:gd name="T76" fmla="*/ 109 w 149"/>
                <a:gd name="T77" fmla="*/ 85 h 704"/>
                <a:gd name="T78" fmla="*/ 81 w 149"/>
                <a:gd name="T79" fmla="*/ 44 h 704"/>
                <a:gd name="T80" fmla="*/ 44 w 149"/>
                <a:gd name="T81" fmla="*/ 14 h 704"/>
                <a:gd name="T82" fmla="*/ 0 w 149"/>
                <a:gd name="T83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660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>
            <a:ext uri="{909E8E84-426E-40DD-AFC4-6F175D3DCCD1}"/>
            <a:ext uri="{AF507438-7753-43E0-B8FC-AC1667EBCBE1}"/>
          </a:extLst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660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63D5A-39C7-40A6-AAEF-1D3D81F52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DB27-C962-4349-AF63-29AC314A2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CE3BC-D53A-4F0D-88AE-3FF0E5DD9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64656-AC61-4F9E-9240-6B14DC747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E8B17-04AE-48E4-A8BA-F4A6A5403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D4BB4-D38E-48DB-91B6-62532095C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60404-A376-4CFA-B86B-E1C618AEF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ABD1E-918B-48F9-9348-B59EB601F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C9CE4-6C91-4520-AD1E-042285F42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745EF-BC49-4653-A090-E6EDFF78D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C1D9E-CF48-430B-B71A-2FBE8DDC2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65539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6554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4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4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554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65546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46 w 217"/>
                  <a:gd name="T1" fmla="*/ 210 h 210"/>
                  <a:gd name="T2" fmla="*/ 37 w 217"/>
                  <a:gd name="T3" fmla="*/ 198 h 210"/>
                  <a:gd name="T4" fmla="*/ 26 w 217"/>
                  <a:gd name="T5" fmla="*/ 181 h 210"/>
                  <a:gd name="T6" fmla="*/ 15 w 217"/>
                  <a:gd name="T7" fmla="*/ 159 h 210"/>
                  <a:gd name="T8" fmla="*/ 5 w 217"/>
                  <a:gd name="T9" fmla="*/ 135 h 210"/>
                  <a:gd name="T10" fmla="*/ 0 w 217"/>
                  <a:gd name="T11" fmla="*/ 109 h 210"/>
                  <a:gd name="T12" fmla="*/ 1 w 217"/>
                  <a:gd name="T13" fmla="*/ 82 h 210"/>
                  <a:gd name="T14" fmla="*/ 9 w 217"/>
                  <a:gd name="T15" fmla="*/ 57 h 210"/>
                  <a:gd name="T16" fmla="*/ 27 w 217"/>
                  <a:gd name="T17" fmla="*/ 35 h 210"/>
                  <a:gd name="T18" fmla="*/ 45 w 217"/>
                  <a:gd name="T19" fmla="*/ 22 h 210"/>
                  <a:gd name="T20" fmla="*/ 60 w 217"/>
                  <a:gd name="T21" fmla="*/ 12 h 210"/>
                  <a:gd name="T22" fmla="*/ 72 w 217"/>
                  <a:gd name="T23" fmla="*/ 7 h 210"/>
                  <a:gd name="T24" fmla="*/ 81 w 217"/>
                  <a:gd name="T25" fmla="*/ 5 h 210"/>
                  <a:gd name="T26" fmla="*/ 88 w 217"/>
                  <a:gd name="T27" fmla="*/ 5 h 210"/>
                  <a:gd name="T28" fmla="*/ 104 w 217"/>
                  <a:gd name="T29" fmla="*/ 0 h 210"/>
                  <a:gd name="T30" fmla="*/ 148 w 217"/>
                  <a:gd name="T31" fmla="*/ 8 h 210"/>
                  <a:gd name="T32" fmla="*/ 160 w 217"/>
                  <a:gd name="T33" fmla="*/ 12 h 210"/>
                  <a:gd name="T34" fmla="*/ 172 w 217"/>
                  <a:gd name="T35" fmla="*/ 15 h 210"/>
                  <a:gd name="T36" fmla="*/ 182 w 217"/>
                  <a:gd name="T37" fmla="*/ 19 h 210"/>
                  <a:gd name="T38" fmla="*/ 190 w 217"/>
                  <a:gd name="T39" fmla="*/ 23 h 210"/>
                  <a:gd name="T40" fmla="*/ 198 w 217"/>
                  <a:gd name="T41" fmla="*/ 27 h 210"/>
                  <a:gd name="T42" fmla="*/ 205 w 217"/>
                  <a:gd name="T43" fmla="*/ 32 h 210"/>
                  <a:gd name="T44" fmla="*/ 211 w 217"/>
                  <a:gd name="T45" fmla="*/ 38 h 210"/>
                  <a:gd name="T46" fmla="*/ 217 w 217"/>
                  <a:gd name="T47" fmla="*/ 45 h 210"/>
                  <a:gd name="T48" fmla="*/ 205 w 217"/>
                  <a:gd name="T49" fmla="*/ 40 h 210"/>
                  <a:gd name="T50" fmla="*/ 194 w 217"/>
                  <a:gd name="T51" fmla="*/ 36 h 210"/>
                  <a:gd name="T52" fmla="*/ 183 w 217"/>
                  <a:gd name="T53" fmla="*/ 33 h 210"/>
                  <a:gd name="T54" fmla="*/ 172 w 217"/>
                  <a:gd name="T55" fmla="*/ 30 h 210"/>
                  <a:gd name="T56" fmla="*/ 163 w 217"/>
                  <a:gd name="T57" fmla="*/ 27 h 210"/>
                  <a:gd name="T58" fmla="*/ 153 w 217"/>
                  <a:gd name="T59" fmla="*/ 26 h 210"/>
                  <a:gd name="T60" fmla="*/ 143 w 217"/>
                  <a:gd name="T61" fmla="*/ 24 h 210"/>
                  <a:gd name="T62" fmla="*/ 134 w 217"/>
                  <a:gd name="T63" fmla="*/ 24 h 210"/>
                  <a:gd name="T64" fmla="*/ 125 w 217"/>
                  <a:gd name="T65" fmla="*/ 24 h 210"/>
                  <a:gd name="T66" fmla="*/ 116 w 217"/>
                  <a:gd name="T67" fmla="*/ 25 h 210"/>
                  <a:gd name="T68" fmla="*/ 107 w 217"/>
                  <a:gd name="T69" fmla="*/ 27 h 210"/>
                  <a:gd name="T70" fmla="*/ 99 w 217"/>
                  <a:gd name="T71" fmla="*/ 29 h 210"/>
                  <a:gd name="T72" fmla="*/ 91 w 217"/>
                  <a:gd name="T73" fmla="*/ 33 h 210"/>
                  <a:gd name="T74" fmla="*/ 82 w 217"/>
                  <a:gd name="T75" fmla="*/ 36 h 210"/>
                  <a:gd name="T76" fmla="*/ 74 w 217"/>
                  <a:gd name="T77" fmla="*/ 41 h 210"/>
                  <a:gd name="T78" fmla="*/ 66 w 217"/>
                  <a:gd name="T79" fmla="*/ 46 h 210"/>
                  <a:gd name="T80" fmla="*/ 52 w 217"/>
                  <a:gd name="T81" fmla="*/ 61 h 210"/>
                  <a:gd name="T82" fmla="*/ 42 w 217"/>
                  <a:gd name="T83" fmla="*/ 80 h 210"/>
                  <a:gd name="T84" fmla="*/ 37 w 217"/>
                  <a:gd name="T85" fmla="*/ 103 h 210"/>
                  <a:gd name="T86" fmla="*/ 35 w 217"/>
                  <a:gd name="T87" fmla="*/ 126 h 210"/>
                  <a:gd name="T88" fmla="*/ 35 w 217"/>
                  <a:gd name="T89" fmla="*/ 151 h 210"/>
                  <a:gd name="T90" fmla="*/ 38 w 217"/>
                  <a:gd name="T91" fmla="*/ 174 h 210"/>
                  <a:gd name="T92" fmla="*/ 41 w 217"/>
                  <a:gd name="T93" fmla="*/ 194 h 210"/>
                  <a:gd name="T94" fmla="*/ 46 w 217"/>
                  <a:gd name="T95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47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09 w 182"/>
                  <a:gd name="T1" fmla="*/ 0 h 213"/>
                  <a:gd name="T2" fmla="*/ 112 w 182"/>
                  <a:gd name="T3" fmla="*/ 2 h 213"/>
                  <a:gd name="T4" fmla="*/ 118 w 182"/>
                  <a:gd name="T5" fmla="*/ 8 h 213"/>
                  <a:gd name="T6" fmla="*/ 127 w 182"/>
                  <a:gd name="T7" fmla="*/ 18 h 213"/>
                  <a:gd name="T8" fmla="*/ 137 w 182"/>
                  <a:gd name="T9" fmla="*/ 33 h 213"/>
                  <a:gd name="T10" fmla="*/ 145 w 182"/>
                  <a:gd name="T11" fmla="*/ 52 h 213"/>
                  <a:gd name="T12" fmla="*/ 150 w 182"/>
                  <a:gd name="T13" fmla="*/ 76 h 213"/>
                  <a:gd name="T14" fmla="*/ 150 w 182"/>
                  <a:gd name="T15" fmla="*/ 105 h 213"/>
                  <a:gd name="T16" fmla="*/ 144 w 182"/>
                  <a:gd name="T17" fmla="*/ 139 h 213"/>
                  <a:gd name="T18" fmla="*/ 140 w 182"/>
                  <a:gd name="T19" fmla="*/ 149 h 213"/>
                  <a:gd name="T20" fmla="*/ 136 w 182"/>
                  <a:gd name="T21" fmla="*/ 157 h 213"/>
                  <a:gd name="T22" fmla="*/ 131 w 182"/>
                  <a:gd name="T23" fmla="*/ 165 h 213"/>
                  <a:gd name="T24" fmla="*/ 125 w 182"/>
                  <a:gd name="T25" fmla="*/ 173 h 213"/>
                  <a:gd name="T26" fmla="*/ 117 w 182"/>
                  <a:gd name="T27" fmla="*/ 180 h 213"/>
                  <a:gd name="T28" fmla="*/ 110 w 182"/>
                  <a:gd name="T29" fmla="*/ 185 h 213"/>
                  <a:gd name="T30" fmla="*/ 102 w 182"/>
                  <a:gd name="T31" fmla="*/ 191 h 213"/>
                  <a:gd name="T32" fmla="*/ 92 w 182"/>
                  <a:gd name="T33" fmla="*/ 195 h 213"/>
                  <a:gd name="T34" fmla="*/ 82 w 182"/>
                  <a:gd name="T35" fmla="*/ 197 h 213"/>
                  <a:gd name="T36" fmla="*/ 72 w 182"/>
                  <a:gd name="T37" fmla="*/ 200 h 213"/>
                  <a:gd name="T38" fmla="*/ 61 w 182"/>
                  <a:gd name="T39" fmla="*/ 201 h 213"/>
                  <a:gd name="T40" fmla="*/ 49 w 182"/>
                  <a:gd name="T41" fmla="*/ 201 h 213"/>
                  <a:gd name="T42" fmla="*/ 37 w 182"/>
                  <a:gd name="T43" fmla="*/ 200 h 213"/>
                  <a:gd name="T44" fmla="*/ 25 w 182"/>
                  <a:gd name="T45" fmla="*/ 197 h 213"/>
                  <a:gd name="T46" fmla="*/ 12 w 182"/>
                  <a:gd name="T47" fmla="*/ 193 h 213"/>
                  <a:gd name="T48" fmla="*/ 0 w 182"/>
                  <a:gd name="T49" fmla="*/ 188 h 213"/>
                  <a:gd name="T50" fmla="*/ 11 w 182"/>
                  <a:gd name="T51" fmla="*/ 195 h 213"/>
                  <a:gd name="T52" fmla="*/ 22 w 182"/>
                  <a:gd name="T53" fmla="*/ 200 h 213"/>
                  <a:gd name="T54" fmla="*/ 33 w 182"/>
                  <a:gd name="T55" fmla="*/ 205 h 213"/>
                  <a:gd name="T56" fmla="*/ 43 w 182"/>
                  <a:gd name="T57" fmla="*/ 208 h 213"/>
                  <a:gd name="T58" fmla="*/ 53 w 182"/>
                  <a:gd name="T59" fmla="*/ 211 h 213"/>
                  <a:gd name="T60" fmla="*/ 63 w 182"/>
                  <a:gd name="T61" fmla="*/ 212 h 213"/>
                  <a:gd name="T62" fmla="*/ 73 w 182"/>
                  <a:gd name="T63" fmla="*/ 213 h 213"/>
                  <a:gd name="T64" fmla="*/ 83 w 182"/>
                  <a:gd name="T65" fmla="*/ 213 h 213"/>
                  <a:gd name="T66" fmla="*/ 91 w 182"/>
                  <a:gd name="T67" fmla="*/ 212 h 213"/>
                  <a:gd name="T68" fmla="*/ 100 w 182"/>
                  <a:gd name="T69" fmla="*/ 210 h 213"/>
                  <a:gd name="T70" fmla="*/ 108 w 182"/>
                  <a:gd name="T71" fmla="*/ 208 h 213"/>
                  <a:gd name="T72" fmla="*/ 116 w 182"/>
                  <a:gd name="T73" fmla="*/ 206 h 213"/>
                  <a:gd name="T74" fmla="*/ 123 w 182"/>
                  <a:gd name="T75" fmla="*/ 203 h 213"/>
                  <a:gd name="T76" fmla="*/ 130 w 182"/>
                  <a:gd name="T77" fmla="*/ 199 h 213"/>
                  <a:gd name="T78" fmla="*/ 136 w 182"/>
                  <a:gd name="T79" fmla="*/ 195 h 213"/>
                  <a:gd name="T80" fmla="*/ 142 w 182"/>
                  <a:gd name="T81" fmla="*/ 191 h 213"/>
                  <a:gd name="T82" fmla="*/ 158 w 182"/>
                  <a:gd name="T83" fmla="*/ 176 h 213"/>
                  <a:gd name="T84" fmla="*/ 169 w 182"/>
                  <a:gd name="T85" fmla="*/ 161 h 213"/>
                  <a:gd name="T86" fmla="*/ 176 w 182"/>
                  <a:gd name="T87" fmla="*/ 144 h 213"/>
                  <a:gd name="T88" fmla="*/ 179 w 182"/>
                  <a:gd name="T89" fmla="*/ 128 h 213"/>
                  <a:gd name="T90" fmla="*/ 181 w 182"/>
                  <a:gd name="T91" fmla="*/ 111 h 213"/>
                  <a:gd name="T92" fmla="*/ 181 w 182"/>
                  <a:gd name="T93" fmla="*/ 95 h 213"/>
                  <a:gd name="T94" fmla="*/ 182 w 182"/>
                  <a:gd name="T95" fmla="*/ 79 h 213"/>
                  <a:gd name="T96" fmla="*/ 173 w 182"/>
                  <a:gd name="T97" fmla="*/ 46 h 213"/>
                  <a:gd name="T98" fmla="*/ 156 w 182"/>
                  <a:gd name="T99" fmla="*/ 21 h 213"/>
                  <a:gd name="T100" fmla="*/ 151 w 182"/>
                  <a:gd name="T101" fmla="*/ 18 h 213"/>
                  <a:gd name="T102" fmla="*/ 147 w 182"/>
                  <a:gd name="T103" fmla="*/ 15 h 213"/>
                  <a:gd name="T104" fmla="*/ 142 w 182"/>
                  <a:gd name="T105" fmla="*/ 13 h 213"/>
                  <a:gd name="T106" fmla="*/ 138 w 182"/>
                  <a:gd name="T107" fmla="*/ 11 h 213"/>
                  <a:gd name="T108" fmla="*/ 132 w 182"/>
                  <a:gd name="T109" fmla="*/ 9 h 213"/>
                  <a:gd name="T110" fmla="*/ 126 w 182"/>
                  <a:gd name="T111" fmla="*/ 6 h 213"/>
                  <a:gd name="T112" fmla="*/ 119 w 182"/>
                  <a:gd name="T113" fmla="*/ 3 h 213"/>
                  <a:gd name="T114" fmla="*/ 109 w 182"/>
                  <a:gd name="T11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48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94 w 128"/>
                  <a:gd name="T1" fmla="*/ 0 h 217"/>
                  <a:gd name="T2" fmla="*/ 105 w 128"/>
                  <a:gd name="T3" fmla="*/ 9 h 217"/>
                  <a:gd name="T4" fmla="*/ 115 w 128"/>
                  <a:gd name="T5" fmla="*/ 27 h 217"/>
                  <a:gd name="T6" fmla="*/ 123 w 128"/>
                  <a:gd name="T7" fmla="*/ 50 h 217"/>
                  <a:gd name="T8" fmla="*/ 128 w 128"/>
                  <a:gd name="T9" fmla="*/ 78 h 217"/>
                  <a:gd name="T10" fmla="*/ 127 w 128"/>
                  <a:gd name="T11" fmla="*/ 111 h 217"/>
                  <a:gd name="T12" fmla="*/ 116 w 128"/>
                  <a:gd name="T13" fmla="*/ 145 h 217"/>
                  <a:gd name="T14" fmla="*/ 94 w 128"/>
                  <a:gd name="T15" fmla="*/ 181 h 217"/>
                  <a:gd name="T16" fmla="*/ 60 w 128"/>
                  <a:gd name="T17" fmla="*/ 217 h 217"/>
                  <a:gd name="T18" fmla="*/ 49 w 128"/>
                  <a:gd name="T19" fmla="*/ 213 h 217"/>
                  <a:gd name="T20" fmla="*/ 38 w 128"/>
                  <a:gd name="T21" fmla="*/ 210 h 217"/>
                  <a:gd name="T22" fmla="*/ 26 w 128"/>
                  <a:gd name="T23" fmla="*/ 205 h 217"/>
                  <a:gd name="T24" fmla="*/ 16 w 128"/>
                  <a:gd name="T25" fmla="*/ 201 h 217"/>
                  <a:gd name="T26" fmla="*/ 8 w 128"/>
                  <a:gd name="T27" fmla="*/ 196 h 217"/>
                  <a:gd name="T28" fmla="*/ 2 w 128"/>
                  <a:gd name="T29" fmla="*/ 190 h 217"/>
                  <a:gd name="T30" fmla="*/ 0 w 128"/>
                  <a:gd name="T31" fmla="*/ 183 h 217"/>
                  <a:gd name="T32" fmla="*/ 1 w 128"/>
                  <a:gd name="T33" fmla="*/ 178 h 217"/>
                  <a:gd name="T34" fmla="*/ 13 w 128"/>
                  <a:gd name="T35" fmla="*/ 171 h 217"/>
                  <a:gd name="T36" fmla="*/ 29 w 128"/>
                  <a:gd name="T37" fmla="*/ 161 h 217"/>
                  <a:gd name="T38" fmla="*/ 46 w 128"/>
                  <a:gd name="T39" fmla="*/ 150 h 217"/>
                  <a:gd name="T40" fmla="*/ 63 w 128"/>
                  <a:gd name="T41" fmla="*/ 134 h 217"/>
                  <a:gd name="T42" fmla="*/ 79 w 128"/>
                  <a:gd name="T43" fmla="*/ 112 h 217"/>
                  <a:gd name="T44" fmla="*/ 91 w 128"/>
                  <a:gd name="T45" fmla="*/ 83 h 217"/>
                  <a:gd name="T46" fmla="*/ 97 w 128"/>
                  <a:gd name="T47" fmla="*/ 46 h 217"/>
                  <a:gd name="T48" fmla="*/ 94 w 128"/>
                  <a:gd name="T4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49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75 w 117"/>
                  <a:gd name="T1" fmla="*/ 0 h 132"/>
                  <a:gd name="T2" fmla="*/ 0 w 117"/>
                  <a:gd name="T3" fmla="*/ 25 h 132"/>
                  <a:gd name="T4" fmla="*/ 3 w 117"/>
                  <a:gd name="T5" fmla="*/ 26 h 132"/>
                  <a:gd name="T6" fmla="*/ 14 w 117"/>
                  <a:gd name="T7" fmla="*/ 29 h 132"/>
                  <a:gd name="T8" fmla="*/ 29 w 117"/>
                  <a:gd name="T9" fmla="*/ 36 h 132"/>
                  <a:gd name="T10" fmla="*/ 46 w 117"/>
                  <a:gd name="T11" fmla="*/ 47 h 132"/>
                  <a:gd name="T12" fmla="*/ 66 w 117"/>
                  <a:gd name="T13" fmla="*/ 62 h 132"/>
                  <a:gd name="T14" fmla="*/ 84 w 117"/>
                  <a:gd name="T15" fmla="*/ 80 h 132"/>
                  <a:gd name="T16" fmla="*/ 102 w 117"/>
                  <a:gd name="T17" fmla="*/ 103 h 132"/>
                  <a:gd name="T18" fmla="*/ 116 w 117"/>
                  <a:gd name="T19" fmla="*/ 132 h 132"/>
                  <a:gd name="T20" fmla="*/ 117 w 117"/>
                  <a:gd name="T21" fmla="*/ 120 h 132"/>
                  <a:gd name="T22" fmla="*/ 115 w 117"/>
                  <a:gd name="T23" fmla="*/ 107 h 132"/>
                  <a:gd name="T24" fmla="*/ 108 w 117"/>
                  <a:gd name="T25" fmla="*/ 90 h 132"/>
                  <a:gd name="T26" fmla="*/ 99 w 117"/>
                  <a:gd name="T27" fmla="*/ 74 h 132"/>
                  <a:gd name="T28" fmla="*/ 89 w 117"/>
                  <a:gd name="T29" fmla="*/ 58 h 132"/>
                  <a:gd name="T30" fmla="*/ 78 w 117"/>
                  <a:gd name="T31" fmla="*/ 45 h 132"/>
                  <a:gd name="T32" fmla="*/ 67 w 117"/>
                  <a:gd name="T33" fmla="*/ 36 h 132"/>
                  <a:gd name="T34" fmla="*/ 58 w 117"/>
                  <a:gd name="T35" fmla="*/ 32 h 132"/>
                  <a:gd name="T36" fmla="*/ 69 w 117"/>
                  <a:gd name="T37" fmla="*/ 29 h 132"/>
                  <a:gd name="T38" fmla="*/ 79 w 117"/>
                  <a:gd name="T39" fmla="*/ 28 h 132"/>
                  <a:gd name="T40" fmla="*/ 89 w 117"/>
                  <a:gd name="T41" fmla="*/ 26 h 132"/>
                  <a:gd name="T42" fmla="*/ 98 w 117"/>
                  <a:gd name="T43" fmla="*/ 25 h 132"/>
                  <a:gd name="T44" fmla="*/ 105 w 117"/>
                  <a:gd name="T45" fmla="*/ 24 h 132"/>
                  <a:gd name="T46" fmla="*/ 109 w 117"/>
                  <a:gd name="T47" fmla="*/ 22 h 132"/>
                  <a:gd name="T48" fmla="*/ 113 w 117"/>
                  <a:gd name="T49" fmla="*/ 21 h 132"/>
                  <a:gd name="T50" fmla="*/ 114 w 117"/>
                  <a:gd name="T51" fmla="*/ 21 h 132"/>
                  <a:gd name="T52" fmla="*/ 75 w 117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50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>
                  <a:gd name="T0" fmla="*/ 29 w 29"/>
                  <a:gd name="T1" fmla="*/ 0 h 77"/>
                  <a:gd name="T2" fmla="*/ 23 w 29"/>
                  <a:gd name="T3" fmla="*/ 0 h 77"/>
                  <a:gd name="T4" fmla="*/ 16 w 29"/>
                  <a:gd name="T5" fmla="*/ 4 h 77"/>
                  <a:gd name="T6" fmla="*/ 9 w 29"/>
                  <a:gd name="T7" fmla="*/ 9 h 77"/>
                  <a:gd name="T8" fmla="*/ 4 w 29"/>
                  <a:gd name="T9" fmla="*/ 19 h 77"/>
                  <a:gd name="T10" fmla="*/ 1 w 29"/>
                  <a:gd name="T11" fmla="*/ 30 h 77"/>
                  <a:gd name="T12" fmla="*/ 0 w 29"/>
                  <a:gd name="T13" fmla="*/ 44 h 77"/>
                  <a:gd name="T14" fmla="*/ 3 w 29"/>
                  <a:gd name="T15" fmla="*/ 60 h 77"/>
                  <a:gd name="T16" fmla="*/ 11 w 29"/>
                  <a:gd name="T17" fmla="*/ 77 h 77"/>
                  <a:gd name="T18" fmla="*/ 15 w 29"/>
                  <a:gd name="T19" fmla="*/ 53 h 77"/>
                  <a:gd name="T20" fmla="*/ 19 w 29"/>
                  <a:gd name="T21" fmla="*/ 37 h 77"/>
                  <a:gd name="T22" fmla="*/ 23 w 29"/>
                  <a:gd name="T23" fmla="*/ 22 h 77"/>
                  <a:gd name="T24" fmla="*/ 29 w 29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65552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2 w 207"/>
                    <a:gd name="T1" fmla="*/ 44 h 564"/>
                    <a:gd name="T2" fmla="*/ 6 w 207"/>
                    <a:gd name="T3" fmla="*/ 72 h 564"/>
                    <a:gd name="T4" fmla="*/ 3 w 207"/>
                    <a:gd name="T5" fmla="*/ 99 h 564"/>
                    <a:gd name="T6" fmla="*/ 0 w 207"/>
                    <a:gd name="T7" fmla="*/ 125 h 564"/>
                    <a:gd name="T8" fmla="*/ 0 w 207"/>
                    <a:gd name="T9" fmla="*/ 151 h 564"/>
                    <a:gd name="T10" fmla="*/ 3 w 207"/>
                    <a:gd name="T11" fmla="*/ 180 h 564"/>
                    <a:gd name="T12" fmla="*/ 7 w 207"/>
                    <a:gd name="T13" fmla="*/ 211 h 564"/>
                    <a:gd name="T14" fmla="*/ 16 w 207"/>
                    <a:gd name="T15" fmla="*/ 247 h 564"/>
                    <a:gd name="T16" fmla="*/ 29 w 207"/>
                    <a:gd name="T17" fmla="*/ 287 h 564"/>
                    <a:gd name="T18" fmla="*/ 43 w 207"/>
                    <a:gd name="T19" fmla="*/ 325 h 564"/>
                    <a:gd name="T20" fmla="*/ 61 w 207"/>
                    <a:gd name="T21" fmla="*/ 364 h 564"/>
                    <a:gd name="T22" fmla="*/ 83 w 207"/>
                    <a:gd name="T23" fmla="*/ 406 h 564"/>
                    <a:gd name="T24" fmla="*/ 106 w 207"/>
                    <a:gd name="T25" fmla="*/ 446 h 564"/>
                    <a:gd name="T26" fmla="*/ 132 w 207"/>
                    <a:gd name="T27" fmla="*/ 483 h 564"/>
                    <a:gd name="T28" fmla="*/ 157 w 207"/>
                    <a:gd name="T29" fmla="*/ 516 h 564"/>
                    <a:gd name="T30" fmla="*/ 182 w 207"/>
                    <a:gd name="T31" fmla="*/ 544 h 564"/>
                    <a:gd name="T32" fmla="*/ 207 w 207"/>
                    <a:gd name="T33" fmla="*/ 564 h 564"/>
                    <a:gd name="T34" fmla="*/ 160 w 207"/>
                    <a:gd name="T35" fmla="*/ 501 h 564"/>
                    <a:gd name="T36" fmla="*/ 127 w 207"/>
                    <a:gd name="T37" fmla="*/ 448 h 564"/>
                    <a:gd name="T38" fmla="*/ 103 w 207"/>
                    <a:gd name="T39" fmla="*/ 405 h 564"/>
                    <a:gd name="T40" fmla="*/ 87 w 207"/>
                    <a:gd name="T41" fmla="*/ 368 h 564"/>
                    <a:gd name="T42" fmla="*/ 75 w 207"/>
                    <a:gd name="T43" fmla="*/ 337 h 564"/>
                    <a:gd name="T44" fmla="*/ 68 w 207"/>
                    <a:gd name="T45" fmla="*/ 309 h 564"/>
                    <a:gd name="T46" fmla="*/ 63 w 207"/>
                    <a:gd name="T47" fmla="*/ 285 h 564"/>
                    <a:gd name="T48" fmla="*/ 56 w 207"/>
                    <a:gd name="T49" fmla="*/ 261 h 564"/>
                    <a:gd name="T50" fmla="*/ 44 w 207"/>
                    <a:gd name="T51" fmla="*/ 205 h 564"/>
                    <a:gd name="T52" fmla="*/ 41 w 207"/>
                    <a:gd name="T53" fmla="*/ 140 h 564"/>
                    <a:gd name="T54" fmla="*/ 43 w 207"/>
                    <a:gd name="T55" fmla="*/ 68 h 564"/>
                    <a:gd name="T56" fmla="*/ 50 w 207"/>
                    <a:gd name="T57" fmla="*/ 0 h 564"/>
                    <a:gd name="T58" fmla="*/ 12 w 207"/>
                    <a:gd name="T59" fmla="*/ 44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5553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9 h 232"/>
                    <a:gd name="T2" fmla="*/ 14 w 47"/>
                    <a:gd name="T3" fmla="*/ 55 h 232"/>
                    <a:gd name="T4" fmla="*/ 22 w 47"/>
                    <a:gd name="T5" fmla="*/ 101 h 232"/>
                    <a:gd name="T6" fmla="*/ 24 w 47"/>
                    <a:gd name="T7" fmla="*/ 159 h 232"/>
                    <a:gd name="T8" fmla="*/ 19 w 47"/>
                    <a:gd name="T9" fmla="*/ 232 h 232"/>
                    <a:gd name="T10" fmla="*/ 45 w 47"/>
                    <a:gd name="T11" fmla="*/ 217 h 232"/>
                    <a:gd name="T12" fmla="*/ 47 w 47"/>
                    <a:gd name="T13" fmla="*/ 178 h 232"/>
                    <a:gd name="T14" fmla="*/ 47 w 47"/>
                    <a:gd name="T15" fmla="*/ 140 h 232"/>
                    <a:gd name="T16" fmla="*/ 45 w 47"/>
                    <a:gd name="T17" fmla="*/ 103 h 232"/>
                    <a:gd name="T18" fmla="*/ 41 w 47"/>
                    <a:gd name="T19" fmla="*/ 71 h 232"/>
                    <a:gd name="T20" fmla="*/ 36 w 47"/>
                    <a:gd name="T21" fmla="*/ 52 h 232"/>
                    <a:gd name="T22" fmla="*/ 29 w 47"/>
                    <a:gd name="T23" fmla="*/ 34 h 232"/>
                    <a:gd name="T24" fmla="*/ 22 w 47"/>
                    <a:gd name="T25" fmla="*/ 17 h 232"/>
                    <a:gd name="T26" fmla="*/ 13 w 47"/>
                    <a:gd name="T27" fmla="*/ 0 h 232"/>
                    <a:gd name="T28" fmla="*/ 0 w 47"/>
                    <a:gd name="T29" fmla="*/ 19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5554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>
                    <a:gd name="T0" fmla="*/ 87 w 87"/>
                    <a:gd name="T1" fmla="*/ 22 h 40"/>
                    <a:gd name="T2" fmla="*/ 77 w 87"/>
                    <a:gd name="T3" fmla="*/ 17 h 40"/>
                    <a:gd name="T4" fmla="*/ 68 w 87"/>
                    <a:gd name="T5" fmla="*/ 12 h 40"/>
                    <a:gd name="T6" fmla="*/ 58 w 87"/>
                    <a:gd name="T7" fmla="*/ 7 h 40"/>
                    <a:gd name="T8" fmla="*/ 47 w 87"/>
                    <a:gd name="T9" fmla="*/ 5 h 40"/>
                    <a:gd name="T10" fmla="*/ 37 w 87"/>
                    <a:gd name="T11" fmla="*/ 3 h 40"/>
                    <a:gd name="T12" fmla="*/ 26 w 87"/>
                    <a:gd name="T13" fmla="*/ 2 h 40"/>
                    <a:gd name="T14" fmla="*/ 13 w 87"/>
                    <a:gd name="T15" fmla="*/ 0 h 40"/>
                    <a:gd name="T16" fmla="*/ 0 w 87"/>
                    <a:gd name="T17" fmla="*/ 2 h 40"/>
                    <a:gd name="T18" fmla="*/ 6 w 87"/>
                    <a:gd name="T19" fmla="*/ 6 h 40"/>
                    <a:gd name="T20" fmla="*/ 14 w 87"/>
                    <a:gd name="T21" fmla="*/ 10 h 40"/>
                    <a:gd name="T22" fmla="*/ 22 w 87"/>
                    <a:gd name="T23" fmla="*/ 14 h 40"/>
                    <a:gd name="T24" fmla="*/ 33 w 87"/>
                    <a:gd name="T25" fmla="*/ 18 h 40"/>
                    <a:gd name="T26" fmla="*/ 42 w 87"/>
                    <a:gd name="T27" fmla="*/ 22 h 40"/>
                    <a:gd name="T28" fmla="*/ 52 w 87"/>
                    <a:gd name="T29" fmla="*/ 27 h 40"/>
                    <a:gd name="T30" fmla="*/ 64 w 87"/>
                    <a:gd name="T31" fmla="*/ 33 h 40"/>
                    <a:gd name="T32" fmla="*/ 74 w 87"/>
                    <a:gd name="T33" fmla="*/ 40 h 40"/>
                    <a:gd name="T34" fmla="*/ 87 w 87"/>
                    <a:gd name="T35" fmla="*/ 22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65556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57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58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65560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61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62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65564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65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566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556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6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6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7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8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6 w 596"/>
                <a:gd name="T1" fmla="*/ 370 h 666"/>
                <a:gd name="T2" fmla="*/ 6 w 596"/>
                <a:gd name="T3" fmla="*/ 341 h 666"/>
                <a:gd name="T4" fmla="*/ 0 w 596"/>
                <a:gd name="T5" fmla="*/ 289 h 666"/>
                <a:gd name="T6" fmla="*/ 4 w 596"/>
                <a:gd name="T7" fmla="*/ 222 h 666"/>
                <a:gd name="T8" fmla="*/ 25 w 596"/>
                <a:gd name="T9" fmla="*/ 151 h 666"/>
                <a:gd name="T10" fmla="*/ 69 w 596"/>
                <a:gd name="T11" fmla="*/ 84 h 666"/>
                <a:gd name="T12" fmla="*/ 142 w 596"/>
                <a:gd name="T13" fmla="*/ 31 h 666"/>
                <a:gd name="T14" fmla="*/ 247 w 596"/>
                <a:gd name="T15" fmla="*/ 2 h 666"/>
                <a:gd name="T16" fmla="*/ 380 w 596"/>
                <a:gd name="T17" fmla="*/ 9 h 666"/>
                <a:gd name="T18" fmla="*/ 484 w 596"/>
                <a:gd name="T19" fmla="*/ 68 h 666"/>
                <a:gd name="T20" fmla="*/ 554 w 596"/>
                <a:gd name="T21" fmla="*/ 165 h 666"/>
                <a:gd name="T22" fmla="*/ 591 w 596"/>
                <a:gd name="T23" fmla="*/ 284 h 666"/>
                <a:gd name="T24" fmla="*/ 595 w 596"/>
                <a:gd name="T25" fmla="*/ 409 h 666"/>
                <a:gd name="T26" fmla="*/ 566 w 596"/>
                <a:gd name="T27" fmla="*/ 525 h 666"/>
                <a:gd name="T28" fmla="*/ 507 w 596"/>
                <a:gd name="T29" fmla="*/ 615 h 666"/>
                <a:gd name="T30" fmla="*/ 417 w 596"/>
                <a:gd name="T31" fmla="*/ 663 h 666"/>
                <a:gd name="T32" fmla="*/ 389 w 596"/>
                <a:gd name="T33" fmla="*/ 659 h 666"/>
                <a:gd name="T34" fmla="*/ 441 w 596"/>
                <a:gd name="T35" fmla="*/ 617 h 666"/>
                <a:gd name="T36" fmla="*/ 482 w 596"/>
                <a:gd name="T37" fmla="*/ 544 h 666"/>
                <a:gd name="T38" fmla="*/ 509 w 596"/>
                <a:gd name="T39" fmla="*/ 454 h 666"/>
                <a:gd name="T40" fmla="*/ 520 w 596"/>
                <a:gd name="T41" fmla="*/ 355 h 666"/>
                <a:gd name="T42" fmla="*/ 514 w 596"/>
                <a:gd name="T43" fmla="*/ 258 h 666"/>
                <a:gd name="T44" fmla="*/ 485 w 596"/>
                <a:gd name="T45" fmla="*/ 174 h 666"/>
                <a:gd name="T46" fmla="*/ 433 w 596"/>
                <a:gd name="T47" fmla="*/ 112 h 666"/>
                <a:gd name="T48" fmla="*/ 341 w 596"/>
                <a:gd name="T49" fmla="*/ 75 h 666"/>
                <a:gd name="T50" fmla="*/ 246 w 596"/>
                <a:gd name="T51" fmla="*/ 61 h 666"/>
                <a:gd name="T52" fmla="*/ 174 w 596"/>
                <a:gd name="T53" fmla="*/ 71 h 666"/>
                <a:gd name="T54" fmla="*/ 121 w 596"/>
                <a:gd name="T55" fmla="*/ 101 h 666"/>
                <a:gd name="T56" fmla="*/ 84 w 596"/>
                <a:gd name="T57" fmla="*/ 149 h 666"/>
                <a:gd name="T58" fmla="*/ 57 w 596"/>
                <a:gd name="T59" fmla="*/ 206 h 666"/>
                <a:gd name="T60" fmla="*/ 40 w 596"/>
                <a:gd name="T61" fmla="*/ 272 h 666"/>
                <a:gd name="T62" fmla="*/ 28 w 596"/>
                <a:gd name="T63" fmla="*/ 33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5581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5583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84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85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2BB396A-B4FD-4BE4-A416-A663900ED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92150"/>
            <a:ext cx="7631113" cy="3457575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dirty="0"/>
              <a:t>Принципи проведення </a:t>
            </a:r>
            <a:br>
              <a:rPr lang="uk-UA" sz="4000" dirty="0"/>
            </a:br>
            <a:r>
              <a:rPr lang="uk-UA" sz="4000" dirty="0"/>
              <a:t>диспансеризації хворих.</a:t>
            </a:r>
            <a:br>
              <a:rPr lang="uk-UA" sz="4000" dirty="0"/>
            </a:br>
            <a:r>
              <a:rPr lang="uk-UA" sz="4000" dirty="0" smtClean="0"/>
              <a:t>Організація і управління медико-соціальною експертизою</a:t>
            </a:r>
            <a:endParaRPr lang="ru-RU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746625"/>
            <a:ext cx="6146800" cy="1019175"/>
          </a:xfrm>
        </p:spPr>
        <p:txBody>
          <a:bodyPr/>
          <a:lstStyle/>
          <a:p>
            <a:pPr eaLnBrk="1" hangingPunct="1">
              <a:defRPr/>
            </a:pPr>
            <a:r>
              <a:rPr lang="uk-UA" i="1" dirty="0"/>
              <a:t>каф. громадського здоров</a:t>
            </a:r>
            <a:r>
              <a:rPr lang="en-US" i="1" dirty="0"/>
              <a:t>’</a:t>
            </a:r>
            <a:r>
              <a:rPr lang="uk-UA" i="1" dirty="0"/>
              <a:t>я</a:t>
            </a:r>
          </a:p>
          <a:p>
            <a:pPr eaLnBrk="1" hangingPunct="1">
              <a:defRPr/>
            </a:pPr>
            <a:r>
              <a:rPr lang="uk-UA" i="1" dirty="0"/>
              <a:t>Доц. </a:t>
            </a:r>
            <a:r>
              <a:rPr lang="uk-UA" i="1" dirty="0" err="1"/>
              <a:t>Погоріляк</a:t>
            </a:r>
            <a:r>
              <a:rPr lang="uk-UA" i="1" dirty="0"/>
              <a:t> Р.Ю.</a:t>
            </a:r>
            <a:endParaRPr lang="ru-RU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4000" i="1"/>
              <a:t>Етапи диспансеризації:</a:t>
            </a:r>
            <a:endParaRPr lang="ru-RU" sz="4000" i="1"/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виявлення та формування контингентів для диспансерного спостереження;</a:t>
            </a:r>
          </a:p>
          <a:p>
            <a:pPr eaLnBrk="1" hangingPunct="1"/>
            <a:r>
              <a:rPr lang="uk-UA" smtClean="0"/>
              <a:t>диспансерне спостереження та лікування відповідних контингентів;</a:t>
            </a:r>
          </a:p>
          <a:p>
            <a:pPr eaLnBrk="1" hangingPunct="1"/>
            <a:r>
              <a:rPr lang="uk-UA" smtClean="0"/>
              <a:t>оцінка ефективності диспансеризації.</a:t>
            </a:r>
            <a:endParaRPr lang="ru-RU" smtClean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3600" i="1"/>
              <a:t>Функції лікарів спеціалістів:</a:t>
            </a:r>
            <a:endParaRPr lang="ru-RU" sz="3600" i="1"/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464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2800" smtClean="0"/>
              <a:t>діагностика захворювань даного профілю;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smtClean="0"/>
              <a:t>лікування та реабілітація хворих даного профілю;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b="1" smtClean="0"/>
              <a:t>диспансеризація хворих</a:t>
            </a:r>
            <a:r>
              <a:rPr lang="uk-UA" sz="2800" smtClean="0"/>
              <a:t> даного профілю;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smtClean="0"/>
              <a:t>участь у проведенні профілактичних оглядів;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smtClean="0"/>
              <a:t>участь у гігієнічному вихованні населення;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smtClean="0"/>
              <a:t>проведення експертизи працездатності;</a:t>
            </a:r>
            <a:endParaRPr lang="ru-RU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/>
              <a:t>Диспансеризація</a:t>
            </a:r>
            <a:endParaRPr lang="ru-RU" b="1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uk-UA" smtClean="0"/>
              <a:t>— метод медичного обслуговування населення, який передбачає активне виявлення захворювань у ранніх стадіях, нагляд за певними групами хворих з метою забезпечення їх життєдіяльності та працездатності, проведення оздоровчих заходів, обов'язкові медичні огляди деяких категорій населення тощо.</a:t>
            </a: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4000" i="1"/>
              <a:t>Сутність диспансерного спостереження:</a:t>
            </a:r>
            <a:endParaRPr lang="ru-RU" sz="4000" i="1"/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mtClean="0"/>
              <a:t>активне виявлення контингентів;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динамічне спостереження за станом здоров</a:t>
            </a:r>
            <a:r>
              <a:rPr lang="en-US" smtClean="0"/>
              <a:t>’</a:t>
            </a:r>
            <a:r>
              <a:rPr lang="uk-UA" smtClean="0"/>
              <a:t>я диспансеризованих;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лікування диспансеризованих;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видача рекомендацій щодо працевлаштування;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розробка та проведення заходів з профілактики захворювань і попередження ускладнень.</a:t>
            </a: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4000" i="1"/>
              <a:t>Завдання диспансеризації:</a:t>
            </a:r>
            <a:endParaRPr lang="ru-RU" sz="4000" i="1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 eaLnBrk="1" hangingPunct="1"/>
            <a:r>
              <a:rPr lang="uk-UA" smtClean="0"/>
              <a:t>збереження здоров</a:t>
            </a:r>
            <a:r>
              <a:rPr lang="en-US" smtClean="0"/>
              <a:t>’</a:t>
            </a:r>
            <a:r>
              <a:rPr lang="uk-UA" smtClean="0"/>
              <a:t>я здорових;</a:t>
            </a:r>
          </a:p>
          <a:p>
            <a:pPr eaLnBrk="1" hangingPunct="1"/>
            <a:r>
              <a:rPr lang="uk-UA" smtClean="0"/>
              <a:t>раннє виявлення факторів ризику та початкових форм захворювання;</a:t>
            </a:r>
          </a:p>
          <a:p>
            <a:pPr eaLnBrk="1" hangingPunct="1"/>
            <a:r>
              <a:rPr lang="uk-UA" smtClean="0"/>
              <a:t>повноцінне обстеження та лікування хворих, оздоровлення осіб групи ризику;</a:t>
            </a:r>
          </a:p>
          <a:p>
            <a:pPr eaLnBrk="1" hangingPunct="1"/>
            <a:r>
              <a:rPr lang="uk-UA" smtClean="0"/>
              <a:t>зменшення захворюваності з тимчасовою втратою працездатності та інвалідності;</a:t>
            </a:r>
          </a:p>
          <a:p>
            <a:pPr eaLnBrk="1" hangingPunct="1"/>
            <a:r>
              <a:rPr lang="uk-UA" smtClean="0"/>
              <a:t>збільшення продуктивності праці.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549275"/>
            <a:ext cx="7729537" cy="165576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i="1"/>
              <a:t/>
            </a:r>
            <a:br>
              <a:rPr lang="en-US" sz="4000" i="1"/>
            </a:br>
            <a:r>
              <a:rPr lang="uk-UA" sz="3600" i="1"/>
              <a:t>Контингент диспансеризованих поділяють на 2 групи:</a:t>
            </a:r>
            <a:endParaRPr lang="ru-RU" sz="3600" i="1"/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927350"/>
            <a:ext cx="8229600" cy="2949575"/>
          </a:xfrm>
        </p:spPr>
        <p:txBody>
          <a:bodyPr/>
          <a:lstStyle/>
          <a:p>
            <a:pPr eaLnBrk="1" hangingPunct="1"/>
            <a:r>
              <a:rPr lang="uk-UA" sz="3600" smtClean="0"/>
              <a:t>здорові та особи з факторами ризику;</a:t>
            </a:r>
          </a:p>
          <a:p>
            <a:pPr eaLnBrk="1" hangingPunct="1"/>
            <a:r>
              <a:rPr lang="uk-UA" sz="3600" smtClean="0"/>
              <a:t>хворі.</a:t>
            </a:r>
            <a:endParaRPr lang="ru-RU" sz="3600" smtClean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4000" i="1"/>
              <a:t>Показання до відбору контингентів:</a:t>
            </a:r>
            <a:endParaRPr lang="ru-RU" sz="4000" i="1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z="2400" b="1" smtClean="0"/>
              <a:t>медичні: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sz="2400" smtClean="0"/>
              <a:t>особи з факторами ризику;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sz="2400" smtClean="0"/>
              <a:t>часто та тривало хворіючі;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sz="2400" smtClean="0"/>
              <a:t>хворі на окремі хронічні захворювання;</a:t>
            </a:r>
          </a:p>
          <a:p>
            <a:pPr eaLnBrk="1" hangingPunct="1">
              <a:lnSpc>
                <a:spcPct val="90000"/>
              </a:lnSpc>
            </a:pPr>
            <a:r>
              <a:rPr lang="uk-UA" sz="2400" b="1" smtClean="0"/>
              <a:t>соціальні: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sz="2400" smtClean="0"/>
              <a:t>особи з факторами ризику;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sz="2400" smtClean="0"/>
              <a:t>працюючі у шкідливих та небезпечних умовах праці;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sz="2400" smtClean="0"/>
              <a:t>працівники харчових, комунальних та дитячих закладів;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sz="2400" smtClean="0"/>
              <a:t>вчителі загальноосвітніх шкіл.</a:t>
            </a:r>
            <a:endParaRPr lang="ru-RU" sz="2400" smtClean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4000" i="1"/>
              <a:t>Методи відбору:</a:t>
            </a:r>
            <a:endParaRPr lang="ru-RU" sz="4000" i="1"/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профілактичні огляди;</a:t>
            </a:r>
          </a:p>
          <a:p>
            <a:pPr eaLnBrk="1" hangingPunct="1"/>
            <a:r>
              <a:rPr lang="uk-UA" smtClean="0"/>
              <a:t>звертання до лікувально-профілактичної установи;</a:t>
            </a:r>
          </a:p>
          <a:p>
            <a:pPr eaLnBrk="1" hangingPunct="1"/>
            <a:r>
              <a:rPr lang="uk-UA" smtClean="0"/>
              <a:t>обстеження контактних з інфекційними хворими.</a:t>
            </a:r>
            <a:endParaRPr lang="ru-RU" smtClean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4000" i="1"/>
              <a:t>Види профілактичних оглядів:</a:t>
            </a:r>
            <a:endParaRPr lang="ru-RU" sz="4000" i="1"/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507413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2800" b="1" smtClean="0"/>
              <a:t>цільові: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sz="2800" smtClean="0"/>
              <a:t>- виявлення деяких захворювань на ранніх стадіях</a:t>
            </a:r>
            <a:r>
              <a:rPr lang="en-US" sz="2800" smtClean="0"/>
              <a:t> (</a:t>
            </a:r>
            <a:r>
              <a:rPr lang="uk-UA" sz="2800" smtClean="0"/>
              <a:t>туберкульоз, злоякісні новоутворення, шкірні й венеричні хвороби, зоб, цукровий діабет, а також на хронічний алкоголізм, глаукому тощо);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b="1" smtClean="0"/>
              <a:t>попередні: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sz="2800" smtClean="0"/>
              <a:t>- обстеження певних контингентів працівників при прийомі на роботу;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b="1" smtClean="0"/>
              <a:t>періодичні: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sz="2800" smtClean="0"/>
              <a:t>- обстеження певних контингентів працівників з певною періодичністю, в залежності від шкідливості умов праці.</a:t>
            </a:r>
            <a:endParaRPr lang="ru-RU" sz="2800" smtClean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1024</TotalTime>
  <Words>280</Words>
  <Application>Microsoft Office PowerPoint</Application>
  <PresentationFormat>On-screen Show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Verdana</vt:lpstr>
      <vt:lpstr>Arial</vt:lpstr>
      <vt:lpstr>Calibri</vt:lpstr>
      <vt:lpstr>Шары</vt:lpstr>
      <vt:lpstr>Шары</vt:lpstr>
      <vt:lpstr>Принципи проведення  диспансеризації хворих. Організація і управління медико-соціальною експертизою</vt:lpstr>
      <vt:lpstr>Функції лікарів спеціалістів:</vt:lpstr>
      <vt:lpstr>Диспансеризація</vt:lpstr>
      <vt:lpstr>Сутність диспансерного спостереження:</vt:lpstr>
      <vt:lpstr>Завдання диспансеризації:</vt:lpstr>
      <vt:lpstr> Контингент диспансеризованих поділяють на 2 групи:</vt:lpstr>
      <vt:lpstr>Показання до відбору контингентів:</vt:lpstr>
      <vt:lpstr>Методи відбору:</vt:lpstr>
      <vt:lpstr>Види профілактичних оглядів:</vt:lpstr>
      <vt:lpstr>Етапи диспансеризації: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Принципи проведення  диспансеризації хворих. Медична експертиза тимчасової та стійкої працездатності.</dc:title>
  <dc:creator>Customer</dc:creator>
  <cp:lastModifiedBy>Ljuba</cp:lastModifiedBy>
  <cp:revision>109</cp:revision>
  <dcterms:created xsi:type="dcterms:W3CDTF">2010-04-13T05:53:20Z</dcterms:created>
  <dcterms:modified xsi:type="dcterms:W3CDTF">2014-10-07T08:25:10Z</dcterms:modified>
</cp:coreProperties>
</file>