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62" r:id="rId4"/>
    <p:sldId id="260" r:id="rId5"/>
    <p:sldId id="257" r:id="rId6"/>
    <p:sldId id="259" r:id="rId7"/>
    <p:sldId id="258" r:id="rId8"/>
    <p:sldId id="263" r:id="rId9"/>
    <p:sldId id="264" r:id="rId10"/>
    <p:sldId id="265" r:id="rId11"/>
    <p:sldId id="266" r:id="rId12"/>
    <p:sldId id="267" r:id="rId13"/>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uk-UA"/>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p>
            <a:fld id="{544FBF97-2409-4F8C-874F-67E43F66A567}" type="datetimeFigureOut">
              <a:rPr lang="uk-UA" smtClean="0"/>
              <a:pPr/>
              <a:t>10.02.2019</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DD1C9473-82AC-4B37-9820-62A0E80DA7CC}" type="slidenum">
              <a:rPr lang="uk-UA" smtClean="0"/>
              <a:pPr/>
              <a:t>‹#›</a:t>
            </a:fld>
            <a:endParaRPr lang="uk-U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544FBF97-2409-4F8C-874F-67E43F66A567}" type="datetimeFigureOut">
              <a:rPr lang="uk-UA" smtClean="0"/>
              <a:pPr/>
              <a:t>10.02.2019</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DD1C9473-82AC-4B37-9820-62A0E80DA7CC}" type="slidenum">
              <a:rPr lang="uk-UA" smtClean="0"/>
              <a:pPr/>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544FBF97-2409-4F8C-874F-67E43F66A567}" type="datetimeFigureOut">
              <a:rPr lang="uk-UA" smtClean="0"/>
              <a:pPr/>
              <a:t>10.02.2019</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DD1C9473-82AC-4B37-9820-62A0E80DA7CC}" type="slidenum">
              <a:rPr lang="uk-UA" smtClean="0"/>
              <a:pPr/>
              <a:t>‹#›</a:t>
            </a:fld>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544FBF97-2409-4F8C-874F-67E43F66A567}" type="datetimeFigureOut">
              <a:rPr lang="uk-UA" smtClean="0"/>
              <a:pPr/>
              <a:t>10.02.2019</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DD1C9473-82AC-4B37-9820-62A0E80DA7CC}" type="slidenum">
              <a:rPr lang="uk-UA" smtClean="0"/>
              <a:pPr/>
              <a:t>‹#›</a:t>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uk-UA"/>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44FBF97-2409-4F8C-874F-67E43F66A567}" type="datetimeFigureOut">
              <a:rPr lang="uk-UA" smtClean="0"/>
              <a:pPr/>
              <a:t>10.02.2019</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DD1C9473-82AC-4B37-9820-62A0E80DA7CC}" type="slidenum">
              <a:rPr lang="uk-UA" smtClean="0"/>
              <a:pPr/>
              <a:t>‹#›</a:t>
            </a:fld>
            <a:endParaRPr lang="uk-U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4"/>
          <p:cNvSpPr>
            <a:spLocks noGrp="1"/>
          </p:cNvSpPr>
          <p:nvPr>
            <p:ph type="dt" sz="half" idx="10"/>
          </p:nvPr>
        </p:nvSpPr>
        <p:spPr/>
        <p:txBody>
          <a:bodyPr/>
          <a:lstStyle/>
          <a:p>
            <a:fld id="{544FBF97-2409-4F8C-874F-67E43F66A567}" type="datetimeFigureOut">
              <a:rPr lang="uk-UA" smtClean="0"/>
              <a:pPr/>
              <a:t>10.02.2019</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DD1C9473-82AC-4B37-9820-62A0E80DA7CC}" type="slidenum">
              <a:rPr lang="uk-UA" smtClean="0"/>
              <a:pPr/>
              <a:t>‹#›</a:t>
            </a:fld>
            <a:endParaRPr lang="uk-U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uk-UA"/>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6"/>
          <p:cNvSpPr>
            <a:spLocks noGrp="1"/>
          </p:cNvSpPr>
          <p:nvPr>
            <p:ph type="dt" sz="half" idx="10"/>
          </p:nvPr>
        </p:nvSpPr>
        <p:spPr/>
        <p:txBody>
          <a:bodyPr/>
          <a:lstStyle/>
          <a:p>
            <a:fld id="{544FBF97-2409-4F8C-874F-67E43F66A567}" type="datetimeFigureOut">
              <a:rPr lang="uk-UA" smtClean="0"/>
              <a:pPr/>
              <a:t>10.02.2019</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DD1C9473-82AC-4B37-9820-62A0E80DA7CC}" type="slidenum">
              <a:rPr lang="uk-UA" smtClean="0"/>
              <a:pPr/>
              <a:t>‹#›</a:t>
            </a:fld>
            <a:endParaRPr lang="uk-U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2"/>
          <p:cNvSpPr>
            <a:spLocks noGrp="1"/>
          </p:cNvSpPr>
          <p:nvPr>
            <p:ph type="dt" sz="half" idx="10"/>
          </p:nvPr>
        </p:nvSpPr>
        <p:spPr/>
        <p:txBody>
          <a:bodyPr/>
          <a:lstStyle/>
          <a:p>
            <a:fld id="{544FBF97-2409-4F8C-874F-67E43F66A567}" type="datetimeFigureOut">
              <a:rPr lang="uk-UA" smtClean="0"/>
              <a:pPr/>
              <a:t>10.02.2019</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DD1C9473-82AC-4B37-9820-62A0E80DA7CC}" type="slidenum">
              <a:rPr lang="uk-UA" smtClean="0"/>
              <a:pPr/>
              <a:t>‹#›</a:t>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44FBF97-2409-4F8C-874F-67E43F66A567}" type="datetimeFigureOut">
              <a:rPr lang="uk-UA" smtClean="0"/>
              <a:pPr/>
              <a:t>10.02.2019</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DD1C9473-82AC-4B37-9820-62A0E80DA7CC}" type="slidenum">
              <a:rPr lang="uk-UA" smtClean="0"/>
              <a:pPr/>
              <a:t>‹#›</a:t>
            </a:fld>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uk-UA"/>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44FBF97-2409-4F8C-874F-67E43F66A567}" type="datetimeFigureOut">
              <a:rPr lang="uk-UA" smtClean="0"/>
              <a:pPr/>
              <a:t>10.02.2019</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DD1C9473-82AC-4B37-9820-62A0E80DA7CC}" type="slidenum">
              <a:rPr lang="uk-UA" smtClean="0"/>
              <a:pPr/>
              <a:t>‹#›</a:t>
            </a:fld>
            <a:endParaRPr lang="uk-U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uk-UA"/>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44FBF97-2409-4F8C-874F-67E43F66A567}" type="datetimeFigureOut">
              <a:rPr lang="uk-UA" smtClean="0"/>
              <a:pPr/>
              <a:t>10.02.2019</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DD1C9473-82AC-4B37-9820-62A0E80DA7CC}" type="slidenum">
              <a:rPr lang="uk-UA" smtClean="0"/>
              <a:pPr/>
              <a:t>‹#›</a:t>
            </a:fld>
            <a:endParaRPr lang="uk-U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uk-UA"/>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4FBF97-2409-4F8C-874F-67E43F66A567}" type="datetimeFigureOut">
              <a:rPr lang="uk-UA" smtClean="0"/>
              <a:pPr/>
              <a:t>10.02.2019</a:t>
            </a:fld>
            <a:endParaRPr lang="uk-UA"/>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1C9473-82AC-4B37-9820-62A0E80DA7CC}" type="slidenum">
              <a:rPr lang="uk-UA" smtClean="0"/>
              <a:pPr/>
              <a:t>‹#›</a:t>
            </a:fld>
            <a:endParaRPr lang="uk-U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uk-UA" dirty="0" smtClean="0"/>
              <a:t>МАТЕРІАЛОЗНАВСТВО</a:t>
            </a:r>
            <a:endParaRPr lang="uk-UA" dirty="0"/>
          </a:p>
        </p:txBody>
      </p:sp>
      <p:sp>
        <p:nvSpPr>
          <p:cNvPr id="3" name="Подзаголовок 2"/>
          <p:cNvSpPr>
            <a:spLocks noGrp="1"/>
          </p:cNvSpPr>
          <p:nvPr>
            <p:ph type="subTitle" idx="1"/>
          </p:nvPr>
        </p:nvSpPr>
        <p:spPr/>
        <p:txBody>
          <a:bodyPr/>
          <a:lstStyle/>
          <a:p>
            <a:endParaRPr lang="uk-UA"/>
          </a:p>
        </p:txBody>
      </p:sp>
      <p:pic>
        <p:nvPicPr>
          <p:cNvPr id="5" name="Picture 2" descr="https://upload.wikimedia.org/wikipedia/commons/thumb/5/59/Materials_science_tetrahedron%3Bstructure%2C_processing%2C_performance%2C_and_proprerties.svg/1920px-Materials_science_tetrahedron%3Bstructure%2C_processing%2C_performance%2C_and_proprerties.svg.png"/>
          <p:cNvPicPr>
            <a:picLocks noChangeAspect="1" noChangeArrowheads="1"/>
          </p:cNvPicPr>
          <p:nvPr/>
        </p:nvPicPr>
        <p:blipFill>
          <a:blip r:embed="rId2" cstate="print"/>
          <a:srcRect/>
          <a:stretch>
            <a:fillRect/>
          </a:stretch>
        </p:blipFill>
        <p:spPr bwMode="auto">
          <a:xfrm>
            <a:off x="428596" y="571480"/>
            <a:ext cx="3132969" cy="1903375"/>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098" name="Picture 2"/>
          <p:cNvPicPr>
            <a:picLocks noGrp="1" noChangeAspect="1" noChangeArrowheads="1"/>
          </p:cNvPicPr>
          <p:nvPr>
            <p:ph idx="1"/>
          </p:nvPr>
        </p:nvPicPr>
        <p:blipFill>
          <a:blip r:embed="rId2"/>
          <a:srcRect/>
          <a:stretch>
            <a:fillRect/>
          </a:stretch>
        </p:blipFill>
        <p:spPr bwMode="auto">
          <a:xfrm>
            <a:off x="857224" y="357166"/>
            <a:ext cx="7124758" cy="5697559"/>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122" name="Picture 2"/>
          <p:cNvPicPr>
            <a:picLocks noGrp="1" noChangeAspect="1" noChangeArrowheads="1"/>
          </p:cNvPicPr>
          <p:nvPr>
            <p:ph idx="1"/>
          </p:nvPr>
        </p:nvPicPr>
        <p:blipFill>
          <a:blip r:embed="rId2"/>
          <a:srcRect/>
          <a:stretch>
            <a:fillRect/>
          </a:stretch>
        </p:blipFill>
        <p:spPr bwMode="auto">
          <a:xfrm>
            <a:off x="1142976" y="571480"/>
            <a:ext cx="6572296" cy="5573182"/>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6146" name="Picture 2"/>
          <p:cNvPicPr>
            <a:picLocks noGrp="1" noChangeAspect="1" noChangeArrowheads="1"/>
          </p:cNvPicPr>
          <p:nvPr>
            <p:ph idx="1"/>
          </p:nvPr>
        </p:nvPicPr>
        <p:blipFill>
          <a:blip r:embed="rId2"/>
          <a:srcRect/>
          <a:stretch>
            <a:fillRect/>
          </a:stretch>
        </p:blipFill>
        <p:spPr bwMode="auto">
          <a:xfrm>
            <a:off x="1785918" y="571480"/>
            <a:ext cx="5500726" cy="5589130"/>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normAutofit/>
          </a:bodyPr>
          <a:lstStyle/>
          <a:p>
            <a:pPr>
              <a:buNone/>
            </a:pPr>
            <a:r>
              <a:rPr lang="vi-VN" sz="2400" b="1" dirty="0" smtClean="0"/>
              <a:t>Матеріа́л</a:t>
            </a:r>
            <a:r>
              <a:rPr lang="vi-VN" sz="2400" dirty="0" smtClean="0"/>
              <a:t> — речовина, або суміш речовин, первинний предмет праці, який використовують для виготовлення </a:t>
            </a:r>
            <a:r>
              <a:rPr lang="vi-VN" sz="2400" dirty="0" smtClean="0"/>
              <a:t>виробу </a:t>
            </a:r>
            <a:r>
              <a:rPr lang="vi-VN" sz="2400" dirty="0" smtClean="0"/>
              <a:t>(основний матеріал), або які сприяють якимось діям. У останньому випадку уточнюють, що це допоміжний, чи витратний матеріал. </a:t>
            </a:r>
            <a:endParaRPr lang="uk-UA" sz="2400" dirty="0" smtClean="0"/>
          </a:p>
          <a:p>
            <a:pPr>
              <a:buNone/>
            </a:pPr>
            <a:endParaRPr lang="ru-RU"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40000" lnSpcReduction="20000"/>
          </a:bodyPr>
          <a:lstStyle/>
          <a:p>
            <a:pPr>
              <a:buNone/>
            </a:pPr>
            <a:r>
              <a:rPr lang="vi-VN" b="1" dirty="0" smtClean="0"/>
              <a:t>Матеріалозна́вство</a:t>
            </a:r>
            <a:r>
              <a:rPr lang="vi-VN" dirty="0" smtClean="0"/>
              <a:t> — міждисциплінарна галузь науки, яка вивчає залежність між хімічним складом, будовою і властивостями матеріалів, а також впливом на їх будову і властивості теплових, хімічних, електромагнітних та інших факторів. </a:t>
            </a:r>
          </a:p>
          <a:p>
            <a:pPr>
              <a:buNone/>
            </a:pPr>
            <a:r>
              <a:rPr lang="vi-VN" dirty="0" smtClean="0"/>
              <a:t>Матеріалознавство об'єднує методи фізики й хімії для розробки й впровадження новітніх матеріалів у промислове виробництво. </a:t>
            </a:r>
          </a:p>
          <a:p>
            <a:pPr>
              <a:buNone/>
            </a:pPr>
            <a:r>
              <a:rPr lang="vi-VN" dirty="0" smtClean="0"/>
              <a:t>Сучасна техніка, зокрема машини, характеризується складними умовами роботи (високі питомі навантаження, високі швидкості відносного переміщення, високі та низькі температури, агресивні середовища, вакуум та ін.). Ці умови вимагають застосування таких матеріалів, які в даних умовах забезпечили б довговічність, надійність деталей машин, механізмів в цілому а також різного інструменту у поєднанні з невисокою вартістю. </a:t>
            </a:r>
          </a:p>
          <a:p>
            <a:pPr>
              <a:buNone/>
            </a:pPr>
            <a:r>
              <a:rPr lang="vi-VN" dirty="0" smtClean="0"/>
              <a:t>Матеріалознавство зародилося з металургії, але в сучасну еру область дослідження розширилася, включаючи сплави й композитні матеріали, кераміку, полімери, біоматеріали тощо. </a:t>
            </a:r>
          </a:p>
          <a:p>
            <a:pPr>
              <a:buNone/>
            </a:pPr>
            <a:r>
              <a:rPr lang="vi-VN" i="1" dirty="0" smtClean="0"/>
              <a:t>Мета</a:t>
            </a:r>
            <a:r>
              <a:rPr lang="vi-VN" dirty="0" smtClean="0"/>
              <a:t> дисципліни — пізнання властивостей матеріалів в залежності від складу і виду обробки, методів їх зміцнення для найефективнішого використання в техніці, а також створення матеріалів з наперед заданими властивостями: з високою міцністю чи пластичністю, з доброю електропровідністю, великим електричним опором або спеціальними магнітними властивостями, а також, поєднання різних властивостей в одному матеріалі (композиційні матеріали). </a:t>
            </a:r>
          </a:p>
          <a:p>
            <a:pPr>
              <a:buNone/>
            </a:pPr>
            <a:r>
              <a:rPr lang="vi-VN" dirty="0" smtClean="0"/>
              <a:t>Головним </a:t>
            </a:r>
            <a:r>
              <a:rPr lang="vi-VN" i="1" dirty="0" smtClean="0"/>
              <a:t>завданням</a:t>
            </a:r>
            <a:r>
              <a:rPr lang="vi-VN" dirty="0" smtClean="0"/>
              <a:t> цієї дисципліни є набуття знань та навичок по оцінці властивостей матеріалів, раціональному і доцільному вибору їх для конкретних умов роботи, вміння застосовувати ефективні технологічні методи обробки та зміцнення, які б привели в результаті до здешевлення виробів, зменшення витрат матеріалів з одночасним збільшенням терміну експлуатації. </a:t>
            </a:r>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026" name="Picture 2"/>
          <p:cNvPicPr>
            <a:picLocks noGrp="1" noChangeAspect="1" noChangeArrowheads="1"/>
          </p:cNvPicPr>
          <p:nvPr>
            <p:ph idx="1"/>
          </p:nvPr>
        </p:nvPicPr>
        <p:blipFill>
          <a:blip r:embed="rId2"/>
          <a:srcRect/>
          <a:stretch>
            <a:fillRect/>
          </a:stretch>
        </p:blipFill>
        <p:spPr bwMode="auto">
          <a:xfrm>
            <a:off x="1229410" y="1600200"/>
            <a:ext cx="6685179" cy="4525963"/>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pic>
        <p:nvPicPr>
          <p:cNvPr id="2050" name="Picture 2"/>
          <p:cNvPicPr>
            <a:picLocks noGrp="1" noChangeAspect="1" noChangeArrowheads="1"/>
          </p:cNvPicPr>
          <p:nvPr>
            <p:ph idx="1"/>
          </p:nvPr>
        </p:nvPicPr>
        <p:blipFill>
          <a:blip r:embed="rId2"/>
          <a:srcRect/>
          <a:stretch>
            <a:fillRect/>
          </a:stretch>
        </p:blipFill>
        <p:spPr bwMode="auto">
          <a:xfrm>
            <a:off x="1884709" y="1600200"/>
            <a:ext cx="5374581" cy="4525963"/>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77500" lnSpcReduction="20000"/>
          </a:bodyPr>
          <a:lstStyle/>
          <a:p>
            <a:r>
              <a:rPr lang="ru-RU" dirty="0" smtClean="0"/>
              <a:t>“Неорганические материалы</a:t>
            </a:r>
            <a:r>
              <a:rPr lang="ru-RU" dirty="0" smtClean="0"/>
              <a:t>”</a:t>
            </a:r>
            <a:r>
              <a:rPr lang="ru-RU" dirty="0" smtClean="0"/>
              <a:t> </a:t>
            </a:r>
            <a:endParaRPr lang="ru-RU" dirty="0" smtClean="0"/>
          </a:p>
          <a:p>
            <a:pPr>
              <a:buNone/>
            </a:pPr>
            <a:r>
              <a:rPr lang="en-US" dirty="0" smtClean="0"/>
              <a:t>	</a:t>
            </a:r>
            <a:r>
              <a:rPr lang="ru-RU" dirty="0" smtClean="0"/>
              <a:t>“</a:t>
            </a:r>
            <a:r>
              <a:rPr lang="en-US" dirty="0" smtClean="0"/>
              <a:t>Inorganic materials</a:t>
            </a:r>
            <a:r>
              <a:rPr lang="ru-RU" dirty="0" smtClean="0"/>
              <a:t>”</a:t>
            </a:r>
          </a:p>
          <a:p>
            <a:r>
              <a:rPr lang="ru-RU" dirty="0" smtClean="0"/>
              <a:t>“Успехи Химии”</a:t>
            </a:r>
          </a:p>
          <a:p>
            <a:r>
              <a:rPr lang="ru-RU" dirty="0" smtClean="0"/>
              <a:t>“</a:t>
            </a:r>
            <a:r>
              <a:rPr lang="ru-RU" dirty="0" smtClean="0"/>
              <a:t>Материаловедение”</a:t>
            </a:r>
          </a:p>
          <a:p>
            <a:r>
              <a:rPr lang="ru-RU" dirty="0" smtClean="0"/>
              <a:t>“</a:t>
            </a:r>
            <a:r>
              <a:rPr lang="en-US" dirty="0" smtClean="0"/>
              <a:t>Journal of Materials Chemistry”</a:t>
            </a:r>
          </a:p>
          <a:p>
            <a:r>
              <a:rPr lang="en-US" dirty="0" smtClean="0"/>
              <a:t>“Journal of Materials Research”</a:t>
            </a:r>
          </a:p>
          <a:p>
            <a:r>
              <a:rPr lang="en-US" dirty="0" smtClean="0"/>
              <a:t>“Journal of Solid State Chemistry”</a:t>
            </a:r>
          </a:p>
          <a:p>
            <a:r>
              <a:rPr lang="en-US" dirty="0" smtClean="0"/>
              <a:t>“Ceramics International”</a:t>
            </a:r>
          </a:p>
          <a:p>
            <a:r>
              <a:rPr lang="en-US" dirty="0" smtClean="0"/>
              <a:t>“Chemistry of Materials”</a:t>
            </a:r>
          </a:p>
          <a:p>
            <a:r>
              <a:rPr lang="en-US" dirty="0" smtClean="0"/>
              <a:t>“Advanced Materials”</a:t>
            </a:r>
          </a:p>
          <a:p>
            <a:r>
              <a:rPr lang="en-US" dirty="0" smtClean="0"/>
              <a:t>“Materials Today”</a:t>
            </a:r>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Прямая со стрелкой 22"/>
          <p:cNvCxnSpPr>
            <a:endCxn id="6" idx="0"/>
          </p:cNvCxnSpPr>
          <p:nvPr/>
        </p:nvCxnSpPr>
        <p:spPr>
          <a:xfrm>
            <a:off x="5572132" y="2143116"/>
            <a:ext cx="2143140" cy="142876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2" name="Заголовок 1"/>
          <p:cNvSpPr>
            <a:spLocks noGrp="1"/>
          </p:cNvSpPr>
          <p:nvPr>
            <p:ph type="title"/>
          </p:nvPr>
        </p:nvSpPr>
        <p:spPr>
          <a:xfrm>
            <a:off x="457200" y="274638"/>
            <a:ext cx="8229600" cy="654032"/>
          </a:xfrm>
        </p:spPr>
        <p:txBody>
          <a:bodyPr>
            <a:normAutofit fontScale="90000"/>
          </a:bodyPr>
          <a:lstStyle/>
          <a:p>
            <a:r>
              <a:rPr lang="uk-UA" dirty="0" smtClean="0">
                <a:latin typeface="Arial" pitchFamily="34" charset="0"/>
                <a:cs typeface="Arial" pitchFamily="34" charset="0"/>
              </a:rPr>
              <a:t>Створення матеріалів</a:t>
            </a:r>
            <a:endParaRPr lang="uk-UA" dirty="0">
              <a:latin typeface="Arial" pitchFamily="34" charset="0"/>
              <a:cs typeface="Arial" pitchFamily="34" charset="0"/>
            </a:endParaRPr>
          </a:p>
        </p:txBody>
      </p:sp>
      <p:sp>
        <p:nvSpPr>
          <p:cNvPr id="4" name="Овал 3"/>
          <p:cNvSpPr/>
          <p:nvPr/>
        </p:nvSpPr>
        <p:spPr>
          <a:xfrm>
            <a:off x="3214678" y="3357562"/>
            <a:ext cx="2857520" cy="9286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400" dirty="0" smtClean="0">
                <a:latin typeface="Arial" pitchFamily="34" charset="0"/>
                <a:cs typeface="Arial" pitchFamily="34" charset="0"/>
              </a:rPr>
              <a:t>МАТЕРІАЛИ</a:t>
            </a:r>
            <a:endParaRPr lang="uk-UA" sz="2400" dirty="0">
              <a:latin typeface="Arial" pitchFamily="34" charset="0"/>
              <a:cs typeface="Arial" pitchFamily="34" charset="0"/>
            </a:endParaRPr>
          </a:p>
        </p:txBody>
      </p:sp>
      <p:sp>
        <p:nvSpPr>
          <p:cNvPr id="5" name="Скругленный прямоугольник 4"/>
          <p:cNvSpPr/>
          <p:nvPr/>
        </p:nvSpPr>
        <p:spPr>
          <a:xfrm>
            <a:off x="3571868" y="1928802"/>
            <a:ext cx="2000264" cy="500066"/>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400" dirty="0" smtClean="0">
                <a:latin typeface="Arial" pitchFamily="34" charset="0"/>
                <a:cs typeface="Arial" pitchFamily="34" charset="0"/>
              </a:rPr>
              <a:t>СКЛАД</a:t>
            </a:r>
            <a:endParaRPr lang="uk-UA" sz="2400" dirty="0">
              <a:latin typeface="Arial" pitchFamily="34" charset="0"/>
              <a:cs typeface="Arial" pitchFamily="34" charset="0"/>
            </a:endParaRPr>
          </a:p>
        </p:txBody>
      </p:sp>
      <p:sp>
        <p:nvSpPr>
          <p:cNvPr id="6" name="Скругленный прямоугольник 5"/>
          <p:cNvSpPr/>
          <p:nvPr/>
        </p:nvSpPr>
        <p:spPr>
          <a:xfrm>
            <a:off x="6572264" y="3571876"/>
            <a:ext cx="2286016" cy="500066"/>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400" dirty="0" smtClean="0">
                <a:latin typeface="Arial" pitchFamily="34" charset="0"/>
                <a:cs typeface="Arial" pitchFamily="34" charset="0"/>
              </a:rPr>
              <a:t>СТРУКТУРА</a:t>
            </a:r>
            <a:endParaRPr lang="uk-UA" sz="2400" dirty="0">
              <a:latin typeface="Arial" pitchFamily="34" charset="0"/>
              <a:cs typeface="Arial" pitchFamily="34" charset="0"/>
            </a:endParaRPr>
          </a:p>
        </p:txBody>
      </p:sp>
      <p:sp>
        <p:nvSpPr>
          <p:cNvPr id="8" name="Скругленный прямоугольник 7"/>
          <p:cNvSpPr/>
          <p:nvPr/>
        </p:nvSpPr>
        <p:spPr>
          <a:xfrm>
            <a:off x="357158" y="3571876"/>
            <a:ext cx="2428892" cy="500066"/>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400" dirty="0" smtClean="0">
                <a:latin typeface="Arial" pitchFamily="34" charset="0"/>
                <a:cs typeface="Arial" pitchFamily="34" charset="0"/>
              </a:rPr>
              <a:t>ВЛАСТИВОСТІ</a:t>
            </a:r>
            <a:endParaRPr lang="uk-UA" sz="2400" dirty="0">
              <a:latin typeface="Arial" pitchFamily="34" charset="0"/>
              <a:cs typeface="Arial" pitchFamily="34" charset="0"/>
            </a:endParaRPr>
          </a:p>
        </p:txBody>
      </p:sp>
      <p:sp>
        <p:nvSpPr>
          <p:cNvPr id="9" name="Скругленный прямоугольник 8"/>
          <p:cNvSpPr/>
          <p:nvPr/>
        </p:nvSpPr>
        <p:spPr>
          <a:xfrm>
            <a:off x="3571868" y="5214950"/>
            <a:ext cx="2000264" cy="500066"/>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400" dirty="0" smtClean="0">
                <a:latin typeface="Arial" pitchFamily="34" charset="0"/>
                <a:cs typeface="Arial" pitchFamily="34" charset="0"/>
              </a:rPr>
              <a:t>ФОРМА</a:t>
            </a:r>
            <a:endParaRPr lang="uk-UA" sz="2400" dirty="0">
              <a:latin typeface="Arial" pitchFamily="34" charset="0"/>
              <a:cs typeface="Arial" pitchFamily="34" charset="0"/>
            </a:endParaRPr>
          </a:p>
        </p:txBody>
      </p:sp>
      <p:sp>
        <p:nvSpPr>
          <p:cNvPr id="10" name="Скругленный прямоугольник 9"/>
          <p:cNvSpPr/>
          <p:nvPr/>
        </p:nvSpPr>
        <p:spPr>
          <a:xfrm>
            <a:off x="6143636" y="2857496"/>
            <a:ext cx="2000264" cy="500066"/>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400" dirty="0" smtClean="0">
                <a:latin typeface="Arial" pitchFamily="34" charset="0"/>
                <a:cs typeface="Arial" pitchFamily="34" charset="0"/>
              </a:rPr>
              <a:t>ФАЗОВИЙ</a:t>
            </a:r>
            <a:endParaRPr lang="uk-UA" sz="2400" dirty="0">
              <a:latin typeface="Arial" pitchFamily="34" charset="0"/>
              <a:cs typeface="Arial" pitchFamily="34" charset="0"/>
            </a:endParaRPr>
          </a:p>
        </p:txBody>
      </p:sp>
      <p:sp>
        <p:nvSpPr>
          <p:cNvPr id="11" name="Скругленный прямоугольник 10"/>
          <p:cNvSpPr/>
          <p:nvPr/>
        </p:nvSpPr>
        <p:spPr>
          <a:xfrm>
            <a:off x="5857884" y="2214554"/>
            <a:ext cx="3286116" cy="500066"/>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400" dirty="0" smtClean="0">
                <a:latin typeface="Arial" pitchFamily="34" charset="0"/>
                <a:cs typeface="Arial" pitchFamily="34" charset="0"/>
              </a:rPr>
              <a:t>СТЕХІОМЕТРИЧНИЙ</a:t>
            </a:r>
            <a:endParaRPr lang="uk-UA" sz="2400" dirty="0">
              <a:latin typeface="Arial" pitchFamily="34" charset="0"/>
              <a:cs typeface="Arial" pitchFamily="34" charset="0"/>
            </a:endParaRPr>
          </a:p>
        </p:txBody>
      </p:sp>
      <p:cxnSp>
        <p:nvCxnSpPr>
          <p:cNvPr id="19" name="Прямая соединительная линия 18"/>
          <p:cNvCxnSpPr/>
          <p:nvPr/>
        </p:nvCxnSpPr>
        <p:spPr>
          <a:xfrm rot="5400000">
            <a:off x="4179885" y="2892421"/>
            <a:ext cx="928694" cy="158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rot="5400000">
            <a:off x="4179885" y="4749809"/>
            <a:ext cx="928694" cy="158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a:stCxn id="6" idx="1"/>
            <a:endCxn id="4" idx="6"/>
          </p:cNvCxnSpPr>
          <p:nvPr/>
        </p:nvCxnSpPr>
        <p:spPr>
          <a:xfrm rot="10800000">
            <a:off x="6072198" y="3821909"/>
            <a:ext cx="500066" cy="158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a:stCxn id="8" idx="3"/>
            <a:endCxn id="4" idx="2"/>
          </p:cNvCxnSpPr>
          <p:nvPr/>
        </p:nvCxnSpPr>
        <p:spPr>
          <a:xfrm>
            <a:off x="2786050" y="3821909"/>
            <a:ext cx="428628" cy="158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4" name="Прямая со стрелкой 23"/>
          <p:cNvCxnSpPr>
            <a:stCxn id="6" idx="2"/>
            <a:endCxn id="9" idx="3"/>
          </p:cNvCxnSpPr>
          <p:nvPr/>
        </p:nvCxnSpPr>
        <p:spPr>
          <a:xfrm rot="5400000">
            <a:off x="5947182" y="3696892"/>
            <a:ext cx="1393041" cy="214314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28" name="Содержимое 27"/>
          <p:cNvSpPr>
            <a:spLocks noGrp="1"/>
          </p:cNvSpPr>
          <p:nvPr>
            <p:ph idx="1"/>
          </p:nvPr>
        </p:nvSpPr>
        <p:spPr>
          <a:xfrm>
            <a:off x="5929322" y="4500570"/>
            <a:ext cx="2714644" cy="554023"/>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a:bodyPr>
          <a:lstStyle/>
          <a:p>
            <a:pPr algn="ctr">
              <a:buNone/>
            </a:pPr>
            <a:r>
              <a:rPr lang="uk-UA" sz="2400" dirty="0" smtClean="0">
                <a:latin typeface="Arial" pitchFamily="34" charset="0"/>
                <a:cs typeface="Arial" pitchFamily="34" charset="0"/>
              </a:rPr>
              <a:t>МІКРОСТРУКТУРА</a:t>
            </a:r>
            <a:endParaRPr lang="uk-UA" sz="2400" dirty="0">
              <a:latin typeface="Arial" pitchFamily="34" charset="0"/>
              <a:cs typeface="Arial" pitchFamily="34" charset="0"/>
            </a:endParaRPr>
          </a:p>
        </p:txBody>
      </p:sp>
      <p:cxnSp>
        <p:nvCxnSpPr>
          <p:cNvPr id="29" name="Прямая со стрелкой 28"/>
          <p:cNvCxnSpPr>
            <a:endCxn id="8" idx="2"/>
          </p:cNvCxnSpPr>
          <p:nvPr/>
        </p:nvCxnSpPr>
        <p:spPr>
          <a:xfrm rot="10800000">
            <a:off x="1571604" y="4071942"/>
            <a:ext cx="2000264" cy="1393016"/>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31" name="Содержимое 27"/>
          <p:cNvSpPr txBox="1">
            <a:spLocks/>
          </p:cNvSpPr>
          <p:nvPr/>
        </p:nvSpPr>
        <p:spPr>
          <a:xfrm>
            <a:off x="857224" y="4500570"/>
            <a:ext cx="2714644" cy="554023"/>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fontScale="85000" lnSpcReduction="10000"/>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uk-UA" sz="2400" b="0" i="0" u="none" strike="noStrike" kern="1200" cap="none" spc="0" normalizeH="0" baseline="0" noProof="0" dirty="0" smtClean="0">
                <a:ln>
                  <a:noFill/>
                </a:ln>
                <a:solidFill>
                  <a:schemeClr val="lt1"/>
                </a:solidFill>
                <a:effectLst/>
                <a:uLnTx/>
                <a:uFillTx/>
                <a:latin typeface="Arial" pitchFamily="34" charset="0"/>
                <a:ea typeface="+mn-ea"/>
                <a:cs typeface="Arial" pitchFamily="34" charset="0"/>
              </a:rPr>
              <a:t>ПІЛОТНИЙ ЗРАЗОК</a:t>
            </a:r>
            <a:endParaRPr kumimoji="0" lang="uk-UA" sz="2400" b="0" i="0" u="none" strike="noStrike" kern="1200" cap="none" spc="0" normalizeH="0" baseline="0" noProof="0" dirty="0">
              <a:ln>
                <a:noFill/>
              </a:ln>
              <a:solidFill>
                <a:schemeClr val="lt1"/>
              </a:solidFill>
              <a:effectLst/>
              <a:uLnTx/>
              <a:uFillTx/>
              <a:latin typeface="Arial" pitchFamily="34" charset="0"/>
              <a:ea typeface="+mn-ea"/>
              <a:cs typeface="Arial" pitchFamily="34" charset="0"/>
            </a:endParaRPr>
          </a:p>
        </p:txBody>
      </p:sp>
      <p:cxnSp>
        <p:nvCxnSpPr>
          <p:cNvPr id="32" name="Прямая со стрелкой 31"/>
          <p:cNvCxnSpPr/>
          <p:nvPr/>
        </p:nvCxnSpPr>
        <p:spPr>
          <a:xfrm rot="5400000" flipH="1" flipV="1">
            <a:off x="660782" y="2696748"/>
            <a:ext cx="1821644"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34" name="Скругленный прямоугольник 33"/>
          <p:cNvSpPr/>
          <p:nvPr/>
        </p:nvSpPr>
        <p:spPr>
          <a:xfrm>
            <a:off x="428596" y="1000108"/>
            <a:ext cx="2857520" cy="785818"/>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400" dirty="0" smtClean="0">
                <a:latin typeface="Arial" pitchFamily="34" charset="0"/>
                <a:cs typeface="Arial" pitchFamily="34" charset="0"/>
              </a:rPr>
              <a:t>ЗАСТОСУВАННЯ</a:t>
            </a:r>
            <a:endParaRPr lang="ru-RU" sz="2400" dirty="0">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p:cNvPicPr>
            <a:picLocks noGrp="1" noChangeAspect="1" noChangeArrowheads="1"/>
          </p:cNvPicPr>
          <p:nvPr>
            <p:ph idx="1"/>
          </p:nvPr>
        </p:nvPicPr>
        <p:blipFill>
          <a:blip r:embed="rId2"/>
          <a:srcRect/>
          <a:stretch>
            <a:fillRect/>
          </a:stretch>
        </p:blipFill>
        <p:spPr bwMode="auto">
          <a:xfrm>
            <a:off x="785786" y="285728"/>
            <a:ext cx="7689387" cy="5626121"/>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3074" name="Picture 2"/>
          <p:cNvPicPr>
            <a:picLocks noGrp="1" noChangeAspect="1" noChangeArrowheads="1"/>
          </p:cNvPicPr>
          <p:nvPr>
            <p:ph idx="1"/>
          </p:nvPr>
        </p:nvPicPr>
        <p:blipFill>
          <a:blip r:embed="rId2"/>
          <a:srcRect/>
          <a:stretch>
            <a:fillRect/>
          </a:stretch>
        </p:blipFill>
        <p:spPr bwMode="auto">
          <a:xfrm>
            <a:off x="928662" y="428604"/>
            <a:ext cx="7305771" cy="5483245"/>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387</TotalTime>
  <Words>20</Words>
  <Application>Microsoft Office PowerPoint</Application>
  <PresentationFormat>Экран (4:3)</PresentationFormat>
  <Paragraphs>30</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Тема Office</vt:lpstr>
      <vt:lpstr>МАТЕРІАЛОЗНАВСТВО</vt:lpstr>
      <vt:lpstr>Слайд 2</vt:lpstr>
      <vt:lpstr>Слайд 3</vt:lpstr>
      <vt:lpstr>Слайд 4</vt:lpstr>
      <vt:lpstr>Слайд 5</vt:lpstr>
      <vt:lpstr>Слайд 6</vt:lpstr>
      <vt:lpstr>Створення матеріалів</vt:lpstr>
      <vt:lpstr>Слайд 8</vt:lpstr>
      <vt:lpstr>Слайд 9</vt:lpstr>
      <vt:lpstr>Слайд 10</vt:lpstr>
      <vt:lpstr>Слайд 11</vt:lpstr>
      <vt:lpstr>Слайд 12</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МАТЕРІАЛОЗНАВСТВО</dc:title>
  <dc:creator>Sabov</dc:creator>
  <cp:lastModifiedBy>XTreme.ws</cp:lastModifiedBy>
  <cp:revision>47</cp:revision>
  <dcterms:created xsi:type="dcterms:W3CDTF">2019-02-10T10:21:12Z</dcterms:created>
  <dcterms:modified xsi:type="dcterms:W3CDTF">2019-02-10T16:56:20Z</dcterms:modified>
</cp:coreProperties>
</file>